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747" r:id="rId2"/>
    <p:sldMasterId id="2147483793" r:id="rId3"/>
    <p:sldMasterId id="2147483819" r:id="rId4"/>
    <p:sldMasterId id="2147483843" r:id="rId5"/>
    <p:sldMasterId id="2147483855" r:id="rId6"/>
  </p:sldMasterIdLst>
  <p:notesMasterIdLst>
    <p:notesMasterId r:id="rId55"/>
  </p:notesMasterIdLst>
  <p:handoutMasterIdLst>
    <p:handoutMasterId r:id="rId56"/>
  </p:handoutMasterIdLst>
  <p:sldIdLst>
    <p:sldId id="278" r:id="rId7"/>
    <p:sldId id="280" r:id="rId8"/>
    <p:sldId id="281" r:id="rId9"/>
    <p:sldId id="282" r:id="rId10"/>
    <p:sldId id="283" r:id="rId11"/>
    <p:sldId id="279" r:id="rId12"/>
    <p:sldId id="327"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8" r:id="rId46"/>
    <p:sldId id="319" r:id="rId47"/>
    <p:sldId id="320" r:id="rId48"/>
    <p:sldId id="321" r:id="rId49"/>
    <p:sldId id="322" r:id="rId50"/>
    <p:sldId id="323" r:id="rId51"/>
    <p:sldId id="324" r:id="rId52"/>
    <p:sldId id="325" r:id="rId53"/>
    <p:sldId id="326" r:id="rId54"/>
  </p:sldIdLst>
  <p:sldSz cx="9144000" cy="6858000" type="screen4x3"/>
  <p:notesSz cx="9945688" cy="6858000"/>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31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FF00"/>
    <a:srgbClr val="3333CC"/>
    <a:srgbClr val="00CCFF"/>
    <a:srgbClr val="99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94718" autoAdjust="0"/>
  </p:normalViewPr>
  <p:slideViewPr>
    <p:cSldViewPr>
      <p:cViewPr varScale="1">
        <p:scale>
          <a:sx n="39" d="100"/>
          <a:sy n="39" d="100"/>
        </p:scale>
        <p:origin x="75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3" d="100"/>
          <a:sy n="43" d="100"/>
        </p:scale>
        <p:origin x="-1476" y="-96"/>
      </p:cViewPr>
      <p:guideLst>
        <p:guide orient="horz" pos="2160"/>
        <p:guide pos="313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4310063"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charset="-128"/>
              </a:defRPr>
            </a:lvl1pPr>
          </a:lstStyle>
          <a:p>
            <a:pPr>
              <a:defRPr/>
            </a:pPr>
            <a:r>
              <a:rPr lang="ja-JP" altLang="en-US"/>
              <a:t>４　貿易の意味とその特徴</a:t>
            </a:r>
          </a:p>
        </p:txBody>
      </p:sp>
      <p:sp>
        <p:nvSpPr>
          <p:cNvPr id="16387" name="Rectangle 3"/>
          <p:cNvSpPr>
            <a:spLocks noGrp="1" noChangeArrowheads="1"/>
          </p:cNvSpPr>
          <p:nvPr>
            <p:ph type="dt" sz="quarter" idx="1"/>
          </p:nvPr>
        </p:nvSpPr>
        <p:spPr bwMode="auto">
          <a:xfrm>
            <a:off x="5635625" y="0"/>
            <a:ext cx="4310063"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charset="-128"/>
              </a:defRPr>
            </a:lvl1pPr>
          </a:lstStyle>
          <a:p>
            <a:pPr>
              <a:defRPr/>
            </a:pPr>
            <a:endParaRPr lang="en-US" altLang="ja-JP"/>
          </a:p>
        </p:txBody>
      </p:sp>
      <p:sp>
        <p:nvSpPr>
          <p:cNvPr id="16388" name="Rectangle 4"/>
          <p:cNvSpPr>
            <a:spLocks noGrp="1" noChangeArrowheads="1"/>
          </p:cNvSpPr>
          <p:nvPr>
            <p:ph type="ftr" sz="quarter" idx="2"/>
          </p:nvPr>
        </p:nvSpPr>
        <p:spPr bwMode="auto">
          <a:xfrm>
            <a:off x="0" y="6515100"/>
            <a:ext cx="4310063"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charset="-128"/>
              </a:defRPr>
            </a:lvl1pPr>
          </a:lstStyle>
          <a:p>
            <a:pPr>
              <a:defRPr/>
            </a:pPr>
            <a:endParaRPr lang="en-US" altLang="ja-JP"/>
          </a:p>
        </p:txBody>
      </p:sp>
    </p:spTree>
    <p:extLst>
      <p:ext uri="{BB962C8B-B14F-4D97-AF65-F5344CB8AC3E}">
        <p14:creationId xmlns:p14="http://schemas.microsoft.com/office/powerpoint/2010/main" val="1734039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4310063" cy="342900"/>
          </a:xfrm>
          <a:prstGeom prst="rect">
            <a:avLst/>
          </a:prstGeom>
        </p:spPr>
        <p:txBody>
          <a:bodyPr vert="horz" lIns="91440" tIns="45720" rIns="91440" bIns="45720" rtlCol="0"/>
          <a:lstStyle>
            <a:lvl1pPr algn="l">
              <a:defRPr sz="1200">
                <a:ea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5634038" y="0"/>
            <a:ext cx="4310062" cy="342900"/>
          </a:xfrm>
          <a:prstGeom prst="rect">
            <a:avLst/>
          </a:prstGeom>
        </p:spPr>
        <p:txBody>
          <a:bodyPr vert="horz" lIns="91440" tIns="45720" rIns="91440" bIns="45720" rtlCol="0"/>
          <a:lstStyle>
            <a:lvl1pPr algn="r">
              <a:defRPr sz="1200">
                <a:ea typeface="ＭＳ Ｐゴシック" charset="-128"/>
              </a:defRPr>
            </a:lvl1pPr>
          </a:lstStyle>
          <a:p>
            <a:pPr>
              <a:defRPr/>
            </a:pPr>
            <a:fld id="{B8056CC2-05A8-4898-8466-D06F8ABC2F9B}" type="datetimeFigureOut">
              <a:rPr lang="ja-JP" altLang="en-US"/>
              <a:pPr>
                <a:defRPr/>
              </a:pPr>
              <a:t>2015/1/27</a:t>
            </a:fld>
            <a:endParaRPr lang="ja-JP" altLang="en-US"/>
          </a:p>
        </p:txBody>
      </p:sp>
      <p:sp>
        <p:nvSpPr>
          <p:cNvPr id="4" name="スライド イメージ プレースホルダ 3"/>
          <p:cNvSpPr>
            <a:spLocks noGrp="1" noRot="1" noChangeAspect="1"/>
          </p:cNvSpPr>
          <p:nvPr>
            <p:ph type="sldImg" idx="2"/>
          </p:nvPr>
        </p:nvSpPr>
        <p:spPr>
          <a:xfrm>
            <a:off x="3257550" y="514350"/>
            <a:ext cx="3430588" cy="2571750"/>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 4"/>
          <p:cNvSpPr>
            <a:spLocks noGrp="1"/>
          </p:cNvSpPr>
          <p:nvPr>
            <p:ph type="body" sz="quarter" idx="3"/>
          </p:nvPr>
        </p:nvSpPr>
        <p:spPr>
          <a:xfrm>
            <a:off x="995363" y="3257550"/>
            <a:ext cx="7956550" cy="3086100"/>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6513513"/>
            <a:ext cx="4310063" cy="342900"/>
          </a:xfrm>
          <a:prstGeom prst="rect">
            <a:avLst/>
          </a:prstGeom>
        </p:spPr>
        <p:txBody>
          <a:bodyPr vert="horz" lIns="91440" tIns="45720" rIns="91440" bIns="45720" rtlCol="0" anchor="b"/>
          <a:lstStyle>
            <a:lvl1pPr algn="l">
              <a:defRPr sz="120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5634038" y="6513513"/>
            <a:ext cx="4310062" cy="342900"/>
          </a:xfrm>
          <a:prstGeom prst="rect">
            <a:avLst/>
          </a:prstGeom>
        </p:spPr>
        <p:txBody>
          <a:bodyPr vert="horz" lIns="91440" tIns="45720" rIns="91440" bIns="45720" rtlCol="0" anchor="b"/>
          <a:lstStyle>
            <a:lvl1pPr algn="r">
              <a:defRPr sz="1200">
                <a:ea typeface="ＭＳ Ｐゴシック" charset="-128"/>
              </a:defRPr>
            </a:lvl1pPr>
          </a:lstStyle>
          <a:p>
            <a:pPr>
              <a:defRPr/>
            </a:pPr>
            <a:fld id="{66EADF87-7E05-436B-9011-1CBB9892BDCB}" type="slidenum">
              <a:rPr lang="ja-JP" altLang="en-US"/>
              <a:pPr>
                <a:defRPr/>
              </a:pPr>
              <a:t>‹#›</a:t>
            </a:fld>
            <a:endParaRPr lang="ja-JP" altLang="en-US"/>
          </a:p>
        </p:txBody>
      </p:sp>
    </p:spTree>
    <p:extLst>
      <p:ext uri="{BB962C8B-B14F-4D97-AF65-F5344CB8AC3E}">
        <p14:creationId xmlns:p14="http://schemas.microsoft.com/office/powerpoint/2010/main" val="752196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22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5222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47BA6E-73C8-4BB7-8A29-23C5F15E214E}" type="slidenum">
              <a:rPr lang="ja-JP" altLang="en-US" smtClean="0"/>
              <a:pPr/>
              <a:t>1</a:t>
            </a:fld>
            <a:endParaRPr lang="ja-JP" altLang="en-US" smtClean="0"/>
          </a:p>
        </p:txBody>
      </p:sp>
    </p:spTree>
    <p:extLst>
      <p:ext uri="{BB962C8B-B14F-4D97-AF65-F5344CB8AC3E}">
        <p14:creationId xmlns:p14="http://schemas.microsoft.com/office/powerpoint/2010/main" val="1462725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14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6144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92DE48-84B7-449B-8DB2-A7E82982D5E1}" type="slidenum">
              <a:rPr lang="ja-JP" altLang="en-US" smtClean="0"/>
              <a:pPr/>
              <a:t>11</a:t>
            </a:fld>
            <a:endParaRPr lang="ja-JP" altLang="en-US" smtClean="0"/>
          </a:p>
        </p:txBody>
      </p:sp>
    </p:spTree>
    <p:extLst>
      <p:ext uri="{BB962C8B-B14F-4D97-AF65-F5344CB8AC3E}">
        <p14:creationId xmlns:p14="http://schemas.microsoft.com/office/powerpoint/2010/main" val="3950009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246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6246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0B261A-D396-4797-B43E-D309850C4E86}" type="slidenum">
              <a:rPr lang="ja-JP" altLang="en-US" smtClean="0"/>
              <a:pPr/>
              <a:t>12</a:t>
            </a:fld>
            <a:endParaRPr lang="ja-JP" altLang="en-US" smtClean="0"/>
          </a:p>
        </p:txBody>
      </p:sp>
    </p:spTree>
    <p:extLst>
      <p:ext uri="{BB962C8B-B14F-4D97-AF65-F5344CB8AC3E}">
        <p14:creationId xmlns:p14="http://schemas.microsoft.com/office/powerpoint/2010/main" val="51599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0F87BCA-DBFE-4578-8B07-0929A2CB7A89}" type="slidenum">
              <a:rPr lang="en-US" altLang="ja-JP" smtClean="0"/>
              <a:pPr/>
              <a:t>13</a:t>
            </a:fld>
            <a:endParaRPr lang="en-US" altLang="ja-JP"/>
          </a:p>
        </p:txBody>
      </p:sp>
    </p:spTree>
    <p:extLst>
      <p:ext uri="{BB962C8B-B14F-4D97-AF65-F5344CB8AC3E}">
        <p14:creationId xmlns:p14="http://schemas.microsoft.com/office/powerpoint/2010/main" val="3734677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0F87BCA-DBFE-4578-8B07-0929A2CB7A89}" type="slidenum">
              <a:rPr lang="en-US" altLang="ja-JP" smtClean="0"/>
              <a:pPr/>
              <a:t>14</a:t>
            </a:fld>
            <a:endParaRPr lang="en-US" altLang="ja-JP"/>
          </a:p>
        </p:txBody>
      </p:sp>
    </p:spTree>
    <p:extLst>
      <p:ext uri="{BB962C8B-B14F-4D97-AF65-F5344CB8AC3E}">
        <p14:creationId xmlns:p14="http://schemas.microsoft.com/office/powerpoint/2010/main" val="4261762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0F87BCA-DBFE-4578-8B07-0929A2CB7A89}" type="slidenum">
              <a:rPr lang="en-US" altLang="ja-JP" smtClean="0"/>
              <a:pPr/>
              <a:t>15</a:t>
            </a:fld>
            <a:endParaRPr lang="en-US" altLang="ja-JP"/>
          </a:p>
        </p:txBody>
      </p:sp>
    </p:spTree>
    <p:extLst>
      <p:ext uri="{BB962C8B-B14F-4D97-AF65-F5344CB8AC3E}">
        <p14:creationId xmlns:p14="http://schemas.microsoft.com/office/powerpoint/2010/main" val="3172433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0F87BCA-DBFE-4578-8B07-0929A2CB7A89}" type="slidenum">
              <a:rPr lang="en-US" altLang="ja-JP" smtClean="0"/>
              <a:pPr/>
              <a:t>16</a:t>
            </a:fld>
            <a:endParaRPr lang="en-US" altLang="ja-JP"/>
          </a:p>
        </p:txBody>
      </p:sp>
    </p:spTree>
    <p:extLst>
      <p:ext uri="{BB962C8B-B14F-4D97-AF65-F5344CB8AC3E}">
        <p14:creationId xmlns:p14="http://schemas.microsoft.com/office/powerpoint/2010/main" val="2559002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0F87BCA-DBFE-4578-8B07-0929A2CB7A89}" type="slidenum">
              <a:rPr lang="en-US" altLang="ja-JP" smtClean="0"/>
              <a:pPr/>
              <a:t>17</a:t>
            </a:fld>
            <a:endParaRPr lang="en-US" altLang="ja-JP"/>
          </a:p>
        </p:txBody>
      </p:sp>
    </p:spTree>
    <p:extLst>
      <p:ext uri="{BB962C8B-B14F-4D97-AF65-F5344CB8AC3E}">
        <p14:creationId xmlns:p14="http://schemas.microsoft.com/office/powerpoint/2010/main" val="4090353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0F87BCA-DBFE-4578-8B07-0929A2CB7A89}" type="slidenum">
              <a:rPr lang="en-US" altLang="ja-JP" smtClean="0"/>
              <a:pPr/>
              <a:t>18</a:t>
            </a:fld>
            <a:endParaRPr lang="en-US" altLang="ja-JP"/>
          </a:p>
        </p:txBody>
      </p:sp>
    </p:spTree>
    <p:extLst>
      <p:ext uri="{BB962C8B-B14F-4D97-AF65-F5344CB8AC3E}">
        <p14:creationId xmlns:p14="http://schemas.microsoft.com/office/powerpoint/2010/main" val="643445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0F87BCA-DBFE-4578-8B07-0929A2CB7A89}" type="slidenum">
              <a:rPr lang="en-US" altLang="ja-JP" smtClean="0"/>
              <a:pPr/>
              <a:t>19</a:t>
            </a:fld>
            <a:endParaRPr lang="en-US" altLang="ja-JP"/>
          </a:p>
        </p:txBody>
      </p:sp>
    </p:spTree>
    <p:extLst>
      <p:ext uri="{BB962C8B-B14F-4D97-AF65-F5344CB8AC3E}">
        <p14:creationId xmlns:p14="http://schemas.microsoft.com/office/powerpoint/2010/main" val="3115227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0F87BCA-DBFE-4578-8B07-0929A2CB7A89}" type="slidenum">
              <a:rPr lang="en-US" altLang="ja-JP" smtClean="0"/>
              <a:pPr/>
              <a:t>20</a:t>
            </a:fld>
            <a:endParaRPr lang="en-US" altLang="ja-JP"/>
          </a:p>
        </p:txBody>
      </p:sp>
    </p:spTree>
    <p:extLst>
      <p:ext uri="{BB962C8B-B14F-4D97-AF65-F5344CB8AC3E}">
        <p14:creationId xmlns:p14="http://schemas.microsoft.com/office/powerpoint/2010/main" val="2061486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32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5325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E8B545-4CC7-4BED-BCC5-163339C2D2A8}" type="slidenum">
              <a:rPr lang="ja-JP" altLang="en-US" smtClean="0"/>
              <a:pPr/>
              <a:t>2</a:t>
            </a:fld>
            <a:endParaRPr lang="ja-JP" altLang="en-US" smtClean="0"/>
          </a:p>
        </p:txBody>
      </p:sp>
    </p:spTree>
    <p:extLst>
      <p:ext uri="{BB962C8B-B14F-4D97-AF65-F5344CB8AC3E}">
        <p14:creationId xmlns:p14="http://schemas.microsoft.com/office/powerpoint/2010/main" val="775715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0F87BCA-DBFE-4578-8B07-0929A2CB7A89}" type="slidenum">
              <a:rPr lang="en-US" altLang="ja-JP" smtClean="0"/>
              <a:pPr/>
              <a:t>21</a:t>
            </a:fld>
            <a:endParaRPr lang="en-US" altLang="ja-JP"/>
          </a:p>
        </p:txBody>
      </p:sp>
    </p:spTree>
    <p:extLst>
      <p:ext uri="{BB962C8B-B14F-4D97-AF65-F5344CB8AC3E}">
        <p14:creationId xmlns:p14="http://schemas.microsoft.com/office/powerpoint/2010/main" val="1094255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0F87BCA-DBFE-4578-8B07-0929A2CB7A89}" type="slidenum">
              <a:rPr lang="en-US" altLang="ja-JP" smtClean="0"/>
              <a:pPr/>
              <a:t>22</a:t>
            </a:fld>
            <a:endParaRPr lang="en-US" altLang="ja-JP"/>
          </a:p>
        </p:txBody>
      </p:sp>
    </p:spTree>
    <p:extLst>
      <p:ext uri="{BB962C8B-B14F-4D97-AF65-F5344CB8AC3E}">
        <p14:creationId xmlns:p14="http://schemas.microsoft.com/office/powerpoint/2010/main" val="3832751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0F87BCA-DBFE-4578-8B07-0929A2CB7A89}" type="slidenum">
              <a:rPr lang="en-US" altLang="ja-JP" smtClean="0"/>
              <a:pPr/>
              <a:t>23</a:t>
            </a:fld>
            <a:endParaRPr lang="en-US" altLang="ja-JP"/>
          </a:p>
        </p:txBody>
      </p:sp>
    </p:spTree>
    <p:extLst>
      <p:ext uri="{BB962C8B-B14F-4D97-AF65-F5344CB8AC3E}">
        <p14:creationId xmlns:p14="http://schemas.microsoft.com/office/powerpoint/2010/main" val="3726295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0F87BCA-DBFE-4578-8B07-0929A2CB7A89}" type="slidenum">
              <a:rPr lang="en-US" altLang="ja-JP" smtClean="0"/>
              <a:pPr/>
              <a:t>24</a:t>
            </a:fld>
            <a:endParaRPr lang="en-US" altLang="ja-JP"/>
          </a:p>
        </p:txBody>
      </p:sp>
    </p:spTree>
    <p:extLst>
      <p:ext uri="{BB962C8B-B14F-4D97-AF65-F5344CB8AC3E}">
        <p14:creationId xmlns:p14="http://schemas.microsoft.com/office/powerpoint/2010/main" val="1343830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0F87BCA-DBFE-4578-8B07-0929A2CB7A89}" type="slidenum">
              <a:rPr lang="en-US" altLang="ja-JP" smtClean="0"/>
              <a:pPr/>
              <a:t>25</a:t>
            </a:fld>
            <a:endParaRPr lang="en-US" altLang="ja-JP"/>
          </a:p>
        </p:txBody>
      </p:sp>
    </p:spTree>
    <p:extLst>
      <p:ext uri="{BB962C8B-B14F-4D97-AF65-F5344CB8AC3E}">
        <p14:creationId xmlns:p14="http://schemas.microsoft.com/office/powerpoint/2010/main" val="1159724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0F87BCA-DBFE-4578-8B07-0929A2CB7A89}" type="slidenum">
              <a:rPr lang="en-US" altLang="ja-JP" smtClean="0"/>
              <a:pPr/>
              <a:t>26</a:t>
            </a:fld>
            <a:endParaRPr lang="en-US" altLang="ja-JP"/>
          </a:p>
        </p:txBody>
      </p:sp>
    </p:spTree>
    <p:extLst>
      <p:ext uri="{BB962C8B-B14F-4D97-AF65-F5344CB8AC3E}">
        <p14:creationId xmlns:p14="http://schemas.microsoft.com/office/powerpoint/2010/main" val="909334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0F87BCA-DBFE-4578-8B07-0929A2CB7A89}" type="slidenum">
              <a:rPr lang="en-US" altLang="ja-JP" smtClean="0"/>
              <a:pPr/>
              <a:t>27</a:t>
            </a:fld>
            <a:endParaRPr lang="en-US" altLang="ja-JP"/>
          </a:p>
        </p:txBody>
      </p:sp>
    </p:spTree>
    <p:extLst>
      <p:ext uri="{BB962C8B-B14F-4D97-AF65-F5344CB8AC3E}">
        <p14:creationId xmlns:p14="http://schemas.microsoft.com/office/powerpoint/2010/main" val="3682422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0F87BCA-DBFE-4578-8B07-0929A2CB7A89}" type="slidenum">
              <a:rPr lang="en-US" altLang="ja-JP" smtClean="0"/>
              <a:pPr/>
              <a:t>28</a:t>
            </a:fld>
            <a:endParaRPr lang="en-US" altLang="ja-JP"/>
          </a:p>
        </p:txBody>
      </p:sp>
    </p:spTree>
    <p:extLst>
      <p:ext uri="{BB962C8B-B14F-4D97-AF65-F5344CB8AC3E}">
        <p14:creationId xmlns:p14="http://schemas.microsoft.com/office/powerpoint/2010/main" val="758669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0F87BCA-DBFE-4578-8B07-0929A2CB7A89}" type="slidenum">
              <a:rPr lang="en-US" altLang="ja-JP" smtClean="0"/>
              <a:pPr/>
              <a:t>29</a:t>
            </a:fld>
            <a:endParaRPr lang="en-US" altLang="ja-JP"/>
          </a:p>
        </p:txBody>
      </p:sp>
    </p:spTree>
    <p:extLst>
      <p:ext uri="{BB962C8B-B14F-4D97-AF65-F5344CB8AC3E}">
        <p14:creationId xmlns:p14="http://schemas.microsoft.com/office/powerpoint/2010/main" val="26142674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0F87BCA-DBFE-4578-8B07-0929A2CB7A89}" type="slidenum">
              <a:rPr lang="en-US" altLang="ja-JP" smtClean="0"/>
              <a:pPr/>
              <a:t>30</a:t>
            </a:fld>
            <a:endParaRPr lang="en-US" altLang="ja-JP"/>
          </a:p>
        </p:txBody>
      </p:sp>
    </p:spTree>
    <p:extLst>
      <p:ext uri="{BB962C8B-B14F-4D97-AF65-F5344CB8AC3E}">
        <p14:creationId xmlns:p14="http://schemas.microsoft.com/office/powerpoint/2010/main" val="1197519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42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5427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0AED3E-8D59-4DF7-9C3E-B79A95A75A17}" type="slidenum">
              <a:rPr lang="ja-JP" altLang="en-US" smtClean="0"/>
              <a:pPr/>
              <a:t>3</a:t>
            </a:fld>
            <a:endParaRPr lang="ja-JP" altLang="en-US" smtClean="0"/>
          </a:p>
        </p:txBody>
      </p:sp>
    </p:spTree>
    <p:extLst>
      <p:ext uri="{BB962C8B-B14F-4D97-AF65-F5344CB8AC3E}">
        <p14:creationId xmlns:p14="http://schemas.microsoft.com/office/powerpoint/2010/main" val="23363251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0F87BCA-DBFE-4578-8B07-0929A2CB7A89}" type="slidenum">
              <a:rPr lang="en-US" altLang="ja-JP" smtClean="0"/>
              <a:pPr/>
              <a:t>31</a:t>
            </a:fld>
            <a:endParaRPr lang="en-US" altLang="ja-JP"/>
          </a:p>
        </p:txBody>
      </p:sp>
    </p:spTree>
    <p:extLst>
      <p:ext uri="{BB962C8B-B14F-4D97-AF65-F5344CB8AC3E}">
        <p14:creationId xmlns:p14="http://schemas.microsoft.com/office/powerpoint/2010/main" val="4180579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0F87BCA-DBFE-4578-8B07-0929A2CB7A89}" type="slidenum">
              <a:rPr lang="en-US" altLang="ja-JP" smtClean="0"/>
              <a:pPr/>
              <a:t>32</a:t>
            </a:fld>
            <a:endParaRPr lang="en-US" altLang="ja-JP"/>
          </a:p>
        </p:txBody>
      </p:sp>
    </p:spTree>
    <p:extLst>
      <p:ext uri="{BB962C8B-B14F-4D97-AF65-F5344CB8AC3E}">
        <p14:creationId xmlns:p14="http://schemas.microsoft.com/office/powerpoint/2010/main" val="18511719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0F87BCA-DBFE-4578-8B07-0929A2CB7A89}" type="slidenum">
              <a:rPr lang="en-US" altLang="ja-JP" smtClean="0"/>
              <a:pPr/>
              <a:t>33</a:t>
            </a:fld>
            <a:endParaRPr lang="en-US" altLang="ja-JP"/>
          </a:p>
        </p:txBody>
      </p:sp>
    </p:spTree>
    <p:extLst>
      <p:ext uri="{BB962C8B-B14F-4D97-AF65-F5344CB8AC3E}">
        <p14:creationId xmlns:p14="http://schemas.microsoft.com/office/powerpoint/2010/main" val="25676078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0F87BCA-DBFE-4578-8B07-0929A2CB7A89}" type="slidenum">
              <a:rPr lang="en-US" altLang="ja-JP" smtClean="0"/>
              <a:pPr/>
              <a:t>34</a:t>
            </a:fld>
            <a:endParaRPr lang="en-US" altLang="ja-JP"/>
          </a:p>
        </p:txBody>
      </p:sp>
    </p:spTree>
    <p:extLst>
      <p:ext uri="{BB962C8B-B14F-4D97-AF65-F5344CB8AC3E}">
        <p14:creationId xmlns:p14="http://schemas.microsoft.com/office/powerpoint/2010/main" val="35630384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0F87BCA-DBFE-4578-8B07-0929A2CB7A89}" type="slidenum">
              <a:rPr lang="en-US" altLang="ja-JP" smtClean="0"/>
              <a:pPr/>
              <a:t>35</a:t>
            </a:fld>
            <a:endParaRPr lang="en-US" altLang="ja-JP"/>
          </a:p>
        </p:txBody>
      </p:sp>
    </p:spTree>
    <p:extLst>
      <p:ext uri="{BB962C8B-B14F-4D97-AF65-F5344CB8AC3E}">
        <p14:creationId xmlns:p14="http://schemas.microsoft.com/office/powerpoint/2010/main" val="9871564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0F87BCA-DBFE-4578-8B07-0929A2CB7A89}" type="slidenum">
              <a:rPr lang="en-US" altLang="ja-JP" smtClean="0"/>
              <a:pPr/>
              <a:t>36</a:t>
            </a:fld>
            <a:endParaRPr lang="en-US" altLang="ja-JP"/>
          </a:p>
        </p:txBody>
      </p:sp>
    </p:spTree>
    <p:extLst>
      <p:ext uri="{BB962C8B-B14F-4D97-AF65-F5344CB8AC3E}">
        <p14:creationId xmlns:p14="http://schemas.microsoft.com/office/powerpoint/2010/main" val="6611088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0F87BCA-DBFE-4578-8B07-0929A2CB7A89}" type="slidenum">
              <a:rPr lang="en-US" altLang="ja-JP" smtClean="0"/>
              <a:pPr/>
              <a:t>37</a:t>
            </a:fld>
            <a:endParaRPr lang="en-US" altLang="ja-JP"/>
          </a:p>
        </p:txBody>
      </p:sp>
    </p:spTree>
    <p:extLst>
      <p:ext uri="{BB962C8B-B14F-4D97-AF65-F5344CB8AC3E}">
        <p14:creationId xmlns:p14="http://schemas.microsoft.com/office/powerpoint/2010/main" val="14233519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0F87BCA-DBFE-4578-8B07-0929A2CB7A89}" type="slidenum">
              <a:rPr lang="en-US" altLang="ja-JP" smtClean="0"/>
              <a:pPr/>
              <a:t>38</a:t>
            </a:fld>
            <a:endParaRPr lang="en-US" altLang="ja-JP"/>
          </a:p>
        </p:txBody>
      </p:sp>
    </p:spTree>
    <p:extLst>
      <p:ext uri="{BB962C8B-B14F-4D97-AF65-F5344CB8AC3E}">
        <p14:creationId xmlns:p14="http://schemas.microsoft.com/office/powerpoint/2010/main" val="41053950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0F87BCA-DBFE-4578-8B07-0929A2CB7A89}" type="slidenum">
              <a:rPr lang="en-US" altLang="ja-JP" smtClean="0"/>
              <a:pPr/>
              <a:t>39</a:t>
            </a:fld>
            <a:endParaRPr lang="en-US" altLang="ja-JP"/>
          </a:p>
        </p:txBody>
      </p:sp>
    </p:spTree>
    <p:extLst>
      <p:ext uri="{BB962C8B-B14F-4D97-AF65-F5344CB8AC3E}">
        <p14:creationId xmlns:p14="http://schemas.microsoft.com/office/powerpoint/2010/main" val="7896301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 1"/>
          <p:cNvSpPr>
            <a:spLocks noGrp="1" noRot="1" noChangeAspect="1" noTextEdit="1"/>
          </p:cNvSpPr>
          <p:nvPr>
            <p:ph type="sldImg"/>
          </p:nvPr>
        </p:nvSpPr>
        <p:spPr>
          <a:ln/>
        </p:spPr>
      </p:sp>
      <p:sp>
        <p:nvSpPr>
          <p:cNvPr id="1331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1331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017CE462-873F-4538-B823-4BA61888C167}" type="slidenum">
              <a:rPr lang="en-US" altLang="ja-JP">
                <a:solidFill>
                  <a:prstClr val="black"/>
                </a:solidFill>
              </a:rPr>
              <a:pPr eaLnBrk="1" hangingPunct="1"/>
              <a:t>40</a:t>
            </a:fld>
            <a:endParaRPr lang="en-US" altLang="ja-JP">
              <a:solidFill>
                <a:prstClr val="black"/>
              </a:solidFill>
            </a:endParaRPr>
          </a:p>
        </p:txBody>
      </p:sp>
    </p:spTree>
    <p:extLst>
      <p:ext uri="{BB962C8B-B14F-4D97-AF65-F5344CB8AC3E}">
        <p14:creationId xmlns:p14="http://schemas.microsoft.com/office/powerpoint/2010/main" val="143273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52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5530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276DA0-E21F-4A24-BF60-778215DFB454}" type="slidenum">
              <a:rPr lang="ja-JP" altLang="en-US" smtClean="0"/>
              <a:pPr/>
              <a:t>4</a:t>
            </a:fld>
            <a:endParaRPr lang="ja-JP" altLang="en-US" smtClean="0"/>
          </a:p>
        </p:txBody>
      </p:sp>
    </p:spTree>
    <p:extLst>
      <p:ext uri="{BB962C8B-B14F-4D97-AF65-F5344CB8AC3E}">
        <p14:creationId xmlns:p14="http://schemas.microsoft.com/office/powerpoint/2010/main" val="27725639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 1"/>
          <p:cNvSpPr>
            <a:spLocks noGrp="1" noRot="1" noChangeAspect="1" noTextEdit="1"/>
          </p:cNvSpPr>
          <p:nvPr>
            <p:ph type="sldImg"/>
          </p:nvPr>
        </p:nvSpPr>
        <p:spPr>
          <a:ln/>
        </p:spPr>
      </p:sp>
      <p:sp>
        <p:nvSpPr>
          <p:cNvPr id="1433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1434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FB517C6F-261E-411B-8DC5-A71D9D3D14F9}" type="slidenum">
              <a:rPr lang="en-US" altLang="ja-JP">
                <a:solidFill>
                  <a:prstClr val="black"/>
                </a:solidFill>
              </a:rPr>
              <a:pPr eaLnBrk="1" hangingPunct="1"/>
              <a:t>41</a:t>
            </a:fld>
            <a:endParaRPr lang="en-US" altLang="ja-JP">
              <a:solidFill>
                <a:prstClr val="black"/>
              </a:solidFill>
            </a:endParaRPr>
          </a:p>
        </p:txBody>
      </p:sp>
    </p:spTree>
    <p:extLst>
      <p:ext uri="{BB962C8B-B14F-4D97-AF65-F5344CB8AC3E}">
        <p14:creationId xmlns:p14="http://schemas.microsoft.com/office/powerpoint/2010/main" val="39709300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 1"/>
          <p:cNvSpPr>
            <a:spLocks noGrp="1" noRot="1" noChangeAspect="1" noTextEdit="1"/>
          </p:cNvSpPr>
          <p:nvPr>
            <p:ph type="sldImg"/>
          </p:nvPr>
        </p:nvSpPr>
        <p:spPr>
          <a:ln/>
        </p:spPr>
      </p:sp>
      <p:sp>
        <p:nvSpPr>
          <p:cNvPr id="1536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1536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B5CA7FCE-7510-4BC5-B765-A4A07DFEE3D2}" type="slidenum">
              <a:rPr lang="en-US" altLang="ja-JP">
                <a:solidFill>
                  <a:prstClr val="black"/>
                </a:solidFill>
              </a:rPr>
              <a:pPr eaLnBrk="1" hangingPunct="1"/>
              <a:t>42</a:t>
            </a:fld>
            <a:endParaRPr lang="en-US" altLang="ja-JP">
              <a:solidFill>
                <a:prstClr val="black"/>
              </a:solidFill>
            </a:endParaRPr>
          </a:p>
        </p:txBody>
      </p:sp>
    </p:spTree>
    <p:extLst>
      <p:ext uri="{BB962C8B-B14F-4D97-AF65-F5344CB8AC3E}">
        <p14:creationId xmlns:p14="http://schemas.microsoft.com/office/powerpoint/2010/main" val="11903581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ln/>
        </p:spPr>
      </p:sp>
      <p:sp>
        <p:nvSpPr>
          <p:cNvPr id="163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163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642C1C8E-7F3A-45A5-823D-DF74BD4AA377}" type="slidenum">
              <a:rPr lang="en-US" altLang="ja-JP">
                <a:solidFill>
                  <a:prstClr val="black"/>
                </a:solidFill>
              </a:rPr>
              <a:pPr eaLnBrk="1" hangingPunct="1"/>
              <a:t>43</a:t>
            </a:fld>
            <a:endParaRPr lang="en-US" altLang="ja-JP">
              <a:solidFill>
                <a:prstClr val="black"/>
              </a:solidFill>
            </a:endParaRPr>
          </a:p>
        </p:txBody>
      </p:sp>
    </p:spTree>
    <p:extLst>
      <p:ext uri="{BB962C8B-B14F-4D97-AF65-F5344CB8AC3E}">
        <p14:creationId xmlns:p14="http://schemas.microsoft.com/office/powerpoint/2010/main" val="20900735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 1"/>
          <p:cNvSpPr>
            <a:spLocks noGrp="1" noRot="1" noChangeAspect="1" noTextEdit="1"/>
          </p:cNvSpPr>
          <p:nvPr>
            <p:ph type="sldImg"/>
          </p:nvPr>
        </p:nvSpPr>
        <p:spPr>
          <a:ln/>
        </p:spPr>
      </p:sp>
      <p:sp>
        <p:nvSpPr>
          <p:cNvPr id="1741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1741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04912B7B-0CEC-4549-B10A-0476F1C6A7F2}" type="slidenum">
              <a:rPr lang="en-US" altLang="ja-JP">
                <a:solidFill>
                  <a:prstClr val="black"/>
                </a:solidFill>
              </a:rPr>
              <a:pPr eaLnBrk="1" hangingPunct="1"/>
              <a:t>44</a:t>
            </a:fld>
            <a:endParaRPr lang="en-US" altLang="ja-JP">
              <a:solidFill>
                <a:prstClr val="black"/>
              </a:solidFill>
            </a:endParaRPr>
          </a:p>
        </p:txBody>
      </p:sp>
    </p:spTree>
    <p:extLst>
      <p:ext uri="{BB962C8B-B14F-4D97-AF65-F5344CB8AC3E}">
        <p14:creationId xmlns:p14="http://schemas.microsoft.com/office/powerpoint/2010/main" val="26164855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 1"/>
          <p:cNvSpPr>
            <a:spLocks noGrp="1" noRot="1" noChangeAspect="1" noTextEdit="1"/>
          </p:cNvSpPr>
          <p:nvPr>
            <p:ph type="sldImg"/>
          </p:nvPr>
        </p:nvSpPr>
        <p:spPr>
          <a:ln/>
        </p:spPr>
      </p:sp>
      <p:sp>
        <p:nvSpPr>
          <p:cNvPr id="1843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1843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572C0A42-B8AE-4353-9EBE-FE5F180326AC}" type="slidenum">
              <a:rPr lang="en-US" altLang="ja-JP">
                <a:solidFill>
                  <a:prstClr val="black"/>
                </a:solidFill>
              </a:rPr>
              <a:pPr eaLnBrk="1" hangingPunct="1"/>
              <a:t>45</a:t>
            </a:fld>
            <a:endParaRPr lang="en-US" altLang="ja-JP">
              <a:solidFill>
                <a:prstClr val="black"/>
              </a:solidFill>
            </a:endParaRPr>
          </a:p>
        </p:txBody>
      </p:sp>
    </p:spTree>
    <p:extLst>
      <p:ext uri="{BB962C8B-B14F-4D97-AF65-F5344CB8AC3E}">
        <p14:creationId xmlns:p14="http://schemas.microsoft.com/office/powerpoint/2010/main" val="35208370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a:ln/>
        </p:spPr>
      </p:sp>
      <p:sp>
        <p:nvSpPr>
          <p:cNvPr id="1945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1946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418AAE8A-CA40-4FC1-90DD-09940BEC26FB}" type="slidenum">
              <a:rPr lang="en-US" altLang="ja-JP">
                <a:solidFill>
                  <a:prstClr val="black"/>
                </a:solidFill>
              </a:rPr>
              <a:pPr eaLnBrk="1" hangingPunct="1"/>
              <a:t>46</a:t>
            </a:fld>
            <a:endParaRPr lang="en-US" altLang="ja-JP">
              <a:solidFill>
                <a:prstClr val="black"/>
              </a:solidFill>
            </a:endParaRPr>
          </a:p>
        </p:txBody>
      </p:sp>
    </p:spTree>
    <p:extLst>
      <p:ext uri="{BB962C8B-B14F-4D97-AF65-F5344CB8AC3E}">
        <p14:creationId xmlns:p14="http://schemas.microsoft.com/office/powerpoint/2010/main" val="13647512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 1"/>
          <p:cNvSpPr>
            <a:spLocks noGrp="1" noRot="1" noChangeAspect="1" noTextEdit="1"/>
          </p:cNvSpPr>
          <p:nvPr>
            <p:ph type="sldImg"/>
          </p:nvPr>
        </p:nvSpPr>
        <p:spPr>
          <a:ln/>
        </p:spPr>
      </p:sp>
      <p:sp>
        <p:nvSpPr>
          <p:cNvPr id="2048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2048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37883616-2CD1-427F-816A-A0CE5B8CB73A}" type="slidenum">
              <a:rPr lang="en-US" altLang="ja-JP">
                <a:solidFill>
                  <a:prstClr val="black"/>
                </a:solidFill>
              </a:rPr>
              <a:pPr eaLnBrk="1" hangingPunct="1"/>
              <a:t>47</a:t>
            </a:fld>
            <a:endParaRPr lang="en-US" altLang="ja-JP">
              <a:solidFill>
                <a:prstClr val="black"/>
              </a:solidFill>
            </a:endParaRPr>
          </a:p>
        </p:txBody>
      </p:sp>
    </p:spTree>
    <p:extLst>
      <p:ext uri="{BB962C8B-B14F-4D97-AF65-F5344CB8AC3E}">
        <p14:creationId xmlns:p14="http://schemas.microsoft.com/office/powerpoint/2010/main" val="28885220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a:ln/>
        </p:spPr>
      </p:sp>
      <p:sp>
        <p:nvSpPr>
          <p:cNvPr id="2150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2150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91D4F22B-F8CC-413D-A839-71E233F79EF6}" type="slidenum">
              <a:rPr lang="en-US" altLang="ja-JP">
                <a:solidFill>
                  <a:prstClr val="black"/>
                </a:solidFill>
              </a:rPr>
              <a:pPr eaLnBrk="1" hangingPunct="1"/>
              <a:t>48</a:t>
            </a:fld>
            <a:endParaRPr lang="en-US" altLang="ja-JP">
              <a:solidFill>
                <a:prstClr val="black"/>
              </a:solidFill>
            </a:endParaRPr>
          </a:p>
        </p:txBody>
      </p:sp>
    </p:spTree>
    <p:extLst>
      <p:ext uri="{BB962C8B-B14F-4D97-AF65-F5344CB8AC3E}">
        <p14:creationId xmlns:p14="http://schemas.microsoft.com/office/powerpoint/2010/main" val="3447345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63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5632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5E5C76-3FC1-42D3-AF08-11AD5C189617}" type="slidenum">
              <a:rPr lang="ja-JP" altLang="en-US" smtClean="0"/>
              <a:pPr/>
              <a:t>5</a:t>
            </a:fld>
            <a:endParaRPr lang="ja-JP" altLang="en-US" smtClean="0"/>
          </a:p>
        </p:txBody>
      </p:sp>
    </p:spTree>
    <p:extLst>
      <p:ext uri="{BB962C8B-B14F-4D97-AF65-F5344CB8AC3E}">
        <p14:creationId xmlns:p14="http://schemas.microsoft.com/office/powerpoint/2010/main" val="2158333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73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5734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F3C23C-8EB6-427B-80E7-18410EAB9E7C}" type="slidenum">
              <a:rPr lang="ja-JP" altLang="en-US" smtClean="0"/>
              <a:pPr/>
              <a:t>6</a:t>
            </a:fld>
            <a:endParaRPr lang="ja-JP" altLang="en-US" smtClean="0"/>
          </a:p>
        </p:txBody>
      </p:sp>
    </p:spTree>
    <p:extLst>
      <p:ext uri="{BB962C8B-B14F-4D97-AF65-F5344CB8AC3E}">
        <p14:creationId xmlns:p14="http://schemas.microsoft.com/office/powerpoint/2010/main" val="22230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83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5837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F5328F-0246-4F3F-9306-CE32BEE985A3}" type="slidenum">
              <a:rPr lang="ja-JP" altLang="en-US" smtClean="0"/>
              <a:pPr/>
              <a:t>8</a:t>
            </a:fld>
            <a:endParaRPr lang="ja-JP" altLang="en-US" smtClean="0"/>
          </a:p>
        </p:txBody>
      </p:sp>
    </p:spTree>
    <p:extLst>
      <p:ext uri="{BB962C8B-B14F-4D97-AF65-F5344CB8AC3E}">
        <p14:creationId xmlns:p14="http://schemas.microsoft.com/office/powerpoint/2010/main" val="1954771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939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5939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3B3918-2B0D-4C2A-A83A-5DE823887251}" type="slidenum">
              <a:rPr lang="ja-JP" altLang="en-US" smtClean="0"/>
              <a:pPr/>
              <a:t>9</a:t>
            </a:fld>
            <a:endParaRPr lang="ja-JP" altLang="en-US" smtClean="0"/>
          </a:p>
        </p:txBody>
      </p:sp>
    </p:spTree>
    <p:extLst>
      <p:ext uri="{BB962C8B-B14F-4D97-AF65-F5344CB8AC3E}">
        <p14:creationId xmlns:p14="http://schemas.microsoft.com/office/powerpoint/2010/main" val="1567200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041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6042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23609E-F442-4F9F-A9DF-713C889ABE97}" type="slidenum">
              <a:rPr lang="ja-JP" altLang="en-US" smtClean="0"/>
              <a:pPr/>
              <a:t>10</a:t>
            </a:fld>
            <a:endParaRPr lang="ja-JP" altLang="en-US" smtClean="0"/>
          </a:p>
        </p:txBody>
      </p:sp>
    </p:spTree>
    <p:extLst>
      <p:ext uri="{BB962C8B-B14F-4D97-AF65-F5344CB8AC3E}">
        <p14:creationId xmlns:p14="http://schemas.microsoft.com/office/powerpoint/2010/main" val="1674987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kumimoji="0" lang="ja-JP" altLang="ja-JP"/>
          </a:p>
        </p:txBody>
      </p:sp>
      <p:sp>
        <p:nvSpPr>
          <p:cNvPr id="91138"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9113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0188CE9A-EFB7-4516-8633-442A3E5F1493}"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572792F3-0534-45BE-9208-F667360C34AE}"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C2570639-D308-4861-9BE2-86FE0EF0F776}"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495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717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24300"/>
            <a:ext cx="4038600" cy="21717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 5"/>
          <p:cNvSpPr>
            <a:spLocks noGrp="1"/>
          </p:cNvSpPr>
          <p:nvPr>
            <p:ph type="dt" sz="half" idx="10"/>
          </p:nvPr>
        </p:nvSpPr>
        <p:spPr>
          <a:xfrm>
            <a:off x="457200" y="6248400"/>
            <a:ext cx="2133600" cy="457200"/>
          </a:xfrm>
        </p:spPr>
        <p:txBody>
          <a:bodyPr/>
          <a:lstStyle>
            <a:lvl1pPr>
              <a:defRPr/>
            </a:lvl1pPr>
          </a:lstStyle>
          <a:p>
            <a:endParaRPr lang="en-US" altLang="ja-JP"/>
          </a:p>
        </p:txBody>
      </p:sp>
      <p:sp>
        <p:nvSpPr>
          <p:cNvPr id="7" name="フッター プレースホルダ 6"/>
          <p:cNvSpPr>
            <a:spLocks noGrp="1"/>
          </p:cNvSpPr>
          <p:nvPr>
            <p:ph type="ftr" sz="quarter" idx="11"/>
          </p:nvPr>
        </p:nvSpPr>
        <p:spPr>
          <a:xfrm>
            <a:off x="3124200" y="6248400"/>
            <a:ext cx="2895600" cy="457200"/>
          </a:xfrm>
        </p:spPr>
        <p:txBody>
          <a:bodyPr/>
          <a:lstStyle>
            <a:lvl1pPr>
              <a:defRPr/>
            </a:lvl1pPr>
          </a:lstStyle>
          <a:p>
            <a:endParaRPr lang="en-US" altLang="ja-JP"/>
          </a:p>
        </p:txBody>
      </p:sp>
      <p:sp>
        <p:nvSpPr>
          <p:cNvPr id="8" name="スライド番号プレースホルダ 7"/>
          <p:cNvSpPr>
            <a:spLocks noGrp="1"/>
          </p:cNvSpPr>
          <p:nvPr>
            <p:ph type="sldNum" sz="quarter" idx="12"/>
          </p:nvPr>
        </p:nvSpPr>
        <p:spPr>
          <a:xfrm>
            <a:off x="6553200" y="6248400"/>
            <a:ext cx="2133600" cy="457200"/>
          </a:xfrm>
        </p:spPr>
        <p:txBody>
          <a:bodyPr/>
          <a:lstStyle>
            <a:lvl1pPr>
              <a:defRPr/>
            </a:lvl1pPr>
          </a:lstStyle>
          <a:p>
            <a:fld id="{AA7E5A13-FB95-4F07-BA90-1AAA5E42CE9D}" type="slidenum">
              <a:rPr lang="en-US" altLang="ja-JP"/>
              <a:pPr/>
              <a:t>‹#›</a:t>
            </a:fld>
            <a:endParaRPr lang="en-US" altLang="ja-JP"/>
          </a:p>
        </p:txBody>
      </p:sp>
    </p:spTree>
    <p:extLst>
      <p:ext uri="{BB962C8B-B14F-4D97-AF65-F5344CB8AC3E}">
        <p14:creationId xmlns:p14="http://schemas.microsoft.com/office/powerpoint/2010/main" val="2010300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495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495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a:xfrm>
            <a:off x="457200" y="6248400"/>
            <a:ext cx="2133600" cy="457200"/>
          </a:xfrm>
        </p:spPr>
        <p:txBody>
          <a:bodyPr/>
          <a:lstStyle>
            <a:lvl1pPr>
              <a:defRPr/>
            </a:lvl1pPr>
          </a:lstStyle>
          <a:p>
            <a:endParaRPr lang="en-US" altLang="ja-JP"/>
          </a:p>
        </p:txBody>
      </p:sp>
      <p:sp>
        <p:nvSpPr>
          <p:cNvPr id="6" name="フッター プレースホルダ 5"/>
          <p:cNvSpPr>
            <a:spLocks noGrp="1"/>
          </p:cNvSpPr>
          <p:nvPr>
            <p:ph type="ftr" sz="quarter" idx="11"/>
          </p:nvPr>
        </p:nvSpPr>
        <p:spPr>
          <a:xfrm>
            <a:off x="3124200" y="6248400"/>
            <a:ext cx="2895600" cy="457200"/>
          </a:xfrm>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a:xfrm>
            <a:off x="6553200" y="6248400"/>
            <a:ext cx="2133600" cy="457200"/>
          </a:xfrm>
        </p:spPr>
        <p:txBody>
          <a:bodyPr/>
          <a:lstStyle>
            <a:lvl1pPr>
              <a:defRPr/>
            </a:lvl1pPr>
          </a:lstStyle>
          <a:p>
            <a:fld id="{53F0C8AE-9829-4318-B4C9-4524203A1311}" type="slidenum">
              <a:rPr lang="en-US" altLang="ja-JP"/>
              <a:pPr/>
              <a:t>‹#›</a:t>
            </a:fld>
            <a:endParaRPr lang="en-US" altLang="ja-JP"/>
          </a:p>
        </p:txBody>
      </p:sp>
    </p:spTree>
    <p:extLst>
      <p:ext uri="{BB962C8B-B14F-4D97-AF65-F5344CB8AC3E}">
        <p14:creationId xmlns:p14="http://schemas.microsoft.com/office/powerpoint/2010/main" val="2429649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0188CE9A-EFB7-4516-8633-442A3E5F1493}" type="slidenum">
              <a:rPr lang="en-US" altLang="ja-JP" smtClean="0"/>
              <a:pPr>
                <a:defRPr/>
              </a:pPr>
              <a:t>‹#›</a:t>
            </a:fld>
            <a:endParaRPr lang="en-US" altLang="ja-JP"/>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53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DFFAC493-C138-4D25-9ACA-BD1AECA3FB20}" type="slidenum">
              <a:rPr lang="en-US" altLang="ja-JP" smtClean="0"/>
              <a:pPr>
                <a:defRPr/>
              </a:pPr>
              <a:t>‹#›</a:t>
            </a:fld>
            <a:endParaRPr lang="en-US" altLang="ja-JP"/>
          </a:p>
        </p:txBody>
      </p:sp>
    </p:spTree>
    <p:extLst>
      <p:ext uri="{BB962C8B-B14F-4D97-AF65-F5344CB8AC3E}">
        <p14:creationId xmlns:p14="http://schemas.microsoft.com/office/powerpoint/2010/main" val="366039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127763FA-1CCB-471A-8F03-B652E6BD00A2}" type="slidenum">
              <a:rPr lang="en-US" altLang="ja-JP" smtClean="0"/>
              <a:pPr>
                <a:defRPr/>
              </a:pPr>
              <a:t>‹#›</a:t>
            </a:fld>
            <a:endParaRPr lang="en-US" altLang="ja-JP"/>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987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FD8DA236-3298-464A-ACB1-FF42B34B2C1F}" type="slidenum">
              <a:rPr lang="en-US" altLang="ja-JP" smtClean="0"/>
              <a:pPr>
                <a:defRPr/>
              </a:pPr>
              <a:t>‹#›</a:t>
            </a:fld>
            <a:endParaRPr lang="en-US" altLang="ja-JP"/>
          </a:p>
        </p:txBody>
      </p:sp>
    </p:spTree>
    <p:extLst>
      <p:ext uri="{BB962C8B-B14F-4D97-AF65-F5344CB8AC3E}">
        <p14:creationId xmlns:p14="http://schemas.microsoft.com/office/powerpoint/2010/main" val="993829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22960" y="2582334"/>
            <a:ext cx="370332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63440" y="2582334"/>
            <a:ext cx="370332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BE39C749-06CD-40FA-825B-74E5D0E95480}" type="slidenum">
              <a:rPr lang="en-US" altLang="ja-JP" smtClean="0"/>
              <a:pPr>
                <a:defRPr/>
              </a:pPr>
              <a:t>‹#›</a:t>
            </a:fld>
            <a:endParaRPr lang="en-US" altLang="ja-JP"/>
          </a:p>
        </p:txBody>
      </p:sp>
    </p:spTree>
    <p:extLst>
      <p:ext uri="{BB962C8B-B14F-4D97-AF65-F5344CB8AC3E}">
        <p14:creationId xmlns:p14="http://schemas.microsoft.com/office/powerpoint/2010/main" val="1888092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pPr>
              <a:defRPr/>
            </a:pPr>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E26DE7C6-B260-4BCC-9DD6-A191384A955E}" type="slidenum">
              <a:rPr lang="en-US" altLang="ja-JP" smtClean="0"/>
              <a:pPr>
                <a:defRPr/>
              </a:pPr>
              <a:t>‹#›</a:t>
            </a:fld>
            <a:endParaRPr lang="en-US" altLang="ja-JP"/>
          </a:p>
        </p:txBody>
      </p:sp>
    </p:spTree>
    <p:extLst>
      <p:ext uri="{BB962C8B-B14F-4D97-AF65-F5344CB8AC3E}">
        <p14:creationId xmlns:p14="http://schemas.microsoft.com/office/powerpoint/2010/main" val="3029376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DFFAC493-C138-4D25-9ACA-BD1AECA3FB20}" type="slidenum">
              <a:rPr lang="en-US" altLang="ja-JP"/>
              <a:pPr>
                <a:defRPr/>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3B25D49F-F330-4570-ABEB-2A86A8C98C77}" type="slidenum">
              <a:rPr lang="en-US" altLang="ja-JP" smtClean="0"/>
              <a:pPr>
                <a:defRPr/>
              </a:pPr>
              <a:t>‹#›</a:t>
            </a:fld>
            <a:endParaRPr lang="en-US" altLang="ja-JP"/>
          </a:p>
        </p:txBody>
      </p:sp>
    </p:spTree>
    <p:extLst>
      <p:ext uri="{BB962C8B-B14F-4D97-AF65-F5344CB8AC3E}">
        <p14:creationId xmlns:p14="http://schemas.microsoft.com/office/powerpoint/2010/main" val="1229476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ltLang="ja-JP"/>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ltLang="ja-JP"/>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24E2EFCA-9AA5-45DE-85EE-96254440E403}" type="slidenum">
              <a:rPr lang="en-US" altLang="ja-JP" smtClean="0"/>
              <a:pPr>
                <a:defRPr/>
              </a:pPr>
              <a:t>‹#›</a:t>
            </a:fld>
            <a:endParaRPr lang="en-US" altLang="ja-JP"/>
          </a:p>
        </p:txBody>
      </p:sp>
    </p:spTree>
    <p:extLst>
      <p:ext uri="{BB962C8B-B14F-4D97-AF65-F5344CB8AC3E}">
        <p14:creationId xmlns:p14="http://schemas.microsoft.com/office/powerpoint/2010/main" val="4022999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70128318-3638-454C-BFDF-821DA2F113A8}" type="slidenum">
              <a:rPr lang="en-US" altLang="ja-JP" smtClean="0"/>
              <a:pPr>
                <a:defRPr/>
              </a:pPr>
              <a:t>‹#›</a:t>
            </a:fld>
            <a:endParaRPr lang="en-US" altLang="ja-JP"/>
          </a:p>
        </p:txBody>
      </p:sp>
    </p:spTree>
    <p:extLst>
      <p:ext uri="{BB962C8B-B14F-4D97-AF65-F5344CB8AC3E}">
        <p14:creationId xmlns:p14="http://schemas.microsoft.com/office/powerpoint/2010/main" val="214629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24E2EFCA-9AA5-45DE-85EE-96254440E403}" type="slidenum">
              <a:rPr lang="en-US" altLang="ja-JP" smtClean="0"/>
              <a:pPr>
                <a:defRPr/>
              </a:pPr>
              <a:t>‹#›</a:t>
            </a:fld>
            <a:endParaRPr lang="en-US" altLang="ja-JP"/>
          </a:p>
        </p:txBody>
      </p:sp>
    </p:spTree>
    <p:extLst>
      <p:ext uri="{BB962C8B-B14F-4D97-AF65-F5344CB8AC3E}">
        <p14:creationId xmlns:p14="http://schemas.microsoft.com/office/powerpoint/2010/main" val="3895670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24E2EFCA-9AA5-45DE-85EE-96254440E403}" type="slidenum">
              <a:rPr lang="en-US" altLang="ja-JP" smtClean="0"/>
              <a:pPr>
                <a:defRPr/>
              </a:pPr>
              <a:t>‹#›</a:t>
            </a:fld>
            <a:endParaRPr lang="en-US" altLang="ja-JP"/>
          </a:p>
        </p:txBody>
      </p:sp>
    </p:spTree>
    <p:extLst>
      <p:ext uri="{BB962C8B-B14F-4D97-AF65-F5344CB8AC3E}">
        <p14:creationId xmlns:p14="http://schemas.microsoft.com/office/powerpoint/2010/main" val="12896960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0188CE9A-EFB7-4516-8633-442A3E5F1493}" type="slidenum">
              <a:rPr lang="en-US" altLang="ja-JP" smtClean="0"/>
              <a:pPr>
                <a:defRPr/>
              </a:pPr>
              <a:t>‹#›</a:t>
            </a:fld>
            <a:endParaRPr lang="en-US" altLang="ja-JP"/>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525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DFFAC493-C138-4D25-9ACA-BD1AECA3FB20}" type="slidenum">
              <a:rPr lang="en-US" altLang="ja-JP" smtClean="0"/>
              <a:pPr>
                <a:defRPr/>
              </a:pPr>
              <a:t>‹#›</a:t>
            </a:fld>
            <a:endParaRPr lang="en-US" altLang="ja-JP"/>
          </a:p>
        </p:txBody>
      </p:sp>
    </p:spTree>
    <p:extLst>
      <p:ext uri="{BB962C8B-B14F-4D97-AF65-F5344CB8AC3E}">
        <p14:creationId xmlns:p14="http://schemas.microsoft.com/office/powerpoint/2010/main" val="4653246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127763FA-1CCB-471A-8F03-B652E6BD00A2}" type="slidenum">
              <a:rPr lang="en-US" altLang="ja-JP" smtClean="0"/>
              <a:pPr>
                <a:defRPr/>
              </a:pPr>
              <a:t>‹#›</a:t>
            </a:fld>
            <a:endParaRPr lang="en-US" altLang="ja-JP"/>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0777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FD8DA236-3298-464A-ACB1-FF42B34B2C1F}" type="slidenum">
              <a:rPr lang="en-US" altLang="ja-JP" smtClean="0"/>
              <a:pPr>
                <a:defRPr/>
              </a:pPr>
              <a:t>‹#›</a:t>
            </a:fld>
            <a:endParaRPr lang="en-US" altLang="ja-JP"/>
          </a:p>
        </p:txBody>
      </p:sp>
    </p:spTree>
    <p:extLst>
      <p:ext uri="{BB962C8B-B14F-4D97-AF65-F5344CB8AC3E}">
        <p14:creationId xmlns:p14="http://schemas.microsoft.com/office/powerpoint/2010/main" val="40528549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22960" y="2582334"/>
            <a:ext cx="3703320" cy="3378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63440" y="2582334"/>
            <a:ext cx="3703320" cy="3378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BE39C749-06CD-40FA-825B-74E5D0E95480}" type="slidenum">
              <a:rPr lang="en-US" altLang="ja-JP" smtClean="0"/>
              <a:pPr>
                <a:defRPr/>
              </a:pPr>
              <a:t>‹#›</a:t>
            </a:fld>
            <a:endParaRPr lang="en-US" altLang="ja-JP"/>
          </a:p>
        </p:txBody>
      </p:sp>
    </p:spTree>
    <p:extLst>
      <p:ext uri="{BB962C8B-B14F-4D97-AF65-F5344CB8AC3E}">
        <p14:creationId xmlns:p14="http://schemas.microsoft.com/office/powerpoint/2010/main" val="2359698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127763FA-1CCB-471A-8F03-B652E6BD00A2}" type="slidenum">
              <a:rPr lang="en-US" altLang="ja-JP"/>
              <a:pPr>
                <a:defRPr/>
              </a:pPr>
              <a:t>‹#›</a:t>
            </a:fld>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pPr>
              <a:defRPr/>
            </a:pPr>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E26DE7C6-B260-4BCC-9DD6-A191384A955E}" type="slidenum">
              <a:rPr lang="en-US" altLang="ja-JP" smtClean="0"/>
              <a:pPr>
                <a:defRPr/>
              </a:pPr>
              <a:t>‹#›</a:t>
            </a:fld>
            <a:endParaRPr lang="en-US" altLang="ja-JP"/>
          </a:p>
        </p:txBody>
      </p:sp>
    </p:spTree>
    <p:extLst>
      <p:ext uri="{BB962C8B-B14F-4D97-AF65-F5344CB8AC3E}">
        <p14:creationId xmlns:p14="http://schemas.microsoft.com/office/powerpoint/2010/main" val="22648273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3B25D49F-F330-4570-ABEB-2A86A8C98C77}" type="slidenum">
              <a:rPr lang="en-US" altLang="ja-JP" smtClean="0"/>
              <a:pPr>
                <a:defRPr/>
              </a:pPr>
              <a:t>‹#›</a:t>
            </a:fld>
            <a:endParaRPr lang="en-US" altLang="ja-JP"/>
          </a:p>
        </p:txBody>
      </p:sp>
    </p:spTree>
    <p:extLst>
      <p:ext uri="{BB962C8B-B14F-4D97-AF65-F5344CB8AC3E}">
        <p14:creationId xmlns:p14="http://schemas.microsoft.com/office/powerpoint/2010/main" val="137092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ltLang="ja-JP"/>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ltLang="ja-JP"/>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24E2EFCA-9AA5-45DE-85EE-96254440E403}" type="slidenum">
              <a:rPr lang="en-US" altLang="ja-JP" smtClean="0"/>
              <a:pPr>
                <a:defRPr/>
              </a:pPr>
              <a:t>‹#›</a:t>
            </a:fld>
            <a:endParaRPr lang="en-US" altLang="ja-JP"/>
          </a:p>
        </p:txBody>
      </p:sp>
    </p:spTree>
    <p:extLst>
      <p:ext uri="{BB962C8B-B14F-4D97-AF65-F5344CB8AC3E}">
        <p14:creationId xmlns:p14="http://schemas.microsoft.com/office/powerpoint/2010/main" val="40897453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70128318-3638-454C-BFDF-821DA2F113A8}" type="slidenum">
              <a:rPr lang="en-US" altLang="ja-JP" smtClean="0"/>
              <a:pPr>
                <a:defRPr/>
              </a:pPr>
              <a:t>‹#›</a:t>
            </a:fld>
            <a:endParaRPr lang="en-US" altLang="ja-JP"/>
          </a:p>
        </p:txBody>
      </p:sp>
    </p:spTree>
    <p:extLst>
      <p:ext uri="{BB962C8B-B14F-4D97-AF65-F5344CB8AC3E}">
        <p14:creationId xmlns:p14="http://schemas.microsoft.com/office/powerpoint/2010/main" val="18378758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24E2EFCA-9AA5-45DE-85EE-96254440E403}" type="slidenum">
              <a:rPr lang="en-US" altLang="ja-JP" smtClean="0"/>
              <a:pPr>
                <a:defRPr/>
              </a:pPr>
              <a:t>‹#›</a:t>
            </a:fld>
            <a:endParaRPr lang="en-US" altLang="ja-JP"/>
          </a:p>
        </p:txBody>
      </p:sp>
    </p:spTree>
    <p:extLst>
      <p:ext uri="{BB962C8B-B14F-4D97-AF65-F5344CB8AC3E}">
        <p14:creationId xmlns:p14="http://schemas.microsoft.com/office/powerpoint/2010/main" val="30121189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24E2EFCA-9AA5-45DE-85EE-96254440E403}" type="slidenum">
              <a:rPr lang="en-US" altLang="ja-JP" smtClean="0"/>
              <a:pPr>
                <a:defRPr/>
              </a:pPr>
              <a:t>‹#›</a:t>
            </a:fld>
            <a:endParaRPr lang="en-US" altLang="ja-JP"/>
          </a:p>
        </p:txBody>
      </p:sp>
    </p:spTree>
    <p:extLst>
      <p:ext uri="{BB962C8B-B14F-4D97-AF65-F5344CB8AC3E}">
        <p14:creationId xmlns:p14="http://schemas.microsoft.com/office/powerpoint/2010/main" val="37471162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495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717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24300"/>
            <a:ext cx="4038600" cy="21717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 5"/>
          <p:cNvSpPr>
            <a:spLocks noGrp="1"/>
          </p:cNvSpPr>
          <p:nvPr>
            <p:ph type="dt" sz="half" idx="10"/>
          </p:nvPr>
        </p:nvSpPr>
        <p:spPr>
          <a:xfrm>
            <a:off x="457200" y="6248400"/>
            <a:ext cx="2133600" cy="457200"/>
          </a:xfrm>
        </p:spPr>
        <p:txBody>
          <a:bodyPr/>
          <a:lstStyle>
            <a:lvl1pPr>
              <a:defRPr/>
            </a:lvl1pPr>
          </a:lstStyle>
          <a:p>
            <a:endParaRPr lang="en-US" altLang="ja-JP"/>
          </a:p>
        </p:txBody>
      </p:sp>
      <p:sp>
        <p:nvSpPr>
          <p:cNvPr id="7" name="フッター プレースホルダ 6"/>
          <p:cNvSpPr>
            <a:spLocks noGrp="1"/>
          </p:cNvSpPr>
          <p:nvPr>
            <p:ph type="ftr" sz="quarter" idx="11"/>
          </p:nvPr>
        </p:nvSpPr>
        <p:spPr>
          <a:xfrm>
            <a:off x="3124200" y="6248400"/>
            <a:ext cx="2895600" cy="457200"/>
          </a:xfrm>
        </p:spPr>
        <p:txBody>
          <a:bodyPr/>
          <a:lstStyle>
            <a:lvl1pPr>
              <a:defRPr/>
            </a:lvl1pPr>
          </a:lstStyle>
          <a:p>
            <a:endParaRPr lang="en-US" altLang="ja-JP"/>
          </a:p>
        </p:txBody>
      </p:sp>
      <p:sp>
        <p:nvSpPr>
          <p:cNvPr id="8" name="スライド番号プレースホルダ 7"/>
          <p:cNvSpPr>
            <a:spLocks noGrp="1"/>
          </p:cNvSpPr>
          <p:nvPr>
            <p:ph type="sldNum" sz="quarter" idx="12"/>
          </p:nvPr>
        </p:nvSpPr>
        <p:spPr>
          <a:xfrm>
            <a:off x="6553200" y="6248400"/>
            <a:ext cx="2133600" cy="457200"/>
          </a:xfrm>
        </p:spPr>
        <p:txBody>
          <a:bodyPr/>
          <a:lstStyle>
            <a:lvl1pPr>
              <a:defRPr/>
            </a:lvl1pPr>
          </a:lstStyle>
          <a:p>
            <a:fld id="{AA7E5A13-FB95-4F07-BA90-1AAA5E42CE9D}" type="slidenum">
              <a:rPr lang="en-US" altLang="ja-JP"/>
              <a:pPr/>
              <a:t>‹#›</a:t>
            </a:fld>
            <a:endParaRPr lang="en-US" altLang="ja-JP"/>
          </a:p>
        </p:txBody>
      </p:sp>
    </p:spTree>
    <p:extLst>
      <p:ext uri="{BB962C8B-B14F-4D97-AF65-F5344CB8AC3E}">
        <p14:creationId xmlns:p14="http://schemas.microsoft.com/office/powerpoint/2010/main" val="15111096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495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495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a:xfrm>
            <a:off x="457200" y="6248400"/>
            <a:ext cx="2133600" cy="457200"/>
          </a:xfrm>
        </p:spPr>
        <p:txBody>
          <a:bodyPr/>
          <a:lstStyle>
            <a:lvl1pPr>
              <a:defRPr/>
            </a:lvl1pPr>
          </a:lstStyle>
          <a:p>
            <a:endParaRPr lang="en-US" altLang="ja-JP"/>
          </a:p>
        </p:txBody>
      </p:sp>
      <p:sp>
        <p:nvSpPr>
          <p:cNvPr id="6" name="フッター プレースホルダ 5"/>
          <p:cNvSpPr>
            <a:spLocks noGrp="1"/>
          </p:cNvSpPr>
          <p:nvPr>
            <p:ph type="ftr" sz="quarter" idx="11"/>
          </p:nvPr>
        </p:nvSpPr>
        <p:spPr>
          <a:xfrm>
            <a:off x="3124200" y="6248400"/>
            <a:ext cx="2895600" cy="457200"/>
          </a:xfrm>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a:xfrm>
            <a:off x="6553200" y="6248400"/>
            <a:ext cx="2133600" cy="457200"/>
          </a:xfrm>
        </p:spPr>
        <p:txBody>
          <a:bodyPr/>
          <a:lstStyle>
            <a:lvl1pPr>
              <a:defRPr/>
            </a:lvl1pPr>
          </a:lstStyle>
          <a:p>
            <a:fld id="{53F0C8AE-9829-4318-B4C9-4524203A1311}" type="slidenum">
              <a:rPr lang="en-US" altLang="ja-JP"/>
              <a:pPr/>
              <a:t>‹#›</a:t>
            </a:fld>
            <a:endParaRPr lang="en-US" altLang="ja-JP"/>
          </a:p>
        </p:txBody>
      </p:sp>
    </p:spTree>
    <p:extLst>
      <p:ext uri="{BB962C8B-B14F-4D97-AF65-F5344CB8AC3E}">
        <p14:creationId xmlns:p14="http://schemas.microsoft.com/office/powerpoint/2010/main" val="38192972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0188CE9A-EFB7-4516-8633-442A3E5F1493}" type="slidenum">
              <a:rPr lang="en-US" altLang="ja-JP" smtClean="0"/>
              <a:pPr>
                <a:defRPr/>
              </a:pPr>
              <a:t>‹#›</a:t>
            </a:fld>
            <a:endParaRPr lang="en-US" altLang="ja-JP"/>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23105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DFFAC493-C138-4D25-9ACA-BD1AECA3FB20}" type="slidenum">
              <a:rPr lang="en-US" altLang="ja-JP" smtClean="0"/>
              <a:pPr>
                <a:defRPr/>
              </a:pPr>
              <a:t>‹#›</a:t>
            </a:fld>
            <a:endParaRPr lang="en-US" altLang="ja-JP"/>
          </a:p>
        </p:txBody>
      </p:sp>
    </p:spTree>
    <p:extLst>
      <p:ext uri="{BB962C8B-B14F-4D97-AF65-F5344CB8AC3E}">
        <p14:creationId xmlns:p14="http://schemas.microsoft.com/office/powerpoint/2010/main" val="1340610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FD8DA236-3298-464A-ACB1-FF42B34B2C1F}" type="slidenum">
              <a:rPr lang="en-US" altLang="ja-JP"/>
              <a:pPr>
                <a:defRPr/>
              </a:pPr>
              <a:t>‹#›</a:t>
            </a:fld>
            <a:endParaRPr lang="en-US" altLang="ja-JP"/>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127763FA-1CCB-471A-8F03-B652E6BD00A2}" type="slidenum">
              <a:rPr lang="en-US" altLang="ja-JP" smtClean="0"/>
              <a:pPr>
                <a:defRPr/>
              </a:pPr>
              <a:t>‹#›</a:t>
            </a:fld>
            <a:endParaRPr lang="en-US" altLang="ja-JP"/>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19028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FD8DA236-3298-464A-ACB1-FF42B34B2C1F}" type="slidenum">
              <a:rPr lang="en-US" altLang="ja-JP" smtClean="0"/>
              <a:pPr>
                <a:defRPr/>
              </a:pPr>
              <a:t>‹#›</a:t>
            </a:fld>
            <a:endParaRPr lang="en-US" altLang="ja-JP"/>
          </a:p>
        </p:txBody>
      </p:sp>
    </p:spTree>
    <p:extLst>
      <p:ext uri="{BB962C8B-B14F-4D97-AF65-F5344CB8AC3E}">
        <p14:creationId xmlns:p14="http://schemas.microsoft.com/office/powerpoint/2010/main" val="9140023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22960" y="2582335"/>
            <a:ext cx="370332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63440" y="2582334"/>
            <a:ext cx="370332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BE39C749-06CD-40FA-825B-74E5D0E95480}" type="slidenum">
              <a:rPr lang="en-US" altLang="ja-JP" smtClean="0"/>
              <a:pPr>
                <a:defRPr/>
              </a:pPr>
              <a:t>‹#›</a:t>
            </a:fld>
            <a:endParaRPr lang="en-US" altLang="ja-JP"/>
          </a:p>
        </p:txBody>
      </p:sp>
    </p:spTree>
    <p:extLst>
      <p:ext uri="{BB962C8B-B14F-4D97-AF65-F5344CB8AC3E}">
        <p14:creationId xmlns:p14="http://schemas.microsoft.com/office/powerpoint/2010/main" val="8999892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pPr>
              <a:defRPr/>
            </a:pPr>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E26DE7C6-B260-4BCC-9DD6-A191384A955E}" type="slidenum">
              <a:rPr lang="en-US" altLang="ja-JP" smtClean="0"/>
              <a:pPr>
                <a:defRPr/>
              </a:pPr>
              <a:t>‹#›</a:t>
            </a:fld>
            <a:endParaRPr lang="en-US" altLang="ja-JP"/>
          </a:p>
        </p:txBody>
      </p:sp>
    </p:spTree>
    <p:extLst>
      <p:ext uri="{BB962C8B-B14F-4D97-AF65-F5344CB8AC3E}">
        <p14:creationId xmlns:p14="http://schemas.microsoft.com/office/powerpoint/2010/main" val="29519811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3B25D49F-F330-4570-ABEB-2A86A8C98C77}" type="slidenum">
              <a:rPr lang="en-US" altLang="ja-JP" smtClean="0"/>
              <a:pPr>
                <a:defRPr/>
              </a:pPr>
              <a:t>‹#›</a:t>
            </a:fld>
            <a:endParaRPr lang="en-US" altLang="ja-JP"/>
          </a:p>
        </p:txBody>
      </p:sp>
    </p:spTree>
    <p:extLst>
      <p:ext uri="{BB962C8B-B14F-4D97-AF65-F5344CB8AC3E}">
        <p14:creationId xmlns:p14="http://schemas.microsoft.com/office/powerpoint/2010/main" val="41149721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ltLang="ja-JP"/>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ltLang="ja-JP"/>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24E2EFCA-9AA5-45DE-85EE-96254440E403}" type="slidenum">
              <a:rPr lang="en-US" altLang="ja-JP" smtClean="0"/>
              <a:pPr>
                <a:defRPr/>
              </a:pPr>
              <a:t>‹#›</a:t>
            </a:fld>
            <a:endParaRPr lang="en-US" altLang="ja-JP"/>
          </a:p>
        </p:txBody>
      </p:sp>
    </p:spTree>
    <p:extLst>
      <p:ext uri="{BB962C8B-B14F-4D97-AF65-F5344CB8AC3E}">
        <p14:creationId xmlns:p14="http://schemas.microsoft.com/office/powerpoint/2010/main" val="27948339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70128318-3638-454C-BFDF-821DA2F113A8}" type="slidenum">
              <a:rPr lang="en-US" altLang="ja-JP" smtClean="0"/>
              <a:pPr>
                <a:defRPr/>
              </a:pPr>
              <a:t>‹#›</a:t>
            </a:fld>
            <a:endParaRPr lang="en-US" altLang="ja-JP"/>
          </a:p>
        </p:txBody>
      </p:sp>
    </p:spTree>
    <p:extLst>
      <p:ext uri="{BB962C8B-B14F-4D97-AF65-F5344CB8AC3E}">
        <p14:creationId xmlns:p14="http://schemas.microsoft.com/office/powerpoint/2010/main" val="19110198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24E2EFCA-9AA5-45DE-85EE-96254440E403}" type="slidenum">
              <a:rPr lang="en-US" altLang="ja-JP" smtClean="0"/>
              <a:pPr>
                <a:defRPr/>
              </a:pPr>
              <a:t>‹#›</a:t>
            </a:fld>
            <a:endParaRPr lang="en-US" altLang="ja-JP"/>
          </a:p>
        </p:txBody>
      </p:sp>
    </p:spTree>
    <p:extLst>
      <p:ext uri="{BB962C8B-B14F-4D97-AF65-F5344CB8AC3E}">
        <p14:creationId xmlns:p14="http://schemas.microsoft.com/office/powerpoint/2010/main" val="1150242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24E2EFCA-9AA5-45DE-85EE-96254440E403}" type="slidenum">
              <a:rPr lang="en-US" altLang="ja-JP" smtClean="0"/>
              <a:pPr>
                <a:defRPr/>
              </a:pPr>
              <a:t>‹#›</a:t>
            </a:fld>
            <a:endParaRPr lang="en-US" altLang="ja-JP"/>
          </a:p>
        </p:txBody>
      </p:sp>
    </p:spTree>
    <p:extLst>
      <p:ext uri="{BB962C8B-B14F-4D97-AF65-F5344CB8AC3E}">
        <p14:creationId xmlns:p14="http://schemas.microsoft.com/office/powerpoint/2010/main" val="35891330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0188CE9A-EFB7-4516-8633-442A3E5F1493}" type="slidenum">
              <a:rPr lang="en-US" altLang="ja-JP" smtClean="0"/>
              <a:pPr>
                <a:defRPr/>
              </a:pPr>
              <a:t>‹#›</a:t>
            </a:fld>
            <a:endParaRPr lang="en-US" altLang="ja-JP"/>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917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8"/>
          <p:cNvSpPr>
            <a:spLocks noGrp="1" noChangeArrowheads="1"/>
          </p:cNvSpPr>
          <p:nvPr>
            <p:ph type="sldNum" sz="quarter" idx="12"/>
          </p:nvPr>
        </p:nvSpPr>
        <p:spPr>
          <a:ln/>
        </p:spPr>
        <p:txBody>
          <a:bodyPr/>
          <a:lstStyle>
            <a:lvl1pPr>
              <a:defRPr/>
            </a:lvl1pPr>
          </a:lstStyle>
          <a:p>
            <a:pPr>
              <a:defRPr/>
            </a:pPr>
            <a:fld id="{BE39C749-06CD-40FA-825B-74E5D0E95480}" type="slidenum">
              <a:rPr lang="en-US" altLang="ja-JP"/>
              <a:pPr>
                <a:defRPr/>
              </a:pPr>
              <a:t>‹#›</a:t>
            </a:fld>
            <a:endParaRPr lang="en-US" altLang="ja-JP"/>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DFFAC493-C138-4D25-9ACA-BD1AECA3FB20}" type="slidenum">
              <a:rPr lang="en-US" altLang="ja-JP" smtClean="0"/>
              <a:pPr>
                <a:defRPr/>
              </a:pPr>
              <a:t>‹#›</a:t>
            </a:fld>
            <a:endParaRPr lang="en-US" altLang="ja-JP"/>
          </a:p>
        </p:txBody>
      </p:sp>
    </p:spTree>
    <p:extLst>
      <p:ext uri="{BB962C8B-B14F-4D97-AF65-F5344CB8AC3E}">
        <p14:creationId xmlns:p14="http://schemas.microsoft.com/office/powerpoint/2010/main" val="32463360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127763FA-1CCB-471A-8F03-B652E6BD00A2}" type="slidenum">
              <a:rPr lang="en-US" altLang="ja-JP" smtClean="0"/>
              <a:pPr>
                <a:defRPr/>
              </a:pPr>
              <a:t>‹#›</a:t>
            </a:fld>
            <a:endParaRPr lang="en-US" altLang="ja-JP"/>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1855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FD8DA236-3298-464A-ACB1-FF42B34B2C1F}" type="slidenum">
              <a:rPr lang="en-US" altLang="ja-JP" smtClean="0"/>
              <a:pPr>
                <a:defRPr/>
              </a:pPr>
              <a:t>‹#›</a:t>
            </a:fld>
            <a:endParaRPr lang="en-US" altLang="ja-JP"/>
          </a:p>
        </p:txBody>
      </p:sp>
    </p:spTree>
    <p:extLst>
      <p:ext uri="{BB962C8B-B14F-4D97-AF65-F5344CB8AC3E}">
        <p14:creationId xmlns:p14="http://schemas.microsoft.com/office/powerpoint/2010/main" val="38434597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22960" y="2582334"/>
            <a:ext cx="3703320" cy="3378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63440" y="2582334"/>
            <a:ext cx="3703320" cy="3378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BE39C749-06CD-40FA-825B-74E5D0E95480}" type="slidenum">
              <a:rPr lang="en-US" altLang="ja-JP" smtClean="0"/>
              <a:pPr>
                <a:defRPr/>
              </a:pPr>
              <a:t>‹#›</a:t>
            </a:fld>
            <a:endParaRPr lang="en-US" altLang="ja-JP"/>
          </a:p>
        </p:txBody>
      </p:sp>
    </p:spTree>
    <p:extLst>
      <p:ext uri="{BB962C8B-B14F-4D97-AF65-F5344CB8AC3E}">
        <p14:creationId xmlns:p14="http://schemas.microsoft.com/office/powerpoint/2010/main" val="14235859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pPr>
              <a:defRPr/>
            </a:pPr>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E26DE7C6-B260-4BCC-9DD6-A191384A955E}" type="slidenum">
              <a:rPr lang="en-US" altLang="ja-JP" smtClean="0"/>
              <a:pPr>
                <a:defRPr/>
              </a:pPr>
              <a:t>‹#›</a:t>
            </a:fld>
            <a:endParaRPr lang="en-US" altLang="ja-JP"/>
          </a:p>
        </p:txBody>
      </p:sp>
    </p:spTree>
    <p:extLst>
      <p:ext uri="{BB962C8B-B14F-4D97-AF65-F5344CB8AC3E}">
        <p14:creationId xmlns:p14="http://schemas.microsoft.com/office/powerpoint/2010/main" val="23616591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3B25D49F-F330-4570-ABEB-2A86A8C98C77}" type="slidenum">
              <a:rPr lang="en-US" altLang="ja-JP" smtClean="0"/>
              <a:pPr>
                <a:defRPr/>
              </a:pPr>
              <a:t>‹#›</a:t>
            </a:fld>
            <a:endParaRPr lang="en-US" altLang="ja-JP"/>
          </a:p>
        </p:txBody>
      </p:sp>
    </p:spTree>
    <p:extLst>
      <p:ext uri="{BB962C8B-B14F-4D97-AF65-F5344CB8AC3E}">
        <p14:creationId xmlns:p14="http://schemas.microsoft.com/office/powerpoint/2010/main" val="2601349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ltLang="ja-JP"/>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ltLang="ja-JP"/>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24E2EFCA-9AA5-45DE-85EE-96254440E403}" type="slidenum">
              <a:rPr lang="en-US" altLang="ja-JP" smtClean="0"/>
              <a:pPr>
                <a:defRPr/>
              </a:pPr>
              <a:t>‹#›</a:t>
            </a:fld>
            <a:endParaRPr lang="en-US" altLang="ja-JP"/>
          </a:p>
        </p:txBody>
      </p:sp>
    </p:spTree>
    <p:extLst>
      <p:ext uri="{BB962C8B-B14F-4D97-AF65-F5344CB8AC3E}">
        <p14:creationId xmlns:p14="http://schemas.microsoft.com/office/powerpoint/2010/main" val="34929825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70128318-3638-454C-BFDF-821DA2F113A8}" type="slidenum">
              <a:rPr lang="en-US" altLang="ja-JP" smtClean="0"/>
              <a:pPr>
                <a:defRPr/>
              </a:pPr>
              <a:t>‹#›</a:t>
            </a:fld>
            <a:endParaRPr lang="en-US" altLang="ja-JP"/>
          </a:p>
        </p:txBody>
      </p:sp>
    </p:spTree>
    <p:extLst>
      <p:ext uri="{BB962C8B-B14F-4D97-AF65-F5344CB8AC3E}">
        <p14:creationId xmlns:p14="http://schemas.microsoft.com/office/powerpoint/2010/main" val="18012395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24E2EFCA-9AA5-45DE-85EE-96254440E403}" type="slidenum">
              <a:rPr lang="en-US" altLang="ja-JP" smtClean="0"/>
              <a:pPr>
                <a:defRPr/>
              </a:pPr>
              <a:t>‹#›</a:t>
            </a:fld>
            <a:endParaRPr lang="en-US" altLang="ja-JP"/>
          </a:p>
        </p:txBody>
      </p:sp>
    </p:spTree>
    <p:extLst>
      <p:ext uri="{BB962C8B-B14F-4D97-AF65-F5344CB8AC3E}">
        <p14:creationId xmlns:p14="http://schemas.microsoft.com/office/powerpoint/2010/main" val="38785680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24E2EFCA-9AA5-45DE-85EE-96254440E403}" type="slidenum">
              <a:rPr lang="en-US" altLang="ja-JP" smtClean="0"/>
              <a:pPr>
                <a:defRPr/>
              </a:pPr>
              <a:t>‹#›</a:t>
            </a:fld>
            <a:endParaRPr lang="en-US" altLang="ja-JP"/>
          </a:p>
        </p:txBody>
      </p:sp>
    </p:spTree>
    <p:extLst>
      <p:ext uri="{BB962C8B-B14F-4D97-AF65-F5344CB8AC3E}">
        <p14:creationId xmlns:p14="http://schemas.microsoft.com/office/powerpoint/2010/main" val="753297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2"/>
          </p:nvPr>
        </p:nvSpPr>
        <p:spPr>
          <a:ln/>
        </p:spPr>
        <p:txBody>
          <a:bodyPr/>
          <a:lstStyle>
            <a:lvl1pPr>
              <a:defRPr/>
            </a:lvl1pPr>
          </a:lstStyle>
          <a:p>
            <a:pPr>
              <a:defRPr/>
            </a:pPr>
            <a:fld id="{E26DE7C6-B260-4BCC-9DD6-A191384A955E}" type="slidenum">
              <a:rPr lang="en-US" altLang="ja-JP"/>
              <a:pPr>
                <a:defRPr/>
              </a:pPr>
              <a:t>‹#›</a:t>
            </a:fld>
            <a:endParaRPr lang="en-US" altLang="ja-JP"/>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0188CE9A-EFB7-4516-8633-442A3E5F1493}" type="slidenum">
              <a:rPr lang="en-US" altLang="ja-JP" smtClean="0"/>
              <a:pPr>
                <a:defRPr/>
              </a:pPr>
              <a:t>‹#›</a:t>
            </a:fld>
            <a:endParaRPr lang="en-US" altLang="ja-JP"/>
          </a:p>
        </p:txBody>
      </p:sp>
    </p:spTree>
    <p:extLst>
      <p:ext uri="{BB962C8B-B14F-4D97-AF65-F5344CB8AC3E}">
        <p14:creationId xmlns:p14="http://schemas.microsoft.com/office/powerpoint/2010/main" val="2781250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DFFAC493-C138-4D25-9ACA-BD1AECA3FB20}" type="slidenum">
              <a:rPr lang="en-US" altLang="ja-JP" smtClean="0"/>
              <a:pPr>
                <a:defRPr/>
              </a:pPr>
              <a:t>‹#›</a:t>
            </a:fld>
            <a:endParaRPr lang="en-US" altLang="ja-JP"/>
          </a:p>
        </p:txBody>
      </p:sp>
    </p:spTree>
    <p:extLst>
      <p:ext uri="{BB962C8B-B14F-4D97-AF65-F5344CB8AC3E}">
        <p14:creationId xmlns:p14="http://schemas.microsoft.com/office/powerpoint/2010/main" val="4089649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127763FA-1CCB-471A-8F03-B652E6BD00A2}" type="slidenum">
              <a:rPr lang="en-US" altLang="ja-JP" smtClean="0"/>
              <a:pPr>
                <a:defRPr/>
              </a:pPr>
              <a:t>‹#›</a:t>
            </a:fld>
            <a:endParaRPr lang="en-US" altLang="ja-JP"/>
          </a:p>
        </p:txBody>
      </p:sp>
    </p:spTree>
    <p:extLst>
      <p:ext uri="{BB962C8B-B14F-4D97-AF65-F5344CB8AC3E}">
        <p14:creationId xmlns:p14="http://schemas.microsoft.com/office/powerpoint/2010/main" val="33536434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FD8DA236-3298-464A-ACB1-FF42B34B2C1F}" type="slidenum">
              <a:rPr lang="en-US" altLang="ja-JP" smtClean="0"/>
              <a:pPr>
                <a:defRPr/>
              </a:pPr>
              <a:t>‹#›</a:t>
            </a:fld>
            <a:endParaRPr lang="en-US" altLang="ja-JP"/>
          </a:p>
        </p:txBody>
      </p:sp>
    </p:spTree>
    <p:extLst>
      <p:ext uri="{BB962C8B-B14F-4D97-AF65-F5344CB8AC3E}">
        <p14:creationId xmlns:p14="http://schemas.microsoft.com/office/powerpoint/2010/main" val="13030365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a:defRPr/>
            </a:pPr>
            <a:endParaRPr lang="en-US" altLang="ja-JP"/>
          </a:p>
        </p:txBody>
      </p:sp>
      <p:sp>
        <p:nvSpPr>
          <p:cNvPr id="8" name="フッター プレースホルダー 7"/>
          <p:cNvSpPr>
            <a:spLocks noGrp="1"/>
          </p:cNvSpPr>
          <p:nvPr>
            <p:ph type="ftr" sz="quarter" idx="11"/>
          </p:nvPr>
        </p:nvSpPr>
        <p:spPr/>
        <p:txBody>
          <a:bodyPr/>
          <a:lstStyle/>
          <a:p>
            <a:pPr>
              <a:defRPr/>
            </a:pPr>
            <a:endParaRPr lang="en-US" altLang="ja-JP"/>
          </a:p>
        </p:txBody>
      </p:sp>
      <p:sp>
        <p:nvSpPr>
          <p:cNvPr id="9" name="スライド番号プレースホルダー 8"/>
          <p:cNvSpPr>
            <a:spLocks noGrp="1"/>
          </p:cNvSpPr>
          <p:nvPr>
            <p:ph type="sldNum" sz="quarter" idx="12"/>
          </p:nvPr>
        </p:nvSpPr>
        <p:spPr/>
        <p:txBody>
          <a:bodyPr/>
          <a:lstStyle/>
          <a:p>
            <a:pPr>
              <a:defRPr/>
            </a:pPr>
            <a:fld id="{BE39C749-06CD-40FA-825B-74E5D0E95480}" type="slidenum">
              <a:rPr lang="en-US" altLang="ja-JP" smtClean="0"/>
              <a:pPr>
                <a:defRPr/>
              </a:pPr>
              <a:t>‹#›</a:t>
            </a:fld>
            <a:endParaRPr lang="en-US" altLang="ja-JP"/>
          </a:p>
        </p:txBody>
      </p:sp>
    </p:spTree>
    <p:extLst>
      <p:ext uri="{BB962C8B-B14F-4D97-AF65-F5344CB8AC3E}">
        <p14:creationId xmlns:p14="http://schemas.microsoft.com/office/powerpoint/2010/main" val="10187416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endParaRPr lang="en-US" altLang="ja-JP"/>
          </a:p>
        </p:txBody>
      </p:sp>
      <p:sp>
        <p:nvSpPr>
          <p:cNvPr id="4" name="フッター プレースホルダー 3"/>
          <p:cNvSpPr>
            <a:spLocks noGrp="1"/>
          </p:cNvSpPr>
          <p:nvPr>
            <p:ph type="ftr" sz="quarter" idx="11"/>
          </p:nvPr>
        </p:nvSpPr>
        <p:spPr/>
        <p:txBody>
          <a:bodyPr/>
          <a:lstStyle/>
          <a:p>
            <a:pPr>
              <a:defRPr/>
            </a:pPr>
            <a:endParaRPr lang="en-US" altLang="ja-JP"/>
          </a:p>
        </p:txBody>
      </p:sp>
      <p:sp>
        <p:nvSpPr>
          <p:cNvPr id="5" name="スライド番号プレースホルダー 4"/>
          <p:cNvSpPr>
            <a:spLocks noGrp="1"/>
          </p:cNvSpPr>
          <p:nvPr>
            <p:ph type="sldNum" sz="quarter" idx="12"/>
          </p:nvPr>
        </p:nvSpPr>
        <p:spPr/>
        <p:txBody>
          <a:bodyPr/>
          <a:lstStyle/>
          <a:p>
            <a:pPr>
              <a:defRPr/>
            </a:pPr>
            <a:fld id="{E26DE7C6-B260-4BCC-9DD6-A191384A955E}" type="slidenum">
              <a:rPr lang="en-US" altLang="ja-JP" smtClean="0"/>
              <a:pPr>
                <a:defRPr/>
              </a:pPr>
              <a:t>‹#›</a:t>
            </a:fld>
            <a:endParaRPr lang="en-US" altLang="ja-JP"/>
          </a:p>
        </p:txBody>
      </p:sp>
    </p:spTree>
    <p:extLst>
      <p:ext uri="{BB962C8B-B14F-4D97-AF65-F5344CB8AC3E}">
        <p14:creationId xmlns:p14="http://schemas.microsoft.com/office/powerpoint/2010/main" val="25413518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a:p>
        </p:txBody>
      </p:sp>
      <p:sp>
        <p:nvSpPr>
          <p:cNvPr id="3" name="フッター プレースホルダー 2"/>
          <p:cNvSpPr>
            <a:spLocks noGrp="1"/>
          </p:cNvSpPr>
          <p:nvPr>
            <p:ph type="ftr" sz="quarter" idx="11"/>
          </p:nvPr>
        </p:nvSpPr>
        <p:spPr/>
        <p:txBody>
          <a:bodyPr/>
          <a:lstStyle/>
          <a:p>
            <a:pPr>
              <a:defRPr/>
            </a:pPr>
            <a:endParaRPr lang="en-US" altLang="ja-JP"/>
          </a:p>
        </p:txBody>
      </p:sp>
      <p:sp>
        <p:nvSpPr>
          <p:cNvPr id="4" name="スライド番号プレースホルダー 3"/>
          <p:cNvSpPr>
            <a:spLocks noGrp="1"/>
          </p:cNvSpPr>
          <p:nvPr>
            <p:ph type="sldNum" sz="quarter" idx="12"/>
          </p:nvPr>
        </p:nvSpPr>
        <p:spPr/>
        <p:txBody>
          <a:bodyPr/>
          <a:lstStyle/>
          <a:p>
            <a:pPr>
              <a:defRPr/>
            </a:pPr>
            <a:fld id="{3B25D49F-F330-4570-ABEB-2A86A8C98C77}" type="slidenum">
              <a:rPr lang="en-US" altLang="ja-JP" smtClean="0"/>
              <a:pPr>
                <a:defRPr/>
              </a:pPr>
              <a:t>‹#›</a:t>
            </a:fld>
            <a:endParaRPr lang="en-US" altLang="ja-JP"/>
          </a:p>
        </p:txBody>
      </p:sp>
    </p:spTree>
    <p:extLst>
      <p:ext uri="{BB962C8B-B14F-4D97-AF65-F5344CB8AC3E}">
        <p14:creationId xmlns:p14="http://schemas.microsoft.com/office/powerpoint/2010/main" val="26685691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24E2EFCA-9AA5-45DE-85EE-96254440E403}" type="slidenum">
              <a:rPr lang="en-US" altLang="ja-JP" smtClean="0"/>
              <a:pPr>
                <a:defRPr/>
              </a:pPr>
              <a:t>‹#›</a:t>
            </a:fld>
            <a:endParaRPr lang="en-US" altLang="ja-JP"/>
          </a:p>
        </p:txBody>
      </p:sp>
    </p:spTree>
    <p:extLst>
      <p:ext uri="{BB962C8B-B14F-4D97-AF65-F5344CB8AC3E}">
        <p14:creationId xmlns:p14="http://schemas.microsoft.com/office/powerpoint/2010/main" val="22665851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70128318-3638-454C-BFDF-821DA2F113A8}" type="slidenum">
              <a:rPr lang="en-US" altLang="ja-JP" smtClean="0"/>
              <a:pPr>
                <a:defRPr/>
              </a:pPr>
              <a:t>‹#›</a:t>
            </a:fld>
            <a:endParaRPr lang="en-US" altLang="ja-JP"/>
          </a:p>
        </p:txBody>
      </p:sp>
    </p:spTree>
    <p:extLst>
      <p:ext uri="{BB962C8B-B14F-4D97-AF65-F5344CB8AC3E}">
        <p14:creationId xmlns:p14="http://schemas.microsoft.com/office/powerpoint/2010/main" val="13772887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24E2EFCA-9AA5-45DE-85EE-96254440E403}" type="slidenum">
              <a:rPr lang="en-US" altLang="ja-JP" smtClean="0"/>
              <a:pPr>
                <a:defRPr/>
              </a:pPr>
              <a:t>‹#›</a:t>
            </a:fld>
            <a:endParaRPr lang="en-US" altLang="ja-JP"/>
          </a:p>
        </p:txBody>
      </p:sp>
    </p:spTree>
    <p:extLst>
      <p:ext uri="{BB962C8B-B14F-4D97-AF65-F5344CB8AC3E}">
        <p14:creationId xmlns:p14="http://schemas.microsoft.com/office/powerpoint/2010/main" val="337309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8"/>
          <p:cNvSpPr>
            <a:spLocks noGrp="1" noChangeArrowheads="1"/>
          </p:cNvSpPr>
          <p:nvPr>
            <p:ph type="sldNum" sz="quarter" idx="12"/>
          </p:nvPr>
        </p:nvSpPr>
        <p:spPr>
          <a:ln/>
        </p:spPr>
        <p:txBody>
          <a:bodyPr/>
          <a:lstStyle>
            <a:lvl1pPr>
              <a:defRPr/>
            </a:lvl1pPr>
          </a:lstStyle>
          <a:p>
            <a:pPr>
              <a:defRPr/>
            </a:pPr>
            <a:fld id="{3B25D49F-F330-4570-ABEB-2A86A8C98C77}" type="slidenum">
              <a:rPr lang="en-US" altLang="ja-JP"/>
              <a:pPr>
                <a:defRPr/>
              </a:pPr>
              <a:t>‹#›</a:t>
            </a:fld>
            <a:endParaRPr lang="en-US" altLang="ja-JP"/>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24E2EFCA-9AA5-45DE-85EE-96254440E403}" type="slidenum">
              <a:rPr lang="en-US" altLang="ja-JP" smtClean="0"/>
              <a:pPr>
                <a:defRPr/>
              </a:pPr>
              <a:t>‹#›</a:t>
            </a:fld>
            <a:endParaRPr lang="en-US" altLang="ja-JP"/>
          </a:p>
        </p:txBody>
      </p:sp>
    </p:spTree>
    <p:extLst>
      <p:ext uri="{BB962C8B-B14F-4D97-AF65-F5344CB8AC3E}">
        <p14:creationId xmlns:p14="http://schemas.microsoft.com/office/powerpoint/2010/main" val="3164072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A8A5295F-BA49-47A3-9EB0-270B016C97A4}"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70128318-3638-454C-BFDF-821DA2F113A8}"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90116"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kumimoji="0" lang="ja-JP" altLang="ja-JP"/>
          </a:p>
        </p:txBody>
      </p:sp>
      <p:sp>
        <p:nvSpPr>
          <p:cNvPr id="90117"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ja-JP" altLang="en-US"/>
          </a:p>
        </p:txBody>
      </p:sp>
      <p:sp>
        <p:nvSpPr>
          <p:cNvPr id="9011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atin typeface="+mn-lt"/>
                <a:ea typeface="ＭＳ Ｐゴシック" charset="-128"/>
              </a:defRPr>
            </a:lvl1pPr>
          </a:lstStyle>
          <a:p>
            <a:pPr>
              <a:defRPr/>
            </a:pPr>
            <a:endParaRPr lang="en-US" altLang="ja-JP"/>
          </a:p>
        </p:txBody>
      </p:sp>
      <p:sp>
        <p:nvSpPr>
          <p:cNvPr id="9011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atin typeface="+mn-lt"/>
                <a:ea typeface="ＭＳ Ｐゴシック" charset="-128"/>
              </a:defRPr>
            </a:lvl1pPr>
          </a:lstStyle>
          <a:p>
            <a:pPr>
              <a:defRPr/>
            </a:pPr>
            <a:endParaRPr lang="en-US" altLang="ja-JP"/>
          </a:p>
        </p:txBody>
      </p:sp>
      <p:sp>
        <p:nvSpPr>
          <p:cNvPr id="9012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atin typeface="+mn-lt"/>
                <a:ea typeface="ＭＳ Ｐゴシック" charset="-128"/>
              </a:defRPr>
            </a:lvl1pPr>
          </a:lstStyle>
          <a:p>
            <a:pPr>
              <a:defRPr/>
            </a:pPr>
            <a:fld id="{24E2EFCA-9AA5-45DE-85EE-96254440E40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44"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5" r:id="rId12"/>
    <p:sldLayoutId id="2147483746" r:id="rId13"/>
  </p:sldLayoutIdLst>
  <p:timing>
    <p:tnLst>
      <p:par>
        <p:cTn id="1" dur="indefinite" restart="never" nodeType="tmRoot"/>
      </p:par>
    </p:tnLst>
  </p:timing>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charset="-128"/>
        </a:defRPr>
      </a:lvl5pPr>
      <a:lvl6pPr marL="457200" algn="l" rtl="0" fontAlgn="base">
        <a:spcBef>
          <a:spcPct val="0"/>
        </a:spcBef>
        <a:spcAft>
          <a:spcPct val="0"/>
        </a:spcAft>
        <a:defRPr kumimoji="1" sz="3800">
          <a:solidFill>
            <a:schemeClr val="tx2"/>
          </a:solidFill>
          <a:latin typeface="Verdana" pitchFamily="34" charset="0"/>
          <a:ea typeface="ＭＳ Ｐゴシック" charset="-128"/>
        </a:defRPr>
      </a:lvl6pPr>
      <a:lvl7pPr marL="914400" algn="l" rtl="0" fontAlgn="base">
        <a:spcBef>
          <a:spcPct val="0"/>
        </a:spcBef>
        <a:spcAft>
          <a:spcPct val="0"/>
        </a:spcAft>
        <a:defRPr kumimoji="1" sz="3800">
          <a:solidFill>
            <a:schemeClr val="tx2"/>
          </a:solidFill>
          <a:latin typeface="Verdana" pitchFamily="34" charset="0"/>
          <a:ea typeface="ＭＳ Ｐゴシック" charset="-128"/>
        </a:defRPr>
      </a:lvl7pPr>
      <a:lvl8pPr marL="1371600" algn="l" rtl="0" fontAlgn="base">
        <a:spcBef>
          <a:spcPct val="0"/>
        </a:spcBef>
        <a:spcAft>
          <a:spcPct val="0"/>
        </a:spcAft>
        <a:defRPr kumimoji="1" sz="3800">
          <a:solidFill>
            <a:schemeClr val="tx2"/>
          </a:solidFill>
          <a:latin typeface="Verdana" pitchFamily="34" charset="0"/>
          <a:ea typeface="ＭＳ Ｐゴシック" charset="-128"/>
        </a:defRPr>
      </a:lvl8pPr>
      <a:lvl9pPr marL="1828800" algn="l" rtl="0" fontAlgn="base">
        <a:spcBef>
          <a:spcPct val="0"/>
        </a:spcBef>
        <a:spcAft>
          <a:spcPct val="0"/>
        </a:spcAft>
        <a:defRPr kumimoji="1" sz="3800">
          <a:solidFill>
            <a:schemeClr val="tx2"/>
          </a:solidFill>
          <a:latin typeface="Verdana" pitchFamily="34" charset="0"/>
          <a:ea typeface="ＭＳ Ｐゴシック" charset="-128"/>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ltLang="ja-JP"/>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ltLang="ja-JP"/>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24E2EFCA-9AA5-45DE-85EE-96254440E403}" type="slidenum">
              <a:rPr lang="en-US" altLang="ja-JP" smtClean="0"/>
              <a:pPr>
                <a:defRPr/>
              </a:pPr>
              <a:t>‹#›</a:t>
            </a:fld>
            <a:endParaRPr lang="en-US" altLang="ja-JP"/>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974151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ltLang="ja-JP"/>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ltLang="ja-JP"/>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24E2EFCA-9AA5-45DE-85EE-96254440E403}" type="slidenum">
              <a:rPr lang="en-US" altLang="ja-JP" smtClean="0"/>
              <a:pPr>
                <a:defRPr/>
              </a:pPr>
              <a:t>‹#›</a:t>
            </a:fld>
            <a:endParaRPr lang="en-US" altLang="ja-JP"/>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167755"/>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ltLang="ja-JP"/>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ltLang="ja-JP"/>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24E2EFCA-9AA5-45DE-85EE-96254440E403}" type="slidenum">
              <a:rPr lang="en-US" altLang="ja-JP" smtClean="0"/>
              <a:pPr>
                <a:defRPr/>
              </a:pPr>
              <a:t>‹#›</a:t>
            </a:fld>
            <a:endParaRPr lang="en-US" altLang="ja-JP"/>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02459"/>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ltLang="ja-JP"/>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ltLang="ja-JP"/>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24E2EFCA-9AA5-45DE-85EE-96254440E403}" type="slidenum">
              <a:rPr lang="en-US" altLang="ja-JP" smtClean="0"/>
              <a:pPr>
                <a:defRPr/>
              </a:pPr>
              <a:t>‹#›</a:t>
            </a:fld>
            <a:endParaRPr lang="en-US" altLang="ja-JP"/>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697679"/>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ja-JP"/>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ja-JP"/>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24E2EFCA-9AA5-45DE-85EE-96254440E403}" type="slidenum">
              <a:rPr lang="en-US" altLang="ja-JP" smtClean="0"/>
              <a:pPr>
                <a:defRPr/>
              </a:pPr>
              <a:t>‹#›</a:t>
            </a:fld>
            <a:endParaRPr lang="en-US" altLang="ja-JP"/>
          </a:p>
        </p:txBody>
      </p:sp>
    </p:spTree>
    <p:extLst>
      <p:ext uri="{BB962C8B-B14F-4D97-AF65-F5344CB8AC3E}">
        <p14:creationId xmlns:p14="http://schemas.microsoft.com/office/powerpoint/2010/main" val="843408167"/>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8.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755650" y="838200"/>
            <a:ext cx="7561263" cy="2559050"/>
          </a:xfrm>
        </p:spPr>
        <p:txBody>
          <a:bodyPr/>
          <a:lstStyle/>
          <a:p>
            <a:pPr eaLnBrk="1" hangingPunct="1"/>
            <a:r>
              <a:rPr lang="en-US" altLang="ja-JP" b="1" dirty="0" smtClean="0"/>
              <a:t>10</a:t>
            </a:r>
            <a:r>
              <a:rPr lang="en-US" altLang="ja-JP" b="1" dirty="0"/>
              <a:t>.</a:t>
            </a:r>
            <a:r>
              <a:rPr lang="ja-JP" altLang="en-US" b="1" dirty="0"/>
              <a:t>貿易の歴史と</a:t>
            </a:r>
            <a:r>
              <a:rPr lang="ja-JP" altLang="en-US" b="1" dirty="0" smtClean="0"/>
              <a:t>基礎</a:t>
            </a:r>
            <a:r>
              <a:rPr lang="ja-JP" altLang="en-US" b="1" dirty="0"/>
              <a:t>理論</a:t>
            </a:r>
            <a:endParaRPr lang="ja-JP" altLang="en-US" dirty="0" smtClean="0"/>
          </a:p>
        </p:txBody>
      </p:sp>
      <p:sp>
        <p:nvSpPr>
          <p:cNvPr id="22531" name="Rectangle 3"/>
          <p:cNvSpPr>
            <a:spLocks noGrp="1" noChangeArrowheads="1"/>
          </p:cNvSpPr>
          <p:nvPr>
            <p:ph type="subTitle" idx="1"/>
          </p:nvPr>
        </p:nvSpPr>
        <p:spPr/>
        <p:txBody>
          <a:bodyPr/>
          <a:lstStyle/>
          <a:p>
            <a:pPr eaLnBrk="1" hangingPunct="1"/>
            <a:r>
              <a:rPr lang="ja-JP" altLang="en-US" dirty="0"/>
              <a:t>重</a:t>
            </a:r>
            <a:r>
              <a:rPr lang="ja-JP" altLang="en-US" dirty="0" smtClean="0"/>
              <a:t>商主義</a:t>
            </a:r>
            <a:r>
              <a:rPr lang="ja-JP" altLang="en-US" dirty="0"/>
              <a:t>時代の貿易</a:t>
            </a:r>
            <a:r>
              <a:rPr lang="ja-JP" altLang="en-US" dirty="0" smtClean="0"/>
              <a:t>観</a:t>
            </a:r>
            <a:endParaRPr lang="en-US" altLang="ja-JP" dirty="0" smtClean="0"/>
          </a:p>
          <a:p>
            <a:pPr eaLnBrk="1" hangingPunct="1"/>
            <a:r>
              <a:rPr lang="en-US" altLang="ja-JP" dirty="0" smtClean="0"/>
              <a:t>-</a:t>
            </a:r>
            <a:r>
              <a:rPr lang="ja-JP" altLang="en-US" dirty="0" smtClean="0"/>
              <a:t>古典派理論前史</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09625" y="561975"/>
            <a:ext cx="7618413" cy="774700"/>
          </a:xfrm>
        </p:spPr>
        <p:txBody>
          <a:bodyPr/>
          <a:lstStyle/>
          <a:p>
            <a:pPr eaLnBrk="1" hangingPunct="1"/>
            <a:r>
              <a:rPr lang="ja-JP" altLang="en-US" sz="4600" smtClean="0"/>
              <a:t>トーマス・マンの商人像</a:t>
            </a:r>
          </a:p>
        </p:txBody>
      </p:sp>
      <p:sp>
        <p:nvSpPr>
          <p:cNvPr id="87043" name="Rectangle 3"/>
          <p:cNvSpPr>
            <a:spLocks noGrp="1" noChangeArrowheads="1"/>
          </p:cNvSpPr>
          <p:nvPr>
            <p:ph sz="half" idx="1"/>
          </p:nvPr>
        </p:nvSpPr>
        <p:spPr>
          <a:xfrm>
            <a:off x="685800" y="1676400"/>
            <a:ext cx="3810000" cy="4419600"/>
          </a:xfrm>
        </p:spPr>
        <p:txBody>
          <a:bodyPr/>
          <a:lstStyle/>
          <a:p>
            <a:pPr eaLnBrk="1" hangingPunct="1">
              <a:lnSpc>
                <a:spcPct val="90000"/>
              </a:lnSpc>
            </a:pPr>
            <a:r>
              <a:rPr lang="ja-JP" altLang="en-US" sz="2600" b="1" smtClean="0"/>
              <a:t>会計に通じ</a:t>
            </a:r>
          </a:p>
          <a:p>
            <a:pPr eaLnBrk="1" hangingPunct="1">
              <a:lnSpc>
                <a:spcPct val="90000"/>
              </a:lnSpc>
            </a:pPr>
            <a:r>
              <a:rPr lang="ja-JP" altLang="en-US" sz="2600" b="1" smtClean="0"/>
              <a:t>度量衡，貨幣に通じ</a:t>
            </a:r>
          </a:p>
          <a:p>
            <a:pPr eaLnBrk="1" hangingPunct="1">
              <a:lnSpc>
                <a:spcPct val="90000"/>
              </a:lnSpc>
            </a:pPr>
            <a:r>
              <a:rPr lang="ja-JP" altLang="en-US" sz="2600" b="1" smtClean="0"/>
              <a:t>税に通じ</a:t>
            </a:r>
          </a:p>
          <a:p>
            <a:pPr eaLnBrk="1" hangingPunct="1">
              <a:lnSpc>
                <a:spcPct val="90000"/>
              </a:lnSpc>
            </a:pPr>
            <a:r>
              <a:rPr lang="ja-JP" altLang="en-US" sz="2600" b="1" smtClean="0"/>
              <a:t>商品情報に通じ</a:t>
            </a:r>
          </a:p>
          <a:p>
            <a:pPr eaLnBrk="1" hangingPunct="1">
              <a:lnSpc>
                <a:spcPct val="90000"/>
              </a:lnSpc>
            </a:pPr>
            <a:r>
              <a:rPr lang="ja-JP" altLang="en-US" sz="2600" b="1" smtClean="0"/>
              <a:t>為替に通じ</a:t>
            </a:r>
          </a:p>
          <a:p>
            <a:pPr eaLnBrk="1" hangingPunct="1">
              <a:lnSpc>
                <a:spcPct val="90000"/>
              </a:lnSpc>
            </a:pPr>
            <a:r>
              <a:rPr lang="ja-JP" altLang="en-US" sz="2600" b="1" smtClean="0"/>
              <a:t>輸出入制度に通じ</a:t>
            </a:r>
          </a:p>
          <a:p>
            <a:pPr eaLnBrk="1" hangingPunct="1">
              <a:lnSpc>
                <a:spcPct val="90000"/>
              </a:lnSpc>
            </a:pPr>
            <a:r>
              <a:rPr lang="ja-JP" altLang="en-US" sz="2600" b="1" smtClean="0"/>
              <a:t>船積み制度，保険に通じ</a:t>
            </a:r>
          </a:p>
          <a:p>
            <a:pPr eaLnBrk="1" hangingPunct="1">
              <a:lnSpc>
                <a:spcPct val="90000"/>
              </a:lnSpc>
            </a:pPr>
            <a:r>
              <a:rPr lang="ja-JP" altLang="en-US" sz="2600" b="1" smtClean="0"/>
              <a:t>造船に通じ</a:t>
            </a:r>
          </a:p>
        </p:txBody>
      </p:sp>
      <p:sp>
        <p:nvSpPr>
          <p:cNvPr id="87044" name="Rectangle 4"/>
          <p:cNvSpPr>
            <a:spLocks noGrp="1" noChangeArrowheads="1"/>
          </p:cNvSpPr>
          <p:nvPr>
            <p:ph sz="half" idx="2"/>
          </p:nvPr>
        </p:nvSpPr>
        <p:spPr>
          <a:xfrm>
            <a:off x="4419600" y="1676400"/>
            <a:ext cx="4038600" cy="4724400"/>
          </a:xfrm>
        </p:spPr>
        <p:txBody>
          <a:bodyPr/>
          <a:lstStyle/>
          <a:p>
            <a:pPr eaLnBrk="1" hangingPunct="1"/>
            <a:r>
              <a:rPr lang="ja-JP" altLang="en-US" sz="2600" b="1" smtClean="0"/>
              <a:t>商品知識に通じ</a:t>
            </a:r>
          </a:p>
          <a:p>
            <a:pPr eaLnBrk="1" hangingPunct="1"/>
            <a:r>
              <a:rPr lang="ja-JP" altLang="en-US" sz="2600" b="1" smtClean="0"/>
              <a:t>航海術に通じ</a:t>
            </a:r>
          </a:p>
          <a:p>
            <a:pPr eaLnBrk="1" hangingPunct="1"/>
            <a:r>
              <a:rPr lang="ja-JP" altLang="en-US" sz="2600" b="1" smtClean="0"/>
              <a:t>外国語、風俗習慣に通じ</a:t>
            </a:r>
          </a:p>
          <a:p>
            <a:pPr eaLnBrk="1" hangingPunct="1"/>
            <a:r>
              <a:rPr lang="ja-JP" altLang="en-US" sz="2600" b="1" smtClean="0"/>
              <a:t>最後に商人は大学者になる必要は全くないが，しかし（少なくとも）</a:t>
            </a:r>
            <a:r>
              <a:rPr lang="ja-JP" altLang="en-US" sz="2600" b="1" smtClean="0">
                <a:solidFill>
                  <a:schemeClr val="accent2"/>
                </a:solidFill>
              </a:rPr>
              <a:t>ラテン語</a:t>
            </a:r>
            <a:r>
              <a:rPr lang="ja-JP" altLang="en-US" sz="2600" b="1" smtClean="0"/>
              <a:t>を若いうちに学んでおく必要がある。</a:t>
            </a:r>
          </a:p>
          <a:p>
            <a:pPr eaLnBrk="1" hangingPunct="1"/>
            <a:endParaRPr lang="en-US" altLang="ja-JP" sz="26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 calcmode="lin" valueType="num">
                                      <p:cBhvr additive="base">
                                        <p:cTn id="7" dur="5000" fill="hold"/>
                                        <p:tgtEl>
                                          <p:spTgt spid="8704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87043">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87043">
                                            <p:txEl>
                                              <p:pRg st="1" end="1"/>
                                            </p:txEl>
                                          </p:spTgt>
                                        </p:tgtEl>
                                        <p:attrNameLst>
                                          <p:attrName>style.visibility</p:attrName>
                                        </p:attrNameLst>
                                      </p:cBhvr>
                                      <p:to>
                                        <p:strVal val="visible"/>
                                      </p:to>
                                    </p:set>
                                    <p:anim calcmode="lin" valueType="num">
                                      <p:cBhvr additive="base">
                                        <p:cTn id="11" dur="5000" fill="hold"/>
                                        <p:tgtEl>
                                          <p:spTgt spid="87043">
                                            <p:txEl>
                                              <p:pRg st="1" end="1"/>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87043">
                                            <p:txEl>
                                              <p:pRg st="1" end="1"/>
                                            </p:txEl>
                                          </p:spTgt>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1" fill="hold">
                                          <p:stCondLst>
                                            <p:cond delay="0"/>
                                          </p:stCondLst>
                                        </p:cTn>
                                        <p:tgtEl>
                                          <p:spTgt spid="87043">
                                            <p:txEl>
                                              <p:pRg st="2" end="2"/>
                                            </p:txEl>
                                          </p:spTgt>
                                        </p:tgtEl>
                                        <p:attrNameLst>
                                          <p:attrName>style.visibility</p:attrName>
                                        </p:attrNameLst>
                                      </p:cBhvr>
                                      <p:to>
                                        <p:strVal val="visible"/>
                                      </p:to>
                                    </p:set>
                                    <p:anim calcmode="lin" valueType="num">
                                      <p:cBhvr additive="base">
                                        <p:cTn id="15" dur="5000" fill="hold"/>
                                        <p:tgtEl>
                                          <p:spTgt spid="87043">
                                            <p:txEl>
                                              <p:pRg st="2" end="2"/>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87043">
                                            <p:txEl>
                                              <p:pRg st="2" end="2"/>
                                            </p:txEl>
                                          </p:spTgt>
                                        </p:tgtEl>
                                        <p:attrNameLst>
                                          <p:attrName>ppt_y</p:attrName>
                                        </p:attrNameLst>
                                      </p:cBhvr>
                                      <p:tavLst>
                                        <p:tav tm="0">
                                          <p:val>
                                            <p:strVal val="1+#ppt_h/2"/>
                                          </p:val>
                                        </p:tav>
                                        <p:tav tm="100000">
                                          <p:val>
                                            <p:strVal val="#ppt_y"/>
                                          </p:val>
                                        </p:tav>
                                      </p:tavLst>
                                    </p:anim>
                                  </p:childTnLst>
                                </p:cTn>
                              </p:par>
                              <p:par>
                                <p:cTn id="17" presetID="7" presetClass="entr" presetSubtype="4" fill="hold" grpId="0" nodeType="withEffect">
                                  <p:stCondLst>
                                    <p:cond delay="0"/>
                                  </p:stCondLst>
                                  <p:childTnLst>
                                    <p:set>
                                      <p:cBhvr>
                                        <p:cTn id="18" dur="1" fill="hold">
                                          <p:stCondLst>
                                            <p:cond delay="0"/>
                                          </p:stCondLst>
                                        </p:cTn>
                                        <p:tgtEl>
                                          <p:spTgt spid="87043">
                                            <p:txEl>
                                              <p:pRg st="3" end="3"/>
                                            </p:txEl>
                                          </p:spTgt>
                                        </p:tgtEl>
                                        <p:attrNameLst>
                                          <p:attrName>style.visibility</p:attrName>
                                        </p:attrNameLst>
                                      </p:cBhvr>
                                      <p:to>
                                        <p:strVal val="visible"/>
                                      </p:to>
                                    </p:set>
                                    <p:anim calcmode="lin" valueType="num">
                                      <p:cBhvr additive="base">
                                        <p:cTn id="19" dur="5000" fill="hold"/>
                                        <p:tgtEl>
                                          <p:spTgt spid="87043">
                                            <p:txEl>
                                              <p:pRg st="3" end="3"/>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87043">
                                            <p:txEl>
                                              <p:pRg st="3" end="3"/>
                                            </p:txEl>
                                          </p:spTgt>
                                        </p:tgtEl>
                                        <p:attrNameLst>
                                          <p:attrName>ppt_y</p:attrName>
                                        </p:attrNameLst>
                                      </p:cBhvr>
                                      <p:tavLst>
                                        <p:tav tm="0">
                                          <p:val>
                                            <p:strVal val="1+#ppt_h/2"/>
                                          </p:val>
                                        </p:tav>
                                        <p:tav tm="100000">
                                          <p:val>
                                            <p:strVal val="#ppt_y"/>
                                          </p:val>
                                        </p:tav>
                                      </p:tavLst>
                                    </p:anim>
                                  </p:childTnLst>
                                </p:cTn>
                              </p:par>
                              <p:par>
                                <p:cTn id="21" presetID="7" presetClass="entr" presetSubtype="4" fill="hold" grpId="0" nodeType="withEffect">
                                  <p:stCondLst>
                                    <p:cond delay="0"/>
                                  </p:stCondLst>
                                  <p:childTnLst>
                                    <p:set>
                                      <p:cBhvr>
                                        <p:cTn id="22" dur="1" fill="hold">
                                          <p:stCondLst>
                                            <p:cond delay="0"/>
                                          </p:stCondLst>
                                        </p:cTn>
                                        <p:tgtEl>
                                          <p:spTgt spid="87043">
                                            <p:txEl>
                                              <p:pRg st="4" end="4"/>
                                            </p:txEl>
                                          </p:spTgt>
                                        </p:tgtEl>
                                        <p:attrNameLst>
                                          <p:attrName>style.visibility</p:attrName>
                                        </p:attrNameLst>
                                      </p:cBhvr>
                                      <p:to>
                                        <p:strVal val="visible"/>
                                      </p:to>
                                    </p:set>
                                    <p:anim calcmode="lin" valueType="num">
                                      <p:cBhvr additive="base">
                                        <p:cTn id="23" dur="5000" fill="hold"/>
                                        <p:tgtEl>
                                          <p:spTgt spid="87043">
                                            <p:txEl>
                                              <p:pRg st="4" end="4"/>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87043">
                                            <p:txEl>
                                              <p:pRg st="4" end="4"/>
                                            </p:txEl>
                                          </p:spTgt>
                                        </p:tgtEl>
                                        <p:attrNameLst>
                                          <p:attrName>ppt_y</p:attrName>
                                        </p:attrNameLst>
                                      </p:cBhvr>
                                      <p:tavLst>
                                        <p:tav tm="0">
                                          <p:val>
                                            <p:strVal val="1+#ppt_h/2"/>
                                          </p:val>
                                        </p:tav>
                                        <p:tav tm="100000">
                                          <p:val>
                                            <p:strVal val="#ppt_y"/>
                                          </p:val>
                                        </p:tav>
                                      </p:tavLst>
                                    </p:anim>
                                  </p:childTnLst>
                                </p:cTn>
                              </p:par>
                              <p:par>
                                <p:cTn id="25" presetID="7" presetClass="entr" presetSubtype="4" fill="hold" grpId="0" nodeType="withEffect">
                                  <p:stCondLst>
                                    <p:cond delay="0"/>
                                  </p:stCondLst>
                                  <p:childTnLst>
                                    <p:set>
                                      <p:cBhvr>
                                        <p:cTn id="26" dur="1" fill="hold">
                                          <p:stCondLst>
                                            <p:cond delay="0"/>
                                          </p:stCondLst>
                                        </p:cTn>
                                        <p:tgtEl>
                                          <p:spTgt spid="87043">
                                            <p:txEl>
                                              <p:pRg st="5" end="5"/>
                                            </p:txEl>
                                          </p:spTgt>
                                        </p:tgtEl>
                                        <p:attrNameLst>
                                          <p:attrName>style.visibility</p:attrName>
                                        </p:attrNameLst>
                                      </p:cBhvr>
                                      <p:to>
                                        <p:strVal val="visible"/>
                                      </p:to>
                                    </p:set>
                                    <p:anim calcmode="lin" valueType="num">
                                      <p:cBhvr additive="base">
                                        <p:cTn id="27" dur="5000" fill="hold"/>
                                        <p:tgtEl>
                                          <p:spTgt spid="87043">
                                            <p:txEl>
                                              <p:pRg st="5" end="5"/>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87043">
                                            <p:txEl>
                                              <p:pRg st="5" end="5"/>
                                            </p:txEl>
                                          </p:spTgt>
                                        </p:tgtEl>
                                        <p:attrNameLst>
                                          <p:attrName>ppt_y</p:attrName>
                                        </p:attrNameLst>
                                      </p:cBhvr>
                                      <p:tavLst>
                                        <p:tav tm="0">
                                          <p:val>
                                            <p:strVal val="1+#ppt_h/2"/>
                                          </p:val>
                                        </p:tav>
                                        <p:tav tm="100000">
                                          <p:val>
                                            <p:strVal val="#ppt_y"/>
                                          </p:val>
                                        </p:tav>
                                      </p:tavLst>
                                    </p:anim>
                                  </p:childTnLst>
                                </p:cTn>
                              </p:par>
                              <p:par>
                                <p:cTn id="29" presetID="7" presetClass="entr" presetSubtype="4" fill="hold" grpId="0" nodeType="withEffect">
                                  <p:stCondLst>
                                    <p:cond delay="0"/>
                                  </p:stCondLst>
                                  <p:childTnLst>
                                    <p:set>
                                      <p:cBhvr>
                                        <p:cTn id="30" dur="1" fill="hold">
                                          <p:stCondLst>
                                            <p:cond delay="0"/>
                                          </p:stCondLst>
                                        </p:cTn>
                                        <p:tgtEl>
                                          <p:spTgt spid="87043">
                                            <p:txEl>
                                              <p:pRg st="6" end="6"/>
                                            </p:txEl>
                                          </p:spTgt>
                                        </p:tgtEl>
                                        <p:attrNameLst>
                                          <p:attrName>style.visibility</p:attrName>
                                        </p:attrNameLst>
                                      </p:cBhvr>
                                      <p:to>
                                        <p:strVal val="visible"/>
                                      </p:to>
                                    </p:set>
                                    <p:anim calcmode="lin" valueType="num">
                                      <p:cBhvr additive="base">
                                        <p:cTn id="31" dur="5000" fill="hold"/>
                                        <p:tgtEl>
                                          <p:spTgt spid="87043">
                                            <p:txEl>
                                              <p:pRg st="6" end="6"/>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87043">
                                            <p:txEl>
                                              <p:pRg st="6" end="6"/>
                                            </p:txEl>
                                          </p:spTgt>
                                        </p:tgtEl>
                                        <p:attrNameLst>
                                          <p:attrName>ppt_y</p:attrName>
                                        </p:attrNameLst>
                                      </p:cBhvr>
                                      <p:tavLst>
                                        <p:tav tm="0">
                                          <p:val>
                                            <p:strVal val="1+#ppt_h/2"/>
                                          </p:val>
                                        </p:tav>
                                        <p:tav tm="100000">
                                          <p:val>
                                            <p:strVal val="#ppt_y"/>
                                          </p:val>
                                        </p:tav>
                                      </p:tavLst>
                                    </p:anim>
                                  </p:childTnLst>
                                </p:cTn>
                              </p:par>
                              <p:par>
                                <p:cTn id="33" presetID="7" presetClass="entr" presetSubtype="4" fill="hold" grpId="0" nodeType="withEffect">
                                  <p:stCondLst>
                                    <p:cond delay="0"/>
                                  </p:stCondLst>
                                  <p:childTnLst>
                                    <p:set>
                                      <p:cBhvr>
                                        <p:cTn id="34" dur="1" fill="hold">
                                          <p:stCondLst>
                                            <p:cond delay="0"/>
                                          </p:stCondLst>
                                        </p:cTn>
                                        <p:tgtEl>
                                          <p:spTgt spid="87043">
                                            <p:txEl>
                                              <p:pRg st="7" end="7"/>
                                            </p:txEl>
                                          </p:spTgt>
                                        </p:tgtEl>
                                        <p:attrNameLst>
                                          <p:attrName>style.visibility</p:attrName>
                                        </p:attrNameLst>
                                      </p:cBhvr>
                                      <p:to>
                                        <p:strVal val="visible"/>
                                      </p:to>
                                    </p:set>
                                    <p:anim calcmode="lin" valueType="num">
                                      <p:cBhvr additive="base">
                                        <p:cTn id="35" dur="5000" fill="hold"/>
                                        <p:tgtEl>
                                          <p:spTgt spid="87043">
                                            <p:txEl>
                                              <p:pRg st="7" end="7"/>
                                            </p:txEl>
                                          </p:spTgt>
                                        </p:tgtEl>
                                        <p:attrNameLst>
                                          <p:attrName>ppt_x</p:attrName>
                                        </p:attrNameLst>
                                      </p:cBhvr>
                                      <p:tavLst>
                                        <p:tav tm="0">
                                          <p:val>
                                            <p:strVal val="#ppt_x"/>
                                          </p:val>
                                        </p:tav>
                                        <p:tav tm="100000">
                                          <p:val>
                                            <p:strVal val="#ppt_x"/>
                                          </p:val>
                                        </p:tav>
                                      </p:tavLst>
                                    </p:anim>
                                    <p:anim calcmode="lin" valueType="num">
                                      <p:cBhvr additive="base">
                                        <p:cTn id="36" dur="5000" fill="hold"/>
                                        <p:tgtEl>
                                          <p:spTgt spid="8704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7" presetClass="entr" presetSubtype="4" fill="hold" grpId="0" nodeType="clickEffect">
                                  <p:stCondLst>
                                    <p:cond delay="0"/>
                                  </p:stCondLst>
                                  <p:childTnLst>
                                    <p:set>
                                      <p:cBhvr>
                                        <p:cTn id="40" dur="1" fill="hold">
                                          <p:stCondLst>
                                            <p:cond delay="0"/>
                                          </p:stCondLst>
                                        </p:cTn>
                                        <p:tgtEl>
                                          <p:spTgt spid="87044">
                                            <p:txEl>
                                              <p:pRg st="0" end="0"/>
                                            </p:txEl>
                                          </p:spTgt>
                                        </p:tgtEl>
                                        <p:attrNameLst>
                                          <p:attrName>style.visibility</p:attrName>
                                        </p:attrNameLst>
                                      </p:cBhvr>
                                      <p:to>
                                        <p:strVal val="visible"/>
                                      </p:to>
                                    </p:set>
                                    <p:anim calcmode="lin" valueType="num">
                                      <p:cBhvr additive="base">
                                        <p:cTn id="41" dur="5000" fill="hold"/>
                                        <p:tgtEl>
                                          <p:spTgt spid="87044">
                                            <p:txEl>
                                              <p:pRg st="0" end="0"/>
                                            </p:txEl>
                                          </p:spTgt>
                                        </p:tgtEl>
                                        <p:attrNameLst>
                                          <p:attrName>ppt_x</p:attrName>
                                        </p:attrNameLst>
                                      </p:cBhvr>
                                      <p:tavLst>
                                        <p:tav tm="0">
                                          <p:val>
                                            <p:strVal val="#ppt_x"/>
                                          </p:val>
                                        </p:tav>
                                        <p:tav tm="100000">
                                          <p:val>
                                            <p:strVal val="#ppt_x"/>
                                          </p:val>
                                        </p:tav>
                                      </p:tavLst>
                                    </p:anim>
                                    <p:anim calcmode="lin" valueType="num">
                                      <p:cBhvr additive="base">
                                        <p:cTn id="42" dur="5000" fill="hold"/>
                                        <p:tgtEl>
                                          <p:spTgt spid="87044">
                                            <p:txEl>
                                              <p:pRg st="0" end="0"/>
                                            </p:txEl>
                                          </p:spTgt>
                                        </p:tgtEl>
                                        <p:attrNameLst>
                                          <p:attrName>ppt_y</p:attrName>
                                        </p:attrNameLst>
                                      </p:cBhvr>
                                      <p:tavLst>
                                        <p:tav tm="0">
                                          <p:val>
                                            <p:strVal val="1+#ppt_h/2"/>
                                          </p:val>
                                        </p:tav>
                                        <p:tav tm="100000">
                                          <p:val>
                                            <p:strVal val="#ppt_y"/>
                                          </p:val>
                                        </p:tav>
                                      </p:tavLst>
                                    </p:anim>
                                  </p:childTnLst>
                                </p:cTn>
                              </p:par>
                              <p:par>
                                <p:cTn id="43" presetID="7" presetClass="entr" presetSubtype="4" fill="hold" grpId="0" nodeType="withEffect">
                                  <p:stCondLst>
                                    <p:cond delay="0"/>
                                  </p:stCondLst>
                                  <p:childTnLst>
                                    <p:set>
                                      <p:cBhvr>
                                        <p:cTn id="44" dur="1" fill="hold">
                                          <p:stCondLst>
                                            <p:cond delay="0"/>
                                          </p:stCondLst>
                                        </p:cTn>
                                        <p:tgtEl>
                                          <p:spTgt spid="87044">
                                            <p:txEl>
                                              <p:pRg st="1" end="1"/>
                                            </p:txEl>
                                          </p:spTgt>
                                        </p:tgtEl>
                                        <p:attrNameLst>
                                          <p:attrName>style.visibility</p:attrName>
                                        </p:attrNameLst>
                                      </p:cBhvr>
                                      <p:to>
                                        <p:strVal val="visible"/>
                                      </p:to>
                                    </p:set>
                                    <p:anim calcmode="lin" valueType="num">
                                      <p:cBhvr additive="base">
                                        <p:cTn id="45" dur="5000" fill="hold"/>
                                        <p:tgtEl>
                                          <p:spTgt spid="87044">
                                            <p:txEl>
                                              <p:pRg st="1" end="1"/>
                                            </p:txEl>
                                          </p:spTgt>
                                        </p:tgtEl>
                                        <p:attrNameLst>
                                          <p:attrName>ppt_x</p:attrName>
                                        </p:attrNameLst>
                                      </p:cBhvr>
                                      <p:tavLst>
                                        <p:tav tm="0">
                                          <p:val>
                                            <p:strVal val="#ppt_x"/>
                                          </p:val>
                                        </p:tav>
                                        <p:tav tm="100000">
                                          <p:val>
                                            <p:strVal val="#ppt_x"/>
                                          </p:val>
                                        </p:tav>
                                      </p:tavLst>
                                    </p:anim>
                                    <p:anim calcmode="lin" valueType="num">
                                      <p:cBhvr additive="base">
                                        <p:cTn id="46" dur="5000" fill="hold"/>
                                        <p:tgtEl>
                                          <p:spTgt spid="87044">
                                            <p:txEl>
                                              <p:pRg st="1" end="1"/>
                                            </p:txEl>
                                          </p:spTgt>
                                        </p:tgtEl>
                                        <p:attrNameLst>
                                          <p:attrName>ppt_y</p:attrName>
                                        </p:attrNameLst>
                                      </p:cBhvr>
                                      <p:tavLst>
                                        <p:tav tm="0">
                                          <p:val>
                                            <p:strVal val="1+#ppt_h/2"/>
                                          </p:val>
                                        </p:tav>
                                        <p:tav tm="100000">
                                          <p:val>
                                            <p:strVal val="#ppt_y"/>
                                          </p:val>
                                        </p:tav>
                                      </p:tavLst>
                                    </p:anim>
                                  </p:childTnLst>
                                </p:cTn>
                              </p:par>
                              <p:par>
                                <p:cTn id="47" presetID="7" presetClass="entr" presetSubtype="4" fill="hold" grpId="0" nodeType="withEffect">
                                  <p:stCondLst>
                                    <p:cond delay="0"/>
                                  </p:stCondLst>
                                  <p:childTnLst>
                                    <p:set>
                                      <p:cBhvr>
                                        <p:cTn id="48" dur="1" fill="hold">
                                          <p:stCondLst>
                                            <p:cond delay="0"/>
                                          </p:stCondLst>
                                        </p:cTn>
                                        <p:tgtEl>
                                          <p:spTgt spid="87044">
                                            <p:txEl>
                                              <p:pRg st="2" end="2"/>
                                            </p:txEl>
                                          </p:spTgt>
                                        </p:tgtEl>
                                        <p:attrNameLst>
                                          <p:attrName>style.visibility</p:attrName>
                                        </p:attrNameLst>
                                      </p:cBhvr>
                                      <p:to>
                                        <p:strVal val="visible"/>
                                      </p:to>
                                    </p:set>
                                    <p:anim calcmode="lin" valueType="num">
                                      <p:cBhvr additive="base">
                                        <p:cTn id="49" dur="5000" fill="hold"/>
                                        <p:tgtEl>
                                          <p:spTgt spid="87044">
                                            <p:txEl>
                                              <p:pRg st="2" end="2"/>
                                            </p:txEl>
                                          </p:spTgt>
                                        </p:tgtEl>
                                        <p:attrNameLst>
                                          <p:attrName>ppt_x</p:attrName>
                                        </p:attrNameLst>
                                      </p:cBhvr>
                                      <p:tavLst>
                                        <p:tav tm="0">
                                          <p:val>
                                            <p:strVal val="#ppt_x"/>
                                          </p:val>
                                        </p:tav>
                                        <p:tav tm="100000">
                                          <p:val>
                                            <p:strVal val="#ppt_x"/>
                                          </p:val>
                                        </p:tav>
                                      </p:tavLst>
                                    </p:anim>
                                    <p:anim calcmode="lin" valueType="num">
                                      <p:cBhvr additive="base">
                                        <p:cTn id="50" dur="5000" fill="hold"/>
                                        <p:tgtEl>
                                          <p:spTgt spid="87044">
                                            <p:txEl>
                                              <p:pRg st="2" end="2"/>
                                            </p:txEl>
                                          </p:spTgt>
                                        </p:tgtEl>
                                        <p:attrNameLst>
                                          <p:attrName>ppt_y</p:attrName>
                                        </p:attrNameLst>
                                      </p:cBhvr>
                                      <p:tavLst>
                                        <p:tav tm="0">
                                          <p:val>
                                            <p:strVal val="1+#ppt_h/2"/>
                                          </p:val>
                                        </p:tav>
                                        <p:tav tm="100000">
                                          <p:val>
                                            <p:strVal val="#ppt_y"/>
                                          </p:val>
                                        </p:tav>
                                      </p:tavLst>
                                    </p:anim>
                                  </p:childTnLst>
                                </p:cTn>
                              </p:par>
                              <p:par>
                                <p:cTn id="51" presetID="7" presetClass="entr" presetSubtype="4" fill="hold" grpId="0" nodeType="withEffect">
                                  <p:stCondLst>
                                    <p:cond delay="0"/>
                                  </p:stCondLst>
                                  <p:childTnLst>
                                    <p:set>
                                      <p:cBhvr>
                                        <p:cTn id="52" dur="1" fill="hold">
                                          <p:stCondLst>
                                            <p:cond delay="0"/>
                                          </p:stCondLst>
                                        </p:cTn>
                                        <p:tgtEl>
                                          <p:spTgt spid="87044">
                                            <p:txEl>
                                              <p:pRg st="3" end="3"/>
                                            </p:txEl>
                                          </p:spTgt>
                                        </p:tgtEl>
                                        <p:attrNameLst>
                                          <p:attrName>style.visibility</p:attrName>
                                        </p:attrNameLst>
                                      </p:cBhvr>
                                      <p:to>
                                        <p:strVal val="visible"/>
                                      </p:to>
                                    </p:set>
                                    <p:anim calcmode="lin" valueType="num">
                                      <p:cBhvr additive="base">
                                        <p:cTn id="53" dur="5000" fill="hold"/>
                                        <p:tgtEl>
                                          <p:spTgt spid="87044">
                                            <p:txEl>
                                              <p:pRg st="3" end="3"/>
                                            </p:txEl>
                                          </p:spTgt>
                                        </p:tgtEl>
                                        <p:attrNameLst>
                                          <p:attrName>ppt_x</p:attrName>
                                        </p:attrNameLst>
                                      </p:cBhvr>
                                      <p:tavLst>
                                        <p:tav tm="0">
                                          <p:val>
                                            <p:strVal val="#ppt_x"/>
                                          </p:val>
                                        </p:tav>
                                        <p:tav tm="100000">
                                          <p:val>
                                            <p:strVal val="#ppt_x"/>
                                          </p:val>
                                        </p:tav>
                                      </p:tavLst>
                                    </p:anim>
                                    <p:anim calcmode="lin" valueType="num">
                                      <p:cBhvr additive="base">
                                        <p:cTn id="54" dur="5000" fill="hold"/>
                                        <p:tgtEl>
                                          <p:spTgt spid="8704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autoUpdateAnimBg="0"/>
      <p:bldP spid="87044"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ja-JP" altLang="en-US" sz="4200" smtClean="0"/>
              <a:t>本源的蓄積の手段としての</a:t>
            </a:r>
            <a:br>
              <a:rPr lang="ja-JP" altLang="en-US" sz="4200" smtClean="0"/>
            </a:br>
            <a:r>
              <a:rPr lang="ja-JP" altLang="en-US" sz="4200" smtClean="0"/>
              <a:t>重商主義</a:t>
            </a:r>
          </a:p>
        </p:txBody>
      </p:sp>
      <p:sp>
        <p:nvSpPr>
          <p:cNvPr id="88067" name="Rectangle 3"/>
          <p:cNvSpPr>
            <a:spLocks noGrp="1" noChangeArrowheads="1"/>
          </p:cNvSpPr>
          <p:nvPr>
            <p:ph idx="1"/>
          </p:nvPr>
        </p:nvSpPr>
        <p:spPr/>
        <p:txBody>
          <a:bodyPr/>
          <a:lstStyle/>
          <a:p>
            <a:pPr eaLnBrk="1" hangingPunct="1"/>
            <a:r>
              <a:rPr lang="ja-JP" altLang="en-US" smtClean="0"/>
              <a:t>個人はもとより，国家が外国と比べて政治的・経済的により強力であるための手段の１つとして、物質的に豊かである事は，必要な前提条件であるかもしれない。</a:t>
            </a:r>
          </a:p>
          <a:p>
            <a:pPr eaLnBrk="1" hangingPunct="1"/>
            <a:r>
              <a:rPr lang="ja-JP" altLang="en-US" smtClean="0"/>
              <a:t>とりわけ、商業資本主義から、産業資本主義への発展過程、工業化や産業の振興のためには資本の蓄積が不可欠であったことを歴史は物語っている。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 calcmode="lin" valueType="num">
                                      <p:cBhvr additive="base">
                                        <p:cTn id="7" dur="5000" fill="hold"/>
                                        <p:tgtEl>
                                          <p:spTgt spid="88067">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880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88067">
                                            <p:txEl>
                                              <p:pRg st="1" end="1"/>
                                            </p:txEl>
                                          </p:spTgt>
                                        </p:tgtEl>
                                        <p:attrNameLst>
                                          <p:attrName>style.visibility</p:attrName>
                                        </p:attrNameLst>
                                      </p:cBhvr>
                                      <p:to>
                                        <p:strVal val="visible"/>
                                      </p:to>
                                    </p:set>
                                    <p:anim calcmode="lin" valueType="num">
                                      <p:cBhvr additive="base">
                                        <p:cTn id="13" dur="5000" fill="hold"/>
                                        <p:tgtEl>
                                          <p:spTgt spid="88067">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8806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ja-JP" altLang="en-US" smtClean="0"/>
              <a:t>重商主義の論理</a:t>
            </a:r>
          </a:p>
        </p:txBody>
      </p:sp>
      <p:sp>
        <p:nvSpPr>
          <p:cNvPr id="89091" name="Rectangle 3"/>
          <p:cNvSpPr>
            <a:spLocks noGrp="1" noChangeArrowheads="1"/>
          </p:cNvSpPr>
          <p:nvPr>
            <p:ph sz="half" idx="1"/>
          </p:nvPr>
        </p:nvSpPr>
        <p:spPr>
          <a:xfrm>
            <a:off x="503238" y="1700213"/>
            <a:ext cx="8640762" cy="2300287"/>
          </a:xfrm>
        </p:spPr>
        <p:txBody>
          <a:bodyPr/>
          <a:lstStyle/>
          <a:p>
            <a:pPr algn="ctr" eaLnBrk="1" hangingPunct="1">
              <a:lnSpc>
                <a:spcPct val="90000"/>
              </a:lnSpc>
              <a:buFont typeface="Wingdings" pitchFamily="2" charset="2"/>
              <a:buNone/>
            </a:pPr>
            <a:r>
              <a:rPr lang="ja-JP" altLang="en-US" sz="3000" smtClean="0"/>
              <a:t>一国の富は所有する金の量の増加と共に増加する</a:t>
            </a:r>
          </a:p>
          <a:p>
            <a:pPr algn="ctr" eaLnBrk="1" hangingPunct="1">
              <a:lnSpc>
                <a:spcPct val="90000"/>
              </a:lnSpc>
              <a:buFont typeface="Wingdings" pitchFamily="2" charset="2"/>
              <a:buNone/>
            </a:pPr>
            <a:r>
              <a:rPr lang="ja-JP" altLang="en-US" sz="3000" smtClean="0"/>
              <a:t>↓</a:t>
            </a:r>
          </a:p>
          <a:p>
            <a:pPr eaLnBrk="1" hangingPunct="1">
              <a:lnSpc>
                <a:spcPct val="90000"/>
              </a:lnSpc>
            </a:pPr>
            <a:r>
              <a:rPr lang="ja-JP" altLang="en-US" sz="3000" smtClean="0"/>
              <a:t>輸出＝金の流入＝富の増加</a:t>
            </a:r>
          </a:p>
          <a:p>
            <a:pPr eaLnBrk="1" hangingPunct="1">
              <a:lnSpc>
                <a:spcPct val="90000"/>
              </a:lnSpc>
            </a:pPr>
            <a:r>
              <a:rPr lang="ja-JP" altLang="en-US" sz="3000" smtClean="0"/>
              <a:t>輸入＝金の放出＝富の減少</a:t>
            </a:r>
          </a:p>
        </p:txBody>
      </p:sp>
      <p:sp>
        <p:nvSpPr>
          <p:cNvPr id="89092" name="Rectangle 4"/>
          <p:cNvSpPr>
            <a:spLocks noGrp="1" noChangeArrowheads="1"/>
          </p:cNvSpPr>
          <p:nvPr>
            <p:ph sz="half" idx="2"/>
          </p:nvPr>
        </p:nvSpPr>
        <p:spPr>
          <a:xfrm>
            <a:off x="468313" y="3860800"/>
            <a:ext cx="8218487" cy="2232025"/>
          </a:xfrm>
          <a:ln w="38100" cmpd="dbl">
            <a:solidFill>
              <a:srgbClr val="F7300F"/>
            </a:solidFill>
          </a:ln>
        </p:spPr>
        <p:txBody>
          <a:bodyPr/>
          <a:lstStyle/>
          <a:p>
            <a:pPr algn="ctr" eaLnBrk="1" hangingPunct="1">
              <a:lnSpc>
                <a:spcPct val="90000"/>
              </a:lnSpc>
              <a:buFont typeface="Wingdings" pitchFamily="2" charset="2"/>
              <a:buNone/>
            </a:pPr>
            <a:r>
              <a:rPr lang="ja-JP" altLang="en-US" sz="2600" b="1" u="sng" smtClean="0"/>
              <a:t>重商主義への疑問</a:t>
            </a:r>
          </a:p>
          <a:p>
            <a:pPr eaLnBrk="1" hangingPunct="1">
              <a:lnSpc>
                <a:spcPct val="90000"/>
              </a:lnSpc>
              <a:buFont typeface="Wingdings" pitchFamily="2" charset="2"/>
              <a:buChar char="Ø"/>
            </a:pPr>
            <a:r>
              <a:rPr lang="ja-JP" altLang="en-US" sz="2600" b="1" smtClean="0"/>
              <a:t>金の価値は保有することではなく、交換されて価値を持つ</a:t>
            </a:r>
          </a:p>
          <a:p>
            <a:pPr eaLnBrk="1" hangingPunct="1">
              <a:lnSpc>
                <a:spcPct val="90000"/>
              </a:lnSpc>
              <a:buFont typeface="Wingdings" pitchFamily="2" charset="2"/>
              <a:buChar char="Ø"/>
            </a:pPr>
            <a:r>
              <a:rPr lang="ja-JP" altLang="en-US" sz="2600" b="1" smtClean="0"/>
              <a:t>一国の資源を最も効率的に使う比較優位から生じる経済厚生上の潜在利益を認識できない</a:t>
            </a:r>
          </a:p>
        </p:txBody>
      </p:sp>
      <p:sp>
        <p:nvSpPr>
          <p:cNvPr id="89093" name="Rectangle 5"/>
          <p:cNvSpPr>
            <a:spLocks noChangeArrowheads="1"/>
          </p:cNvSpPr>
          <p:nvPr/>
        </p:nvSpPr>
        <p:spPr bwMode="auto">
          <a:xfrm>
            <a:off x="6011863" y="2276475"/>
            <a:ext cx="2952750" cy="1512888"/>
          </a:xfrm>
          <a:prstGeom prst="rect">
            <a:avLst/>
          </a:prstGeom>
          <a:solidFill>
            <a:schemeClr val="hlink"/>
          </a:solidFill>
          <a:ln w="9525">
            <a:solidFill>
              <a:schemeClr val="tx1"/>
            </a:solidFill>
            <a:miter lim="800000"/>
            <a:headEnd/>
            <a:tailEnd/>
          </a:ln>
        </p:spPr>
        <p:txBody>
          <a:bodyPr wrap="none" anchor="ctr"/>
          <a:lstStyle/>
          <a:p>
            <a:pPr algn="ctr"/>
            <a:r>
              <a:rPr lang="ja-JP" altLang="en-US" sz="3200">
                <a:solidFill>
                  <a:srgbClr val="FFFF66"/>
                </a:solidFill>
                <a:latin typeface="Arial" charset="0"/>
              </a:rPr>
              <a:t>貿易利益と</a:t>
            </a:r>
            <a:br>
              <a:rPr lang="ja-JP" altLang="en-US" sz="3200">
                <a:solidFill>
                  <a:srgbClr val="FFFF66"/>
                </a:solidFill>
                <a:latin typeface="Arial" charset="0"/>
              </a:rPr>
            </a:br>
            <a:r>
              <a:rPr lang="ja-JP" altLang="en-US" sz="3200">
                <a:solidFill>
                  <a:srgbClr val="FFFF66"/>
                </a:solidFill>
                <a:latin typeface="Arial" charset="0"/>
              </a:rPr>
              <a:t>国益の一致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checkerboard(across)">
                                      <p:cBhvr>
                                        <p:cTn id="7" dur="500"/>
                                        <p:tgtEl>
                                          <p:spTgt spid="890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Effect transition="in" filter="checkerboard(across)">
                                      <p:cBhvr>
                                        <p:cTn id="12" dur="500"/>
                                        <p:tgtEl>
                                          <p:spTgt spid="890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9091">
                                            <p:txEl>
                                              <p:pRg st="2" end="2"/>
                                            </p:txEl>
                                          </p:spTgt>
                                        </p:tgtEl>
                                        <p:attrNameLst>
                                          <p:attrName>style.visibility</p:attrName>
                                        </p:attrNameLst>
                                      </p:cBhvr>
                                      <p:to>
                                        <p:strVal val="visible"/>
                                      </p:to>
                                    </p:set>
                                    <p:animEffect transition="in" filter="checkerboard(across)">
                                      <p:cBhvr>
                                        <p:cTn id="17" dur="500"/>
                                        <p:tgtEl>
                                          <p:spTgt spid="890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9091">
                                            <p:txEl>
                                              <p:pRg st="3" end="3"/>
                                            </p:txEl>
                                          </p:spTgt>
                                        </p:tgtEl>
                                        <p:attrNameLst>
                                          <p:attrName>style.visibility</p:attrName>
                                        </p:attrNameLst>
                                      </p:cBhvr>
                                      <p:to>
                                        <p:strVal val="visible"/>
                                      </p:to>
                                    </p:set>
                                    <p:animEffect transition="in" filter="checkerboard(across)">
                                      <p:cBhvr>
                                        <p:cTn id="22" dur="500"/>
                                        <p:tgtEl>
                                          <p:spTgt spid="890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9093"/>
                                        </p:tgtEl>
                                        <p:attrNameLst>
                                          <p:attrName>style.visibility</p:attrName>
                                        </p:attrNameLst>
                                      </p:cBhvr>
                                      <p:to>
                                        <p:strVal val="visible"/>
                                      </p:to>
                                    </p:set>
                                    <p:animEffect transition="in" filter="diamond(in)">
                                      <p:cBhvr>
                                        <p:cTn id="27" dur="1000"/>
                                        <p:tgtEl>
                                          <p:spTgt spid="8909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9092">
                                            <p:bg/>
                                          </p:spTgt>
                                        </p:tgtEl>
                                        <p:attrNameLst>
                                          <p:attrName>style.visibility</p:attrName>
                                        </p:attrNameLst>
                                      </p:cBhvr>
                                      <p:to>
                                        <p:strVal val="visible"/>
                                      </p:to>
                                    </p:set>
                                    <p:animEffect transition="in" filter="blinds(horizontal)">
                                      <p:cBhvr>
                                        <p:cTn id="32" dur="500"/>
                                        <p:tgtEl>
                                          <p:spTgt spid="89092">
                                            <p:bg/>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9092">
                                            <p:txEl>
                                              <p:pRg st="0" end="0"/>
                                            </p:txEl>
                                          </p:spTgt>
                                        </p:tgtEl>
                                        <p:attrNameLst>
                                          <p:attrName>style.visibility</p:attrName>
                                        </p:attrNameLst>
                                      </p:cBhvr>
                                      <p:to>
                                        <p:strVal val="visible"/>
                                      </p:to>
                                    </p:set>
                                    <p:animEffect transition="in" filter="blinds(horizontal)">
                                      <p:cBhvr>
                                        <p:cTn id="37" dur="500"/>
                                        <p:tgtEl>
                                          <p:spTgt spid="8909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9092">
                                            <p:txEl>
                                              <p:pRg st="1" end="1"/>
                                            </p:txEl>
                                          </p:spTgt>
                                        </p:tgtEl>
                                        <p:attrNameLst>
                                          <p:attrName>style.visibility</p:attrName>
                                        </p:attrNameLst>
                                      </p:cBhvr>
                                      <p:to>
                                        <p:strVal val="visible"/>
                                      </p:to>
                                    </p:set>
                                    <p:animEffect transition="in" filter="blinds(horizontal)">
                                      <p:cBhvr>
                                        <p:cTn id="42" dur="500"/>
                                        <p:tgtEl>
                                          <p:spTgt spid="89092">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9092">
                                            <p:txEl>
                                              <p:pRg st="2" end="2"/>
                                            </p:txEl>
                                          </p:spTgt>
                                        </p:tgtEl>
                                        <p:attrNameLst>
                                          <p:attrName>style.visibility</p:attrName>
                                        </p:attrNameLst>
                                      </p:cBhvr>
                                      <p:to>
                                        <p:strVal val="visible"/>
                                      </p:to>
                                    </p:set>
                                    <p:animEffect transition="in" filter="blinds(horizontal)">
                                      <p:cBhvr>
                                        <p:cTn id="47" dur="500"/>
                                        <p:tgtEl>
                                          <p:spTgt spid="8909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P spid="89092" grpId="0" build="p" animBg="1"/>
      <p:bldP spid="8909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ctrTitle"/>
          </p:nvPr>
        </p:nvSpPr>
        <p:spPr>
          <a:xfrm>
            <a:off x="468313" y="1700213"/>
            <a:ext cx="7810500" cy="1524000"/>
          </a:xfrm>
        </p:spPr>
        <p:txBody>
          <a:bodyPr>
            <a:normAutofit fontScale="90000"/>
          </a:bodyPr>
          <a:lstStyle/>
          <a:p>
            <a:r>
              <a:rPr lang="en-US" altLang="ja-JP"/>
              <a:t>10</a:t>
            </a:r>
            <a:r>
              <a:rPr lang="ja-JP" altLang="en-US"/>
              <a:t>．国際貿易の基礎理論　</a:t>
            </a:r>
          </a:p>
        </p:txBody>
      </p:sp>
      <p:sp>
        <p:nvSpPr>
          <p:cNvPr id="203779" name="Rectangle 3"/>
          <p:cNvSpPr>
            <a:spLocks noGrp="1" noChangeArrowheads="1"/>
          </p:cNvSpPr>
          <p:nvPr>
            <p:ph type="subTitle" idx="1"/>
          </p:nvPr>
        </p:nvSpPr>
        <p:spPr/>
        <p:txBody>
          <a:bodyPr/>
          <a:lstStyle/>
          <a:p>
            <a:pPr marL="533400" indent="-533400"/>
            <a:endParaRPr lang="ja-JP" altLang="ja-JP"/>
          </a:p>
        </p:txBody>
      </p:sp>
    </p:spTree>
    <p:extLst>
      <p:ext uri="{BB962C8B-B14F-4D97-AF65-F5344CB8AC3E}">
        <p14:creationId xmlns:p14="http://schemas.microsoft.com/office/powerpoint/2010/main" val="45738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ext Box 2"/>
          <p:cNvSpPr txBox="1">
            <a:spLocks noChangeArrowheads="1"/>
          </p:cNvSpPr>
          <p:nvPr/>
        </p:nvSpPr>
        <p:spPr bwMode="auto">
          <a:xfrm>
            <a:off x="3733800" y="0"/>
            <a:ext cx="4510088" cy="822325"/>
          </a:xfrm>
          <a:prstGeom prst="rect">
            <a:avLst/>
          </a:prstGeom>
          <a:noFill/>
          <a:ln w="9525">
            <a:noFill/>
            <a:miter lim="800000"/>
            <a:headEnd/>
            <a:tailEnd/>
          </a:ln>
          <a:effectLst/>
        </p:spPr>
        <p:txBody>
          <a:bodyPr>
            <a:spAutoFit/>
          </a:bodyPr>
          <a:lstStyle/>
          <a:p>
            <a:r>
              <a:rPr lang="ja-JP" altLang="en-US" sz="2400">
                <a:latin typeface="Times New Roman" pitchFamily="18" charset="0"/>
              </a:rPr>
              <a:t>（古典的）スミス絶対優位説</a:t>
            </a:r>
            <a:endParaRPr lang="ja-JP" altLang="en-US"/>
          </a:p>
          <a:p>
            <a:r>
              <a:rPr lang="ja-JP" altLang="en-US" sz="2400">
                <a:latin typeface="Times New Roman" pitchFamily="18" charset="0"/>
              </a:rPr>
              <a:t>　　　　　　リカード比較生産費説</a:t>
            </a:r>
          </a:p>
        </p:txBody>
      </p:sp>
      <p:sp>
        <p:nvSpPr>
          <p:cNvPr id="221187" name="Text Box 3"/>
          <p:cNvSpPr txBox="1">
            <a:spLocks noChangeArrowheads="1"/>
          </p:cNvSpPr>
          <p:nvPr/>
        </p:nvSpPr>
        <p:spPr bwMode="auto">
          <a:xfrm>
            <a:off x="762000" y="862013"/>
            <a:ext cx="1606550" cy="519112"/>
          </a:xfrm>
          <a:prstGeom prst="rect">
            <a:avLst/>
          </a:prstGeom>
          <a:noFill/>
          <a:ln w="9525">
            <a:noFill/>
            <a:miter lim="800000"/>
            <a:headEnd/>
            <a:tailEnd/>
          </a:ln>
          <a:effectLst/>
        </p:spPr>
        <p:txBody>
          <a:bodyPr wrap="none">
            <a:spAutoFit/>
          </a:bodyPr>
          <a:lstStyle/>
          <a:p>
            <a:r>
              <a:rPr lang="ja-JP" altLang="en-US" sz="2800">
                <a:latin typeface="Times New Roman" pitchFamily="18" charset="0"/>
              </a:rPr>
              <a:t>価格競争</a:t>
            </a:r>
          </a:p>
        </p:txBody>
      </p:sp>
      <p:sp>
        <p:nvSpPr>
          <p:cNvPr id="221188" name="Text Box 4"/>
          <p:cNvSpPr txBox="1">
            <a:spLocks noChangeArrowheads="1"/>
          </p:cNvSpPr>
          <p:nvPr/>
        </p:nvSpPr>
        <p:spPr bwMode="auto">
          <a:xfrm>
            <a:off x="1143000" y="1295400"/>
            <a:ext cx="2286000" cy="457200"/>
          </a:xfrm>
          <a:prstGeom prst="rect">
            <a:avLst/>
          </a:prstGeom>
          <a:noFill/>
          <a:ln w="9525">
            <a:noFill/>
            <a:miter lim="800000"/>
            <a:headEnd/>
            <a:tailEnd/>
          </a:ln>
          <a:effectLst/>
        </p:spPr>
        <p:txBody>
          <a:bodyPr>
            <a:spAutoFit/>
          </a:bodyPr>
          <a:lstStyle/>
          <a:p>
            <a:r>
              <a:rPr lang="ja-JP" altLang="en-US" sz="2400">
                <a:latin typeface="Times New Roman" pitchFamily="18" charset="0"/>
              </a:rPr>
              <a:t>比較優位理論</a:t>
            </a:r>
          </a:p>
        </p:txBody>
      </p:sp>
      <p:sp>
        <p:nvSpPr>
          <p:cNvPr id="221189" name="Text Box 5"/>
          <p:cNvSpPr txBox="1">
            <a:spLocks noChangeArrowheads="1"/>
          </p:cNvSpPr>
          <p:nvPr/>
        </p:nvSpPr>
        <p:spPr bwMode="auto">
          <a:xfrm>
            <a:off x="3733800" y="1295400"/>
            <a:ext cx="1403350" cy="457200"/>
          </a:xfrm>
          <a:prstGeom prst="rect">
            <a:avLst/>
          </a:prstGeom>
          <a:noFill/>
          <a:ln w="9525">
            <a:noFill/>
            <a:miter lim="800000"/>
            <a:headEnd/>
            <a:tailEnd/>
          </a:ln>
          <a:effectLst/>
        </p:spPr>
        <p:txBody>
          <a:bodyPr wrap="none">
            <a:spAutoFit/>
          </a:bodyPr>
          <a:lstStyle/>
          <a:p>
            <a:r>
              <a:rPr lang="ja-JP" altLang="en-US" sz="2400">
                <a:latin typeface="Times New Roman" pitchFamily="18" charset="0"/>
              </a:rPr>
              <a:t>（近代的）</a:t>
            </a:r>
          </a:p>
        </p:txBody>
      </p:sp>
      <p:sp>
        <p:nvSpPr>
          <p:cNvPr id="221190" name="Text Box 6"/>
          <p:cNvSpPr txBox="1">
            <a:spLocks noChangeArrowheads="1"/>
          </p:cNvSpPr>
          <p:nvPr/>
        </p:nvSpPr>
        <p:spPr bwMode="auto">
          <a:xfrm>
            <a:off x="5486400" y="838200"/>
            <a:ext cx="2462213" cy="822325"/>
          </a:xfrm>
          <a:prstGeom prst="rect">
            <a:avLst/>
          </a:prstGeom>
          <a:noFill/>
          <a:ln w="9525">
            <a:noFill/>
            <a:miter lim="800000"/>
            <a:headEnd/>
            <a:tailEnd/>
          </a:ln>
          <a:effectLst/>
        </p:spPr>
        <p:txBody>
          <a:bodyPr wrap="none">
            <a:spAutoFit/>
          </a:bodyPr>
          <a:lstStyle/>
          <a:p>
            <a:r>
              <a:rPr lang="ja-JP" altLang="en-US" sz="2400">
                <a:latin typeface="Times New Roman" pitchFamily="18" charset="0"/>
              </a:rPr>
              <a:t>一般的要素説</a:t>
            </a:r>
          </a:p>
          <a:p>
            <a:r>
              <a:rPr lang="ja-JP" altLang="en-US" sz="2400">
                <a:latin typeface="Times New Roman" pitchFamily="18" charset="0"/>
              </a:rPr>
              <a:t>　　　　　Ｈ</a:t>
            </a:r>
            <a:r>
              <a:rPr lang="en-US" altLang="ja-JP" sz="2400">
                <a:latin typeface="Times New Roman" pitchFamily="18" charset="0"/>
              </a:rPr>
              <a:t>=</a:t>
            </a:r>
            <a:r>
              <a:rPr lang="ja-JP" altLang="en-US" sz="2400">
                <a:latin typeface="Times New Roman" pitchFamily="18" charset="0"/>
              </a:rPr>
              <a:t>Ｏ理論</a:t>
            </a:r>
          </a:p>
        </p:txBody>
      </p:sp>
      <p:sp>
        <p:nvSpPr>
          <p:cNvPr id="221191" name="Text Box 7"/>
          <p:cNvSpPr txBox="1">
            <a:spLocks noChangeArrowheads="1"/>
          </p:cNvSpPr>
          <p:nvPr/>
        </p:nvSpPr>
        <p:spPr bwMode="auto">
          <a:xfrm>
            <a:off x="5486400" y="1981200"/>
            <a:ext cx="1708150" cy="457200"/>
          </a:xfrm>
          <a:prstGeom prst="rect">
            <a:avLst/>
          </a:prstGeom>
          <a:noFill/>
          <a:ln w="9525">
            <a:noFill/>
            <a:miter lim="800000"/>
            <a:headEnd/>
            <a:tailEnd/>
          </a:ln>
          <a:effectLst/>
        </p:spPr>
        <p:txBody>
          <a:bodyPr wrap="none">
            <a:spAutoFit/>
          </a:bodyPr>
          <a:lstStyle/>
          <a:p>
            <a:r>
              <a:rPr lang="ja-JP" altLang="en-US" sz="2400">
                <a:latin typeface="Times New Roman" pitchFamily="18" charset="0"/>
              </a:rPr>
              <a:t>特殊要素説</a:t>
            </a:r>
          </a:p>
        </p:txBody>
      </p:sp>
      <p:sp>
        <p:nvSpPr>
          <p:cNvPr id="221192" name="Text Box 8"/>
          <p:cNvSpPr txBox="1">
            <a:spLocks noChangeArrowheads="1"/>
          </p:cNvSpPr>
          <p:nvPr/>
        </p:nvSpPr>
        <p:spPr bwMode="auto">
          <a:xfrm>
            <a:off x="6056313" y="2514600"/>
            <a:ext cx="1708150" cy="457200"/>
          </a:xfrm>
          <a:prstGeom prst="rect">
            <a:avLst/>
          </a:prstGeom>
          <a:noFill/>
          <a:ln w="9525">
            <a:noFill/>
            <a:miter lim="800000"/>
            <a:headEnd/>
            <a:tailEnd/>
          </a:ln>
          <a:effectLst/>
        </p:spPr>
        <p:txBody>
          <a:bodyPr wrap="none">
            <a:spAutoFit/>
          </a:bodyPr>
          <a:lstStyle/>
          <a:p>
            <a:r>
              <a:rPr lang="ja-JP" altLang="en-US" sz="2400">
                <a:latin typeface="Times New Roman" pitchFamily="18" charset="0"/>
              </a:rPr>
              <a:t>労働熟練説</a:t>
            </a:r>
          </a:p>
        </p:txBody>
      </p:sp>
      <p:sp>
        <p:nvSpPr>
          <p:cNvPr id="221193" name="Text Box 9"/>
          <p:cNvSpPr txBox="1">
            <a:spLocks noChangeArrowheads="1"/>
          </p:cNvSpPr>
          <p:nvPr/>
        </p:nvSpPr>
        <p:spPr bwMode="auto">
          <a:xfrm>
            <a:off x="6056313" y="2971800"/>
            <a:ext cx="3087687" cy="457200"/>
          </a:xfrm>
          <a:prstGeom prst="rect">
            <a:avLst/>
          </a:prstGeom>
          <a:noFill/>
          <a:ln w="9525">
            <a:noFill/>
            <a:miter lim="800000"/>
            <a:headEnd/>
            <a:tailEnd/>
          </a:ln>
          <a:effectLst/>
        </p:spPr>
        <p:txBody>
          <a:bodyPr wrap="none">
            <a:spAutoFit/>
          </a:bodyPr>
          <a:lstStyle/>
          <a:p>
            <a:r>
              <a:rPr lang="ja-JP" altLang="en-US" sz="2400">
                <a:latin typeface="Times New Roman" pitchFamily="18" charset="0"/>
              </a:rPr>
              <a:t>資本理論的アプローチ</a:t>
            </a:r>
          </a:p>
        </p:txBody>
      </p:sp>
      <p:sp>
        <p:nvSpPr>
          <p:cNvPr id="221194" name="Text Box 10"/>
          <p:cNvSpPr txBox="1">
            <a:spLocks noChangeArrowheads="1"/>
          </p:cNvSpPr>
          <p:nvPr/>
        </p:nvSpPr>
        <p:spPr bwMode="auto">
          <a:xfrm>
            <a:off x="6056313" y="3505200"/>
            <a:ext cx="1735137" cy="457200"/>
          </a:xfrm>
          <a:prstGeom prst="rect">
            <a:avLst/>
          </a:prstGeom>
          <a:noFill/>
          <a:ln w="9525">
            <a:noFill/>
            <a:miter lim="800000"/>
            <a:headEnd/>
            <a:tailEnd/>
          </a:ln>
          <a:effectLst/>
        </p:spPr>
        <p:txBody>
          <a:bodyPr wrap="none">
            <a:spAutoFit/>
          </a:bodyPr>
          <a:lstStyle/>
          <a:p>
            <a:r>
              <a:rPr lang="ja-JP" altLang="en-US" sz="2400">
                <a:latin typeface="Times New Roman" pitchFamily="18" charset="0"/>
              </a:rPr>
              <a:t>Ｐ・Ｌ・Ｃ理論</a:t>
            </a:r>
          </a:p>
        </p:txBody>
      </p:sp>
      <p:sp>
        <p:nvSpPr>
          <p:cNvPr id="221195" name="Text Box 11"/>
          <p:cNvSpPr txBox="1">
            <a:spLocks noChangeArrowheads="1"/>
          </p:cNvSpPr>
          <p:nvPr/>
        </p:nvSpPr>
        <p:spPr bwMode="auto">
          <a:xfrm>
            <a:off x="755650" y="5157788"/>
            <a:ext cx="2370138" cy="519112"/>
          </a:xfrm>
          <a:prstGeom prst="rect">
            <a:avLst/>
          </a:prstGeom>
          <a:noFill/>
          <a:ln w="9525">
            <a:noFill/>
            <a:miter lim="800000"/>
            <a:headEnd/>
            <a:tailEnd/>
          </a:ln>
          <a:effectLst/>
        </p:spPr>
        <p:txBody>
          <a:bodyPr>
            <a:spAutoFit/>
          </a:bodyPr>
          <a:lstStyle/>
          <a:p>
            <a:r>
              <a:rPr lang="ja-JP" altLang="en-US" sz="2800">
                <a:latin typeface="Times New Roman" pitchFamily="18" charset="0"/>
              </a:rPr>
              <a:t>非価格競争</a:t>
            </a:r>
          </a:p>
        </p:txBody>
      </p:sp>
      <p:sp>
        <p:nvSpPr>
          <p:cNvPr id="221196" name="Text Box 12"/>
          <p:cNvSpPr txBox="1">
            <a:spLocks noChangeArrowheads="1"/>
          </p:cNvSpPr>
          <p:nvPr/>
        </p:nvSpPr>
        <p:spPr bwMode="auto">
          <a:xfrm>
            <a:off x="3336925" y="4364038"/>
            <a:ext cx="2551113" cy="2282825"/>
          </a:xfrm>
          <a:prstGeom prst="rect">
            <a:avLst/>
          </a:prstGeom>
          <a:noFill/>
          <a:ln w="9525">
            <a:noFill/>
            <a:miter lim="800000"/>
            <a:headEnd/>
            <a:tailEnd/>
          </a:ln>
          <a:effectLst/>
        </p:spPr>
        <p:txBody>
          <a:bodyPr wrap="none">
            <a:spAutoFit/>
          </a:bodyPr>
          <a:lstStyle/>
          <a:p>
            <a:r>
              <a:rPr lang="ja-JP" altLang="en-US" sz="2400">
                <a:latin typeface="Times New Roman" pitchFamily="18" charset="0"/>
              </a:rPr>
              <a:t>アベーラビリティ説</a:t>
            </a:r>
          </a:p>
          <a:p>
            <a:r>
              <a:rPr lang="ja-JP" altLang="en-US" sz="2400">
                <a:latin typeface="Times New Roman" pitchFamily="18" charset="0"/>
              </a:rPr>
              <a:t>Ｐ・Ｌ・Ｃ・理論</a:t>
            </a:r>
          </a:p>
          <a:p>
            <a:r>
              <a:rPr lang="ja-JP" altLang="en-US" sz="2400">
                <a:latin typeface="Times New Roman" pitchFamily="18" charset="0"/>
              </a:rPr>
              <a:t>技術ギャップ説</a:t>
            </a:r>
          </a:p>
          <a:p>
            <a:r>
              <a:rPr lang="ja-JP" altLang="en-US" sz="2400">
                <a:latin typeface="Times New Roman" pitchFamily="18" charset="0"/>
              </a:rPr>
              <a:t>Ｒ＆Ｄ論</a:t>
            </a:r>
          </a:p>
          <a:p>
            <a:r>
              <a:rPr lang="ja-JP" altLang="en-US" sz="2400">
                <a:latin typeface="Times New Roman" pitchFamily="18" charset="0"/>
              </a:rPr>
              <a:t>製品差別化論</a:t>
            </a:r>
          </a:p>
          <a:p>
            <a:r>
              <a:rPr lang="ja-JP" altLang="en-US" sz="2400">
                <a:latin typeface="Times New Roman" pitchFamily="18" charset="0"/>
              </a:rPr>
              <a:t>代表的需要論</a:t>
            </a:r>
          </a:p>
        </p:txBody>
      </p:sp>
      <p:sp>
        <p:nvSpPr>
          <p:cNvPr id="221197" name="AutoShape 13"/>
          <p:cNvSpPr>
            <a:spLocks/>
          </p:cNvSpPr>
          <p:nvPr/>
        </p:nvSpPr>
        <p:spPr bwMode="auto">
          <a:xfrm>
            <a:off x="3200400" y="4572000"/>
            <a:ext cx="152400" cy="1981200"/>
          </a:xfrm>
          <a:prstGeom prst="leftBracket">
            <a:avLst>
              <a:gd name="adj" fmla="val 108333"/>
            </a:avLst>
          </a:prstGeom>
          <a:noFill/>
          <a:ln w="9525">
            <a:solidFill>
              <a:schemeClr val="tx1"/>
            </a:solidFill>
            <a:round/>
            <a:headEnd/>
            <a:tailEnd/>
          </a:ln>
          <a:effectLst/>
        </p:spPr>
        <p:txBody>
          <a:bodyPr wrap="none" anchor="ctr"/>
          <a:lstStyle/>
          <a:p>
            <a:endParaRPr lang="ja-JP" altLang="en-US"/>
          </a:p>
        </p:txBody>
      </p:sp>
      <p:sp>
        <p:nvSpPr>
          <p:cNvPr id="221198" name="AutoShape 14"/>
          <p:cNvSpPr>
            <a:spLocks/>
          </p:cNvSpPr>
          <p:nvPr/>
        </p:nvSpPr>
        <p:spPr bwMode="auto">
          <a:xfrm>
            <a:off x="6019800" y="2743200"/>
            <a:ext cx="76200" cy="1066800"/>
          </a:xfrm>
          <a:prstGeom prst="leftBracket">
            <a:avLst>
              <a:gd name="adj" fmla="val 116667"/>
            </a:avLst>
          </a:prstGeom>
          <a:noFill/>
          <a:ln w="9525">
            <a:solidFill>
              <a:schemeClr val="tx1"/>
            </a:solidFill>
            <a:round/>
            <a:headEnd/>
            <a:tailEnd/>
          </a:ln>
          <a:effectLst/>
        </p:spPr>
        <p:txBody>
          <a:bodyPr wrap="none" anchor="ctr"/>
          <a:lstStyle/>
          <a:p>
            <a:endParaRPr lang="ja-JP" altLang="en-US"/>
          </a:p>
        </p:txBody>
      </p:sp>
      <p:sp>
        <p:nvSpPr>
          <p:cNvPr id="221199" name="AutoShape 15"/>
          <p:cNvSpPr>
            <a:spLocks/>
          </p:cNvSpPr>
          <p:nvPr/>
        </p:nvSpPr>
        <p:spPr bwMode="auto">
          <a:xfrm>
            <a:off x="5334000" y="1066800"/>
            <a:ext cx="76200" cy="1143000"/>
          </a:xfrm>
          <a:prstGeom prst="leftBracket">
            <a:avLst>
              <a:gd name="adj" fmla="val 125000"/>
            </a:avLst>
          </a:prstGeom>
          <a:noFill/>
          <a:ln w="9525">
            <a:solidFill>
              <a:schemeClr val="tx1"/>
            </a:solidFill>
            <a:round/>
            <a:headEnd/>
            <a:tailEnd/>
          </a:ln>
          <a:effectLst/>
        </p:spPr>
        <p:txBody>
          <a:bodyPr wrap="none" anchor="ctr"/>
          <a:lstStyle/>
          <a:p>
            <a:endParaRPr lang="ja-JP" altLang="en-US"/>
          </a:p>
        </p:txBody>
      </p:sp>
      <p:sp>
        <p:nvSpPr>
          <p:cNvPr id="221200" name="AutoShape 16"/>
          <p:cNvSpPr>
            <a:spLocks/>
          </p:cNvSpPr>
          <p:nvPr/>
        </p:nvSpPr>
        <p:spPr bwMode="auto">
          <a:xfrm>
            <a:off x="3657600" y="228600"/>
            <a:ext cx="76200" cy="1295400"/>
          </a:xfrm>
          <a:prstGeom prst="leftBracket">
            <a:avLst>
              <a:gd name="adj" fmla="val 141667"/>
            </a:avLst>
          </a:prstGeom>
          <a:noFill/>
          <a:ln w="9525">
            <a:solidFill>
              <a:schemeClr val="tx1"/>
            </a:solidFill>
            <a:round/>
            <a:headEnd/>
            <a:tailEnd/>
          </a:ln>
          <a:effectLst/>
        </p:spPr>
        <p:txBody>
          <a:bodyPr wrap="none" anchor="ctr"/>
          <a:lstStyle/>
          <a:p>
            <a:endParaRPr lang="ja-JP" altLang="en-US"/>
          </a:p>
        </p:txBody>
      </p:sp>
      <p:sp>
        <p:nvSpPr>
          <p:cNvPr id="221201" name="AutoShape 17"/>
          <p:cNvSpPr>
            <a:spLocks/>
          </p:cNvSpPr>
          <p:nvPr/>
        </p:nvSpPr>
        <p:spPr bwMode="auto">
          <a:xfrm>
            <a:off x="685800" y="1219200"/>
            <a:ext cx="76200" cy="4191000"/>
          </a:xfrm>
          <a:prstGeom prst="leftBracket">
            <a:avLst>
              <a:gd name="adj" fmla="val 458333"/>
            </a:avLst>
          </a:prstGeom>
          <a:noFill/>
          <a:ln w="9525">
            <a:solidFill>
              <a:schemeClr val="tx1"/>
            </a:solidFill>
            <a:round/>
            <a:headEnd/>
            <a:tailEnd/>
          </a:ln>
          <a:effectLst/>
        </p:spPr>
        <p:txBody>
          <a:bodyPr wrap="none" anchor="ctr"/>
          <a:lstStyle/>
          <a:p>
            <a:endParaRPr lang="ja-JP" altLang="en-US"/>
          </a:p>
        </p:txBody>
      </p:sp>
      <p:sp>
        <p:nvSpPr>
          <p:cNvPr id="221202" name="Rectangle 18"/>
          <p:cNvSpPr>
            <a:spLocks noChangeArrowheads="1"/>
          </p:cNvSpPr>
          <p:nvPr/>
        </p:nvSpPr>
        <p:spPr bwMode="auto">
          <a:xfrm>
            <a:off x="0" y="1981200"/>
            <a:ext cx="609600" cy="2438400"/>
          </a:xfrm>
          <a:prstGeom prst="rect">
            <a:avLst/>
          </a:prstGeom>
          <a:noFill/>
          <a:ln w="9525">
            <a:solidFill>
              <a:schemeClr val="tx1"/>
            </a:solidFill>
            <a:miter lim="800000"/>
            <a:headEnd/>
            <a:tailEnd/>
          </a:ln>
          <a:effectLst/>
        </p:spPr>
        <p:txBody>
          <a:bodyPr wrap="none" anchor="ctr"/>
          <a:lstStyle/>
          <a:p>
            <a:endParaRPr lang="ja-JP" altLang="en-US"/>
          </a:p>
        </p:txBody>
      </p:sp>
      <p:sp>
        <p:nvSpPr>
          <p:cNvPr id="221203" name="Rectangle 19"/>
          <p:cNvSpPr>
            <a:spLocks noGrp="1" noChangeArrowheads="1"/>
          </p:cNvSpPr>
          <p:nvPr>
            <p:ph type="title" idx="4294967295"/>
          </p:nvPr>
        </p:nvSpPr>
        <p:spPr>
          <a:xfrm>
            <a:off x="0" y="1916113"/>
            <a:ext cx="647700" cy="2459037"/>
          </a:xfrm>
        </p:spPr>
        <p:txBody>
          <a:bodyPr vert="eaVert">
            <a:normAutofit/>
          </a:bodyPr>
          <a:lstStyle/>
          <a:p>
            <a:r>
              <a:rPr lang="ja-JP" altLang="en-US" sz="3200"/>
              <a:t>貿易理論</a:t>
            </a:r>
          </a:p>
        </p:txBody>
      </p:sp>
    </p:spTree>
    <p:extLst>
      <p:ext uri="{BB962C8B-B14F-4D97-AF65-F5344CB8AC3E}">
        <p14:creationId xmlns:p14="http://schemas.microsoft.com/office/powerpoint/2010/main" val="1037982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ja-JP" altLang="en-US">
                <a:solidFill>
                  <a:schemeClr val="tx1"/>
                </a:solidFill>
                <a:effectLst>
                  <a:outerShdw blurRad="38100" dist="38100" dir="2700000" algn="tl">
                    <a:srgbClr val="000000"/>
                  </a:outerShdw>
                </a:effectLst>
              </a:rPr>
              <a:t>道徳哲学者スミスのスタンス</a:t>
            </a:r>
          </a:p>
        </p:txBody>
      </p:sp>
      <p:sp>
        <p:nvSpPr>
          <p:cNvPr id="214019" name="Rectangle 3"/>
          <p:cNvSpPr>
            <a:spLocks noGrp="1" noChangeArrowheads="1"/>
          </p:cNvSpPr>
          <p:nvPr>
            <p:ph idx="1"/>
          </p:nvPr>
        </p:nvSpPr>
        <p:spPr>
          <a:xfrm>
            <a:off x="250825" y="1600200"/>
            <a:ext cx="8569325" cy="4525963"/>
          </a:xfrm>
          <a:ln>
            <a:solidFill>
              <a:schemeClr val="tx1"/>
            </a:solidFill>
          </a:ln>
        </p:spPr>
        <p:txBody>
          <a:bodyPr>
            <a:normAutofit/>
          </a:bodyPr>
          <a:lstStyle/>
          <a:p>
            <a:r>
              <a:rPr lang="ja-JP" altLang="en-US" sz="3600">
                <a:effectLst>
                  <a:outerShdw blurRad="38100" dist="38100" dir="2700000" algn="tl">
                    <a:srgbClr val="000000"/>
                  </a:outerShdw>
                </a:effectLst>
              </a:rPr>
              <a:t>自動的正貨流出入機構（メカニズム）は、「神の見えざる手」</a:t>
            </a:r>
            <a:r>
              <a:rPr lang="ja-JP" altLang="en-US" sz="3600">
                <a:effectLst>
                  <a:outerShdw blurRad="38100" dist="38100" dir="2700000" algn="tl">
                    <a:srgbClr val="000000"/>
                  </a:outerShdw>
                </a:effectLst>
                <a:latin typeface="ＭＳ Ｐゴシック" pitchFamily="50" charset="-128"/>
              </a:rPr>
              <a:t>（</a:t>
            </a:r>
            <a:r>
              <a:rPr lang="en-US" altLang="ja-JP" sz="3600">
                <a:effectLst>
                  <a:outerShdw blurRad="38100" dist="38100" dir="2700000" algn="tl">
                    <a:srgbClr val="000000"/>
                  </a:outerShdw>
                </a:effectLst>
                <a:latin typeface="ＭＳ Ｐゴシック" pitchFamily="50" charset="-128"/>
              </a:rPr>
              <a:t>I</a:t>
            </a:r>
            <a:r>
              <a:rPr lang="ja-JP" altLang="en-US" sz="3600">
                <a:effectLst>
                  <a:outerShdw blurRad="38100" dist="38100" dir="2700000" algn="tl">
                    <a:srgbClr val="000000"/>
                  </a:outerShdw>
                </a:effectLst>
                <a:latin typeface="ＭＳ Ｐゴシック" pitchFamily="50" charset="-128"/>
              </a:rPr>
              <a:t>ｎｖｉｓｉｂｌｅ </a:t>
            </a:r>
            <a:r>
              <a:rPr lang="en-US" altLang="ja-JP" sz="3600">
                <a:effectLst>
                  <a:outerShdw blurRad="38100" dist="38100" dir="2700000" algn="tl">
                    <a:srgbClr val="000000"/>
                  </a:outerShdw>
                </a:effectLst>
                <a:latin typeface="ＭＳ Ｐゴシック" pitchFamily="50" charset="-128"/>
              </a:rPr>
              <a:t>H</a:t>
            </a:r>
            <a:r>
              <a:rPr lang="ja-JP" altLang="en-US" sz="3600">
                <a:effectLst>
                  <a:outerShdw blurRad="38100" dist="38100" dir="2700000" algn="tl">
                    <a:srgbClr val="000000"/>
                  </a:outerShdw>
                </a:effectLst>
                <a:latin typeface="ＭＳ Ｐゴシック" pitchFamily="50" charset="-128"/>
              </a:rPr>
              <a:t>ａｎｄ）</a:t>
            </a:r>
            <a:r>
              <a:rPr lang="ja-JP" altLang="en-US" sz="3600">
                <a:effectLst>
                  <a:outerShdw blurRad="38100" dist="38100" dir="2700000" algn="tl">
                    <a:srgbClr val="000000"/>
                  </a:outerShdw>
                </a:effectLst>
              </a:rPr>
              <a:t>がなせること、と考えた。</a:t>
            </a:r>
          </a:p>
          <a:p>
            <a:r>
              <a:rPr lang="ja-JP" altLang="en-US" sz="3600">
                <a:effectLst>
                  <a:outerShdw blurRad="38100" dist="38100" dir="2700000" algn="tl">
                    <a:srgbClr val="000000"/>
                  </a:outerShdw>
                </a:effectLst>
              </a:rPr>
              <a:t>自由貿易を促進し、産業保護に反対するのは、「自然の摂理」</a:t>
            </a:r>
            <a:r>
              <a:rPr lang="ja-JP" altLang="en-US">
                <a:effectLst>
                  <a:outerShdw blurRad="38100" dist="38100" dir="2700000" algn="tl">
                    <a:srgbClr val="000000"/>
                  </a:outerShdw>
                </a:effectLst>
                <a:latin typeface="ＭＳ Ｐゴシック" pitchFamily="50" charset="-128"/>
              </a:rPr>
              <a:t>（</a:t>
            </a:r>
            <a:r>
              <a:rPr lang="en-US" altLang="ja-JP">
                <a:effectLst>
                  <a:outerShdw blurRad="38100" dist="38100" dir="2700000" algn="tl">
                    <a:srgbClr val="000000"/>
                  </a:outerShdw>
                </a:effectLst>
                <a:latin typeface="ＭＳ Ｐゴシック" pitchFamily="50" charset="-128"/>
              </a:rPr>
              <a:t>N</a:t>
            </a:r>
            <a:r>
              <a:rPr lang="ja-JP" altLang="en-US">
                <a:effectLst>
                  <a:outerShdw blurRad="38100" dist="38100" dir="2700000" algn="tl">
                    <a:srgbClr val="000000"/>
                  </a:outerShdw>
                </a:effectLst>
                <a:latin typeface="ＭＳ Ｐゴシック" pitchFamily="50" charset="-128"/>
              </a:rPr>
              <a:t>ａｔｕｒａｌ </a:t>
            </a:r>
            <a:r>
              <a:rPr lang="en-US" altLang="ja-JP">
                <a:effectLst>
                  <a:outerShdw blurRad="38100" dist="38100" dir="2700000" algn="tl">
                    <a:srgbClr val="000000"/>
                  </a:outerShdw>
                </a:effectLst>
                <a:latin typeface="ＭＳ Ｐゴシック" pitchFamily="50" charset="-128"/>
              </a:rPr>
              <a:t>C</a:t>
            </a:r>
            <a:r>
              <a:rPr lang="ja-JP" altLang="en-US">
                <a:effectLst>
                  <a:outerShdw blurRad="38100" dist="38100" dir="2700000" algn="tl">
                    <a:srgbClr val="000000"/>
                  </a:outerShdw>
                </a:effectLst>
                <a:latin typeface="ＭＳ Ｐゴシック" pitchFamily="50" charset="-128"/>
              </a:rPr>
              <a:t>ｏｕｒｓｅ ｏｆ 　</a:t>
            </a:r>
            <a:r>
              <a:rPr lang="en-US" altLang="ja-JP">
                <a:effectLst>
                  <a:outerShdw blurRad="38100" dist="38100" dir="2700000" algn="tl">
                    <a:srgbClr val="000000"/>
                  </a:outerShdw>
                </a:effectLst>
                <a:latin typeface="ＭＳ Ｐゴシック" pitchFamily="50" charset="-128"/>
              </a:rPr>
              <a:t>L</a:t>
            </a:r>
            <a:r>
              <a:rPr lang="ja-JP" altLang="en-US">
                <a:effectLst>
                  <a:outerShdw blurRad="38100" dist="38100" dir="2700000" algn="tl">
                    <a:srgbClr val="000000"/>
                  </a:outerShdw>
                </a:effectLst>
                <a:latin typeface="ＭＳ Ｐゴシック" pitchFamily="50" charset="-128"/>
              </a:rPr>
              <a:t>ｉｆｅ）</a:t>
            </a:r>
            <a:r>
              <a:rPr lang="ja-JP" altLang="en-US" sz="3600">
                <a:effectLst>
                  <a:outerShdw blurRad="38100" dist="38100" dir="2700000" algn="tl">
                    <a:srgbClr val="000000"/>
                  </a:outerShdw>
                </a:effectLst>
              </a:rPr>
              <a:t>に則した行為である、と考えた。</a:t>
            </a:r>
          </a:p>
        </p:txBody>
      </p:sp>
    </p:spTree>
    <p:extLst>
      <p:ext uri="{BB962C8B-B14F-4D97-AF65-F5344CB8AC3E}">
        <p14:creationId xmlns:p14="http://schemas.microsoft.com/office/powerpoint/2010/main" val="102879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14018"/>
                                        </p:tgtEl>
                                        <p:attrNameLst>
                                          <p:attrName>style.visibility</p:attrName>
                                        </p:attrNameLst>
                                      </p:cBhvr>
                                      <p:to>
                                        <p:strVal val="visible"/>
                                      </p:to>
                                    </p:set>
                                    <p:anim calcmode="lin" valueType="num">
                                      <p:cBhvr additive="base">
                                        <p:cTn id="7" dur="500" fill="hold"/>
                                        <p:tgtEl>
                                          <p:spTgt spid="214018"/>
                                        </p:tgtEl>
                                        <p:attrNameLst>
                                          <p:attrName>ppt_x</p:attrName>
                                        </p:attrNameLst>
                                      </p:cBhvr>
                                      <p:tavLst>
                                        <p:tav tm="0">
                                          <p:val>
                                            <p:strVal val="0-#ppt_w/2"/>
                                          </p:val>
                                        </p:tav>
                                        <p:tav tm="100000">
                                          <p:val>
                                            <p:strVal val="#ppt_x"/>
                                          </p:val>
                                        </p:tav>
                                      </p:tavLst>
                                    </p:anim>
                                    <p:anim calcmode="lin" valueType="num">
                                      <p:cBhvr additive="base">
                                        <p:cTn id="8" dur="500" fill="hold"/>
                                        <p:tgtEl>
                                          <p:spTgt spid="21401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214019">
                                            <p:txEl>
                                              <p:pRg st="0" end="0"/>
                                            </p:txEl>
                                          </p:spTgt>
                                        </p:tgtEl>
                                        <p:attrNameLst>
                                          <p:attrName>style.visibility</p:attrName>
                                        </p:attrNameLst>
                                      </p:cBhvr>
                                      <p:to>
                                        <p:strVal val="visible"/>
                                      </p:to>
                                    </p:set>
                                    <p:anim calcmode="lin" valueType="num">
                                      <p:cBhvr additive="base">
                                        <p:cTn id="13" dur="5000" fill="hold"/>
                                        <p:tgtEl>
                                          <p:spTgt spid="214019">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2140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214019">
                                            <p:txEl>
                                              <p:pRg st="1" end="1"/>
                                            </p:txEl>
                                          </p:spTgt>
                                        </p:tgtEl>
                                        <p:attrNameLst>
                                          <p:attrName>style.visibility</p:attrName>
                                        </p:attrNameLst>
                                      </p:cBhvr>
                                      <p:to>
                                        <p:strVal val="visible"/>
                                      </p:to>
                                    </p:set>
                                    <p:anim calcmode="lin" valueType="num">
                                      <p:cBhvr additive="base">
                                        <p:cTn id="19" dur="5000" fill="hold"/>
                                        <p:tgtEl>
                                          <p:spTgt spid="214019">
                                            <p:txEl>
                                              <p:pRg st="1" end="1"/>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2140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8" grpId="0" autoUpdateAnimBg="0"/>
      <p:bldP spid="21401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42" name="Rectangle 2"/>
          <p:cNvSpPr>
            <a:spLocks noGrp="1" noChangeArrowheads="1"/>
          </p:cNvSpPr>
          <p:nvPr>
            <p:ph type="ctrTitle"/>
          </p:nvPr>
        </p:nvSpPr>
        <p:spPr>
          <a:xfrm>
            <a:off x="250825" y="333375"/>
            <a:ext cx="8569325" cy="1944688"/>
          </a:xfrm>
        </p:spPr>
        <p:txBody>
          <a:bodyPr>
            <a:noAutofit/>
          </a:bodyPr>
          <a:lstStyle/>
          <a:p>
            <a:pPr fontAlgn="t">
              <a:lnSpc>
                <a:spcPct val="110000"/>
              </a:lnSpc>
            </a:pPr>
            <a:r>
              <a:rPr lang="ja-JP" altLang="en-US" sz="4400" dirty="0">
                <a:solidFill>
                  <a:schemeClr val="tx1"/>
                </a:solidFill>
                <a:effectLst>
                  <a:outerShdw blurRad="38100" dist="38100" dir="2700000" algn="tl">
                    <a:srgbClr val="000000"/>
                  </a:outerShdw>
                </a:effectLst>
              </a:rPr>
              <a:t>アダム・スミス</a:t>
            </a:r>
            <a:r>
              <a:rPr lang="en-US" altLang="ja-JP" sz="4400" dirty="0">
                <a:solidFill>
                  <a:schemeClr val="tx1"/>
                </a:solidFill>
                <a:effectLst>
                  <a:outerShdw blurRad="38100" dist="38100" dir="2700000" algn="tl">
                    <a:srgbClr val="000000"/>
                  </a:outerShdw>
                </a:effectLst>
              </a:rPr>
              <a:t>『</a:t>
            </a:r>
            <a:r>
              <a:rPr lang="ja-JP" altLang="en-US" sz="4400" dirty="0">
                <a:solidFill>
                  <a:schemeClr val="tx1"/>
                </a:solidFill>
                <a:effectLst>
                  <a:outerShdw blurRad="38100" dist="38100" dir="2700000" algn="tl">
                    <a:srgbClr val="000000"/>
                  </a:outerShdw>
                </a:effectLst>
              </a:rPr>
              <a:t>国富論</a:t>
            </a:r>
            <a:r>
              <a:rPr lang="en-US" altLang="ja-JP" sz="4400" dirty="0">
                <a:solidFill>
                  <a:schemeClr val="tx1"/>
                </a:solidFill>
                <a:effectLst>
                  <a:outerShdw blurRad="38100" dist="38100" dir="2700000" algn="tl">
                    <a:srgbClr val="000000"/>
                  </a:outerShdw>
                </a:effectLst>
              </a:rPr>
              <a:t>』</a:t>
            </a:r>
            <a:r>
              <a:rPr lang="ja-JP" altLang="en-US" sz="4400" dirty="0">
                <a:solidFill>
                  <a:schemeClr val="tx1"/>
                </a:solidFill>
                <a:effectLst>
                  <a:outerShdw blurRad="38100" dist="38100" dir="2700000" algn="tl">
                    <a:srgbClr val="000000"/>
                  </a:outerShdw>
                </a:effectLst>
              </a:rPr>
              <a:t>（１７７６年）</a:t>
            </a:r>
            <a:br>
              <a:rPr lang="ja-JP" altLang="en-US" sz="4400" dirty="0">
                <a:solidFill>
                  <a:schemeClr val="tx1"/>
                </a:solidFill>
                <a:effectLst>
                  <a:outerShdw blurRad="38100" dist="38100" dir="2700000" algn="tl">
                    <a:srgbClr val="000000"/>
                  </a:outerShdw>
                </a:effectLst>
              </a:rPr>
            </a:br>
            <a:r>
              <a:rPr lang="ja-JP" altLang="en-US" sz="3600" dirty="0">
                <a:solidFill>
                  <a:schemeClr val="tx1"/>
                </a:solidFill>
                <a:effectLst>
                  <a:outerShdw blurRad="38100" dist="38100" dir="2700000" algn="tl">
                    <a:srgbClr val="000000"/>
                  </a:outerShdw>
                </a:effectLst>
              </a:rPr>
              <a:t> </a:t>
            </a:r>
            <a:r>
              <a:rPr lang="en-US" altLang="ja-JP" sz="2800" dirty="0">
                <a:solidFill>
                  <a:schemeClr val="tx1"/>
                </a:solidFill>
                <a:effectLst>
                  <a:outerShdw blurRad="38100" dist="38100" dir="2700000" algn="tl">
                    <a:srgbClr val="000000"/>
                  </a:outerShdw>
                </a:effectLst>
              </a:rPr>
              <a:t>『</a:t>
            </a:r>
            <a:r>
              <a:rPr lang="ja-JP" altLang="en-US" sz="2800" dirty="0">
                <a:solidFill>
                  <a:schemeClr val="tx1"/>
                </a:solidFill>
                <a:effectLst>
                  <a:outerShdw blurRad="38100" dist="38100" dir="2700000" algn="tl">
                    <a:srgbClr val="000000"/>
                  </a:outerShdw>
                </a:effectLst>
              </a:rPr>
              <a:t>諸国民の富の性質および諸原因に</a:t>
            </a:r>
            <a:br>
              <a:rPr lang="ja-JP" altLang="en-US" sz="2800" dirty="0">
                <a:solidFill>
                  <a:schemeClr val="tx1"/>
                </a:solidFill>
                <a:effectLst>
                  <a:outerShdw blurRad="38100" dist="38100" dir="2700000" algn="tl">
                    <a:srgbClr val="000000"/>
                  </a:outerShdw>
                </a:effectLst>
              </a:rPr>
            </a:br>
            <a:r>
              <a:rPr lang="ja-JP" altLang="en-US" sz="2800" dirty="0">
                <a:solidFill>
                  <a:schemeClr val="tx1"/>
                </a:solidFill>
                <a:effectLst>
                  <a:outerShdw blurRad="38100" dist="38100" dir="2700000" algn="tl">
                    <a:srgbClr val="000000"/>
                  </a:outerShdw>
                </a:effectLst>
              </a:rPr>
              <a:t>関する一研究</a:t>
            </a:r>
            <a:r>
              <a:rPr lang="en-US" altLang="ja-JP" sz="2800" dirty="0">
                <a:solidFill>
                  <a:schemeClr val="tx1"/>
                </a:solidFill>
                <a:effectLst>
                  <a:outerShdw blurRad="38100" dist="38100" dir="2700000" algn="tl">
                    <a:srgbClr val="000000"/>
                  </a:outerShdw>
                </a:effectLst>
              </a:rPr>
              <a:t>』</a:t>
            </a:r>
            <a:r>
              <a:rPr lang="ja-JP" altLang="en-US" sz="2800" dirty="0">
                <a:solidFill>
                  <a:schemeClr val="tx1"/>
                </a:solidFill>
                <a:effectLst>
                  <a:outerShdw blurRad="38100" dist="38100" dir="2700000" algn="tl">
                    <a:srgbClr val="000000"/>
                  </a:outerShdw>
                </a:effectLst>
              </a:rPr>
              <a:t>の序論において</a:t>
            </a:r>
          </a:p>
        </p:txBody>
      </p:sp>
      <p:sp>
        <p:nvSpPr>
          <p:cNvPr id="215043" name="Rectangle 3"/>
          <p:cNvSpPr>
            <a:spLocks noGrp="1" noChangeArrowheads="1"/>
          </p:cNvSpPr>
          <p:nvPr>
            <p:ph type="subTitle" idx="1"/>
          </p:nvPr>
        </p:nvSpPr>
        <p:spPr>
          <a:xfrm>
            <a:off x="684213" y="2420938"/>
            <a:ext cx="7920037" cy="3827462"/>
          </a:xfrm>
          <a:ln>
            <a:solidFill>
              <a:schemeClr val="tx1"/>
            </a:solidFill>
          </a:ln>
        </p:spPr>
        <p:txBody>
          <a:bodyPr/>
          <a:lstStyle/>
          <a:p>
            <a:pPr algn="l">
              <a:lnSpc>
                <a:spcPct val="120000"/>
              </a:lnSpc>
            </a:pPr>
            <a:r>
              <a:rPr lang="ja-JP" altLang="en-US">
                <a:effectLst>
                  <a:outerShdw blurRad="38100" dist="38100" dir="2700000" algn="tl">
                    <a:srgbClr val="000000"/>
                  </a:outerShdw>
                </a:effectLst>
              </a:rPr>
              <a:t>「あらゆる国民の年々の労働は，その国民が年々に消費するいっさいの生活必需品および便宜品を本源的に供給する資源（ｆｕｎｄ）であって、この必需品および便宜品は，つねにその労働の直接の生産物か、またはその生産物で他の諸国民から購買されたもの</a:t>
            </a:r>
            <a:r>
              <a:rPr lang="en-US" altLang="ja-JP">
                <a:effectLst>
                  <a:outerShdw blurRad="38100" dist="38100" dir="2700000" algn="tl">
                    <a:srgbClr val="000000"/>
                  </a:outerShdw>
                </a:effectLst>
              </a:rPr>
              <a:t>…</a:t>
            </a:r>
            <a:r>
              <a:rPr lang="ja-JP" altLang="en-US">
                <a:effectLst>
                  <a:outerShdw blurRad="38100" dist="38100" dir="2700000" algn="tl">
                    <a:srgbClr val="000000"/>
                  </a:outerShdw>
                </a:effectLst>
              </a:rPr>
              <a:t>」</a:t>
            </a:r>
          </a:p>
        </p:txBody>
      </p:sp>
    </p:spTree>
    <p:extLst>
      <p:ext uri="{BB962C8B-B14F-4D97-AF65-F5344CB8AC3E}">
        <p14:creationId xmlns:p14="http://schemas.microsoft.com/office/powerpoint/2010/main" val="17548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5042"/>
                                        </p:tgtEl>
                                        <p:attrNameLst>
                                          <p:attrName>style.visibility</p:attrName>
                                        </p:attrNameLst>
                                      </p:cBhvr>
                                      <p:to>
                                        <p:strVal val="visible"/>
                                      </p:to>
                                    </p:set>
                                    <p:anim calcmode="lin" valueType="num">
                                      <p:cBhvr additive="base">
                                        <p:cTn id="7" dur="500" fill="hold"/>
                                        <p:tgtEl>
                                          <p:spTgt spid="215042"/>
                                        </p:tgtEl>
                                        <p:attrNameLst>
                                          <p:attrName>ppt_x</p:attrName>
                                        </p:attrNameLst>
                                      </p:cBhvr>
                                      <p:tavLst>
                                        <p:tav tm="0">
                                          <p:val>
                                            <p:strVal val="#ppt_x"/>
                                          </p:val>
                                        </p:tav>
                                        <p:tav tm="100000">
                                          <p:val>
                                            <p:strVal val="#ppt_x"/>
                                          </p:val>
                                        </p:tav>
                                      </p:tavLst>
                                    </p:anim>
                                    <p:anim calcmode="lin" valueType="num">
                                      <p:cBhvr additive="base">
                                        <p:cTn id="8" dur="500" fill="hold"/>
                                        <p:tgtEl>
                                          <p:spTgt spid="21504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215043">
                                            <p:txEl>
                                              <p:pRg st="0" end="0"/>
                                            </p:txEl>
                                          </p:spTgt>
                                        </p:tgtEl>
                                        <p:attrNameLst>
                                          <p:attrName>style.visibility</p:attrName>
                                        </p:attrNameLst>
                                      </p:cBhvr>
                                      <p:to>
                                        <p:strVal val="visible"/>
                                      </p:to>
                                    </p:set>
                                    <p:anim calcmode="lin" valueType="num">
                                      <p:cBhvr additive="base">
                                        <p:cTn id="13" dur="5000" fill="hold"/>
                                        <p:tgtEl>
                                          <p:spTgt spid="215043">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21504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2" grpId="0" autoUpdateAnimBg="0"/>
      <p:bldP spid="21504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r>
              <a:rPr lang="ja-JP" altLang="en-US">
                <a:solidFill>
                  <a:schemeClr val="tx1"/>
                </a:solidFill>
                <a:effectLst>
                  <a:outerShdw blurRad="38100" dist="38100" dir="2700000" algn="tl">
                    <a:srgbClr val="000000"/>
                  </a:outerShdw>
                </a:effectLst>
              </a:rPr>
              <a:t>スミスの絶対生産費説の前提</a:t>
            </a:r>
          </a:p>
        </p:txBody>
      </p:sp>
      <p:sp>
        <p:nvSpPr>
          <p:cNvPr id="216067" name="Rectangle 3"/>
          <p:cNvSpPr>
            <a:spLocks noGrp="1" noChangeArrowheads="1"/>
          </p:cNvSpPr>
          <p:nvPr>
            <p:ph idx="1"/>
          </p:nvPr>
        </p:nvSpPr>
        <p:spPr>
          <a:ln>
            <a:solidFill>
              <a:schemeClr val="tx1"/>
            </a:solidFill>
          </a:ln>
        </p:spPr>
        <p:txBody>
          <a:bodyPr anchor="ctr"/>
          <a:lstStyle/>
          <a:p>
            <a:pPr>
              <a:lnSpc>
                <a:spcPct val="90000"/>
              </a:lnSpc>
            </a:pPr>
            <a:r>
              <a:rPr lang="ja-JP" altLang="en-US">
                <a:effectLst>
                  <a:outerShdw blurRad="38100" dist="38100" dir="2700000" algn="tl">
                    <a:srgbClr val="000000"/>
                  </a:outerShdw>
                </a:effectLst>
              </a:rPr>
              <a:t>２国（北と南）、２財（織物＝工業品と穀物＝農産物）、１生産要素（＝労働）。</a:t>
            </a:r>
          </a:p>
          <a:p>
            <a:pPr>
              <a:lnSpc>
                <a:spcPct val="90000"/>
              </a:lnSpc>
            </a:pPr>
            <a:r>
              <a:rPr lang="ja-JP" altLang="en-US">
                <a:effectLst>
                  <a:outerShdw blurRad="38100" dist="38100" dir="2700000" algn="tl">
                    <a:srgbClr val="000000"/>
                  </a:outerShdw>
                </a:effectLst>
              </a:rPr>
              <a:t>労働の質は両国で同一。</a:t>
            </a:r>
          </a:p>
          <a:p>
            <a:pPr>
              <a:lnSpc>
                <a:spcPct val="90000"/>
              </a:lnSpc>
            </a:pPr>
            <a:r>
              <a:rPr lang="ja-JP" altLang="en-US">
                <a:effectLst>
                  <a:outerShdw blurRad="38100" dist="38100" dir="2700000" algn="tl">
                    <a:srgbClr val="000000"/>
                  </a:outerShdw>
                </a:effectLst>
              </a:rPr>
              <a:t>財の価値は、生産に必要な時間で決まる。</a:t>
            </a:r>
          </a:p>
          <a:p>
            <a:pPr>
              <a:lnSpc>
                <a:spcPct val="90000"/>
              </a:lnSpc>
            </a:pPr>
            <a:r>
              <a:rPr lang="ja-JP" altLang="en-US">
                <a:effectLst>
                  <a:outerShdw blurRad="38100" dist="38100" dir="2700000" algn="tl">
                    <a:srgbClr val="000000"/>
                  </a:outerShdw>
                </a:effectLst>
              </a:rPr>
              <a:t>財１単位当たりの生産コストは一定。</a:t>
            </a:r>
          </a:p>
          <a:p>
            <a:pPr>
              <a:lnSpc>
                <a:spcPct val="90000"/>
              </a:lnSpc>
            </a:pPr>
            <a:r>
              <a:rPr lang="ja-JP" altLang="en-US">
                <a:effectLst>
                  <a:outerShdw blurRad="38100" dist="38100" dir="2700000" algn="tl">
                    <a:srgbClr val="000000"/>
                  </a:outerShdw>
                </a:effectLst>
              </a:rPr>
              <a:t>国際的に移動可能な生産要素は財のみ。</a:t>
            </a:r>
          </a:p>
          <a:p>
            <a:pPr>
              <a:lnSpc>
                <a:spcPct val="90000"/>
              </a:lnSpc>
            </a:pPr>
            <a:r>
              <a:rPr lang="ja-JP" altLang="en-US">
                <a:effectLst>
                  <a:outerShdw blurRad="38100" dist="38100" dir="2700000" algn="tl">
                    <a:srgbClr val="000000"/>
                  </a:outerShdw>
                </a:effectLst>
              </a:rPr>
              <a:t>自由貿易、完全競争。</a:t>
            </a:r>
          </a:p>
        </p:txBody>
      </p:sp>
    </p:spTree>
    <p:extLst>
      <p:ext uri="{BB962C8B-B14F-4D97-AF65-F5344CB8AC3E}">
        <p14:creationId xmlns:p14="http://schemas.microsoft.com/office/powerpoint/2010/main" val="481009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ctrTitle"/>
          </p:nvPr>
        </p:nvSpPr>
        <p:spPr>
          <a:xfrm>
            <a:off x="838200" y="457200"/>
            <a:ext cx="7772400" cy="1143000"/>
          </a:xfrm>
          <a:ln>
            <a:solidFill>
              <a:schemeClr val="tx1"/>
            </a:solidFill>
          </a:ln>
        </p:spPr>
        <p:txBody>
          <a:bodyPr/>
          <a:lstStyle/>
          <a:p>
            <a:r>
              <a:rPr lang="ja-JP" altLang="en-US" sz="4800">
                <a:solidFill>
                  <a:schemeClr val="tx1"/>
                </a:solidFill>
                <a:effectLst>
                  <a:outerShdw blurRad="38100" dist="38100" dir="2700000" algn="tl">
                    <a:srgbClr val="000000"/>
                  </a:outerShdw>
                </a:effectLst>
              </a:rPr>
              <a:t>スミスの絶対生産費説</a:t>
            </a:r>
          </a:p>
        </p:txBody>
      </p:sp>
      <p:sp>
        <p:nvSpPr>
          <p:cNvPr id="217091" name="Rectangle 3"/>
          <p:cNvSpPr>
            <a:spLocks noGrp="1" noChangeArrowheads="1"/>
          </p:cNvSpPr>
          <p:nvPr>
            <p:ph type="subTitle" idx="1"/>
          </p:nvPr>
        </p:nvSpPr>
        <p:spPr>
          <a:xfrm>
            <a:off x="914400" y="1600200"/>
            <a:ext cx="7162800" cy="4419600"/>
          </a:xfrm>
        </p:spPr>
        <p:txBody>
          <a:bodyPr/>
          <a:lstStyle/>
          <a:p>
            <a:r>
              <a:rPr lang="ja-JP" altLang="en-US">
                <a:effectLst>
                  <a:outerShdw blurRad="38100" dist="38100" dir="2700000" algn="tl">
                    <a:srgbClr val="000000"/>
                  </a:outerShdw>
                </a:effectLst>
              </a:rPr>
              <a:t>生産１単位あたりの労働コスト（時間）</a:t>
            </a:r>
          </a:p>
        </p:txBody>
      </p:sp>
      <p:sp>
        <p:nvSpPr>
          <p:cNvPr id="217092" name="Line 4"/>
          <p:cNvSpPr>
            <a:spLocks noChangeShapeType="1"/>
          </p:cNvSpPr>
          <p:nvPr/>
        </p:nvSpPr>
        <p:spPr bwMode="auto">
          <a:xfrm flipV="1">
            <a:off x="1600200" y="2743200"/>
            <a:ext cx="6096000" cy="0"/>
          </a:xfrm>
          <a:prstGeom prst="line">
            <a:avLst/>
          </a:prstGeom>
          <a:noFill/>
          <a:ln w="38100">
            <a:solidFill>
              <a:schemeClr val="tx1"/>
            </a:solidFill>
            <a:round/>
            <a:headEnd/>
            <a:tailEnd/>
          </a:ln>
          <a:effectLst/>
        </p:spPr>
        <p:txBody>
          <a:bodyPr/>
          <a:lstStyle/>
          <a:p>
            <a:endParaRPr lang="ja-JP" altLang="en-US"/>
          </a:p>
        </p:txBody>
      </p:sp>
      <p:sp>
        <p:nvSpPr>
          <p:cNvPr id="217093" name="Line 5"/>
          <p:cNvSpPr>
            <a:spLocks noChangeShapeType="1"/>
          </p:cNvSpPr>
          <p:nvPr/>
        </p:nvSpPr>
        <p:spPr bwMode="auto">
          <a:xfrm>
            <a:off x="1600200" y="3733800"/>
            <a:ext cx="6096000" cy="0"/>
          </a:xfrm>
          <a:prstGeom prst="line">
            <a:avLst/>
          </a:prstGeom>
          <a:noFill/>
          <a:ln w="38100">
            <a:solidFill>
              <a:schemeClr val="tx1"/>
            </a:solidFill>
            <a:round/>
            <a:headEnd/>
            <a:tailEnd/>
          </a:ln>
          <a:effectLst/>
        </p:spPr>
        <p:txBody>
          <a:bodyPr/>
          <a:lstStyle/>
          <a:p>
            <a:endParaRPr lang="ja-JP" altLang="en-US"/>
          </a:p>
        </p:txBody>
      </p:sp>
      <p:sp>
        <p:nvSpPr>
          <p:cNvPr id="217094" name="Line 6"/>
          <p:cNvSpPr>
            <a:spLocks noChangeShapeType="1"/>
          </p:cNvSpPr>
          <p:nvPr/>
        </p:nvSpPr>
        <p:spPr bwMode="auto">
          <a:xfrm>
            <a:off x="1676400" y="5638800"/>
            <a:ext cx="6019800" cy="0"/>
          </a:xfrm>
          <a:prstGeom prst="line">
            <a:avLst/>
          </a:prstGeom>
          <a:noFill/>
          <a:ln w="38100">
            <a:solidFill>
              <a:schemeClr val="tx1"/>
            </a:solidFill>
            <a:round/>
            <a:headEnd/>
            <a:tailEnd/>
          </a:ln>
          <a:effectLst/>
        </p:spPr>
        <p:txBody>
          <a:bodyPr/>
          <a:lstStyle/>
          <a:p>
            <a:endParaRPr lang="ja-JP" altLang="en-US"/>
          </a:p>
        </p:txBody>
      </p:sp>
      <p:sp>
        <p:nvSpPr>
          <p:cNvPr id="217095" name="Text Box 7"/>
          <p:cNvSpPr txBox="1">
            <a:spLocks noChangeArrowheads="1"/>
          </p:cNvSpPr>
          <p:nvPr/>
        </p:nvSpPr>
        <p:spPr bwMode="auto">
          <a:xfrm>
            <a:off x="2209800" y="4010025"/>
            <a:ext cx="590550" cy="579438"/>
          </a:xfrm>
          <a:prstGeom prst="rect">
            <a:avLst/>
          </a:prstGeom>
          <a:noFill/>
          <a:ln w="9525">
            <a:noFill/>
            <a:miter lim="800000"/>
            <a:headEnd/>
            <a:tailEnd/>
          </a:ln>
          <a:effectLst/>
        </p:spPr>
        <p:txBody>
          <a:bodyPr wrap="none">
            <a:spAutoFit/>
          </a:bodyPr>
          <a:lstStyle/>
          <a:p>
            <a:r>
              <a:rPr lang="ja-JP" altLang="en-US" sz="3200">
                <a:latin typeface="Times New Roman" pitchFamily="18" charset="0"/>
              </a:rPr>
              <a:t>北</a:t>
            </a:r>
          </a:p>
        </p:txBody>
      </p:sp>
      <p:sp>
        <p:nvSpPr>
          <p:cNvPr id="217096" name="Text Box 8"/>
          <p:cNvSpPr txBox="1">
            <a:spLocks noChangeArrowheads="1"/>
          </p:cNvSpPr>
          <p:nvPr/>
        </p:nvSpPr>
        <p:spPr bwMode="auto">
          <a:xfrm>
            <a:off x="2209800" y="4800600"/>
            <a:ext cx="590550" cy="579438"/>
          </a:xfrm>
          <a:prstGeom prst="rect">
            <a:avLst/>
          </a:prstGeom>
          <a:noFill/>
          <a:ln w="9525">
            <a:noFill/>
            <a:miter lim="800000"/>
            <a:headEnd/>
            <a:tailEnd/>
          </a:ln>
          <a:effectLst/>
        </p:spPr>
        <p:txBody>
          <a:bodyPr wrap="none">
            <a:spAutoFit/>
          </a:bodyPr>
          <a:lstStyle/>
          <a:p>
            <a:r>
              <a:rPr lang="ja-JP" altLang="en-US" sz="3200">
                <a:latin typeface="Times New Roman" pitchFamily="18" charset="0"/>
              </a:rPr>
              <a:t>南</a:t>
            </a:r>
          </a:p>
        </p:txBody>
      </p:sp>
      <p:sp>
        <p:nvSpPr>
          <p:cNvPr id="217097" name="Text Box 9"/>
          <p:cNvSpPr txBox="1">
            <a:spLocks noChangeArrowheads="1"/>
          </p:cNvSpPr>
          <p:nvPr/>
        </p:nvSpPr>
        <p:spPr bwMode="auto">
          <a:xfrm>
            <a:off x="6324600" y="3019425"/>
            <a:ext cx="996950" cy="579438"/>
          </a:xfrm>
          <a:prstGeom prst="rect">
            <a:avLst/>
          </a:prstGeom>
          <a:noFill/>
          <a:ln w="9525">
            <a:noFill/>
            <a:miter lim="800000"/>
            <a:headEnd/>
            <a:tailEnd/>
          </a:ln>
          <a:effectLst/>
        </p:spPr>
        <p:txBody>
          <a:bodyPr wrap="none">
            <a:spAutoFit/>
          </a:bodyPr>
          <a:lstStyle/>
          <a:p>
            <a:r>
              <a:rPr lang="ja-JP" altLang="en-US" sz="3200">
                <a:latin typeface="Times New Roman" pitchFamily="18" charset="0"/>
              </a:rPr>
              <a:t>穀物</a:t>
            </a:r>
          </a:p>
        </p:txBody>
      </p:sp>
      <p:sp>
        <p:nvSpPr>
          <p:cNvPr id="217098" name="Text Box 10"/>
          <p:cNvSpPr txBox="1">
            <a:spLocks noChangeArrowheads="1"/>
          </p:cNvSpPr>
          <p:nvPr/>
        </p:nvSpPr>
        <p:spPr bwMode="auto">
          <a:xfrm>
            <a:off x="4022725" y="2963863"/>
            <a:ext cx="996950" cy="579437"/>
          </a:xfrm>
          <a:prstGeom prst="rect">
            <a:avLst/>
          </a:prstGeom>
          <a:noFill/>
          <a:ln w="9525">
            <a:noFill/>
            <a:miter lim="800000"/>
            <a:headEnd/>
            <a:tailEnd/>
          </a:ln>
          <a:effectLst/>
        </p:spPr>
        <p:txBody>
          <a:bodyPr wrap="none">
            <a:spAutoFit/>
          </a:bodyPr>
          <a:lstStyle/>
          <a:p>
            <a:r>
              <a:rPr lang="ja-JP" altLang="en-US" sz="3200">
                <a:latin typeface="Times New Roman" pitchFamily="18" charset="0"/>
              </a:rPr>
              <a:t>織物</a:t>
            </a:r>
          </a:p>
        </p:txBody>
      </p:sp>
      <p:sp>
        <p:nvSpPr>
          <p:cNvPr id="217099" name="Text Box 11"/>
          <p:cNvSpPr txBox="1">
            <a:spLocks noChangeArrowheads="1"/>
          </p:cNvSpPr>
          <p:nvPr/>
        </p:nvSpPr>
        <p:spPr bwMode="auto">
          <a:xfrm>
            <a:off x="4175125" y="4211638"/>
            <a:ext cx="793750" cy="457200"/>
          </a:xfrm>
          <a:prstGeom prst="rect">
            <a:avLst/>
          </a:prstGeom>
          <a:noFill/>
          <a:ln w="9525">
            <a:noFill/>
            <a:miter lim="800000"/>
            <a:headEnd/>
            <a:tailEnd/>
          </a:ln>
          <a:effectLst/>
        </p:spPr>
        <p:txBody>
          <a:bodyPr wrap="none">
            <a:spAutoFit/>
          </a:bodyPr>
          <a:lstStyle/>
          <a:p>
            <a:r>
              <a:rPr lang="ja-JP" altLang="en-US" sz="2400">
                <a:latin typeface="Times New Roman" pitchFamily="18" charset="0"/>
                <a:ea typeface="HG創英角ｺﾞｼｯｸUB" pitchFamily="49" charset="-128"/>
              </a:rPr>
              <a:t>１０</a:t>
            </a:r>
          </a:p>
        </p:txBody>
      </p:sp>
      <p:sp>
        <p:nvSpPr>
          <p:cNvPr id="217100" name="Text Box 12"/>
          <p:cNvSpPr txBox="1">
            <a:spLocks noChangeArrowheads="1"/>
          </p:cNvSpPr>
          <p:nvPr/>
        </p:nvSpPr>
        <p:spPr bwMode="auto">
          <a:xfrm>
            <a:off x="6384925" y="4211638"/>
            <a:ext cx="793750" cy="457200"/>
          </a:xfrm>
          <a:prstGeom prst="rect">
            <a:avLst/>
          </a:prstGeom>
          <a:noFill/>
          <a:ln w="9525">
            <a:noFill/>
            <a:miter lim="800000"/>
            <a:headEnd/>
            <a:tailEnd/>
          </a:ln>
          <a:effectLst/>
        </p:spPr>
        <p:txBody>
          <a:bodyPr wrap="none">
            <a:spAutoFit/>
          </a:bodyPr>
          <a:lstStyle/>
          <a:p>
            <a:r>
              <a:rPr lang="ja-JP" altLang="en-US" sz="2400">
                <a:latin typeface="Times New Roman" pitchFamily="18" charset="0"/>
                <a:ea typeface="HG創英角ｺﾞｼｯｸUB" pitchFamily="49" charset="-128"/>
              </a:rPr>
              <a:t>２０</a:t>
            </a:r>
          </a:p>
        </p:txBody>
      </p:sp>
      <p:sp>
        <p:nvSpPr>
          <p:cNvPr id="217101" name="Text Box 13"/>
          <p:cNvSpPr txBox="1">
            <a:spLocks noChangeArrowheads="1"/>
          </p:cNvSpPr>
          <p:nvPr/>
        </p:nvSpPr>
        <p:spPr bwMode="auto">
          <a:xfrm>
            <a:off x="4251325" y="4973638"/>
            <a:ext cx="793750" cy="457200"/>
          </a:xfrm>
          <a:prstGeom prst="rect">
            <a:avLst/>
          </a:prstGeom>
          <a:noFill/>
          <a:ln w="9525">
            <a:noFill/>
            <a:miter lim="800000"/>
            <a:headEnd/>
            <a:tailEnd/>
          </a:ln>
          <a:effectLst/>
        </p:spPr>
        <p:txBody>
          <a:bodyPr wrap="none">
            <a:spAutoFit/>
          </a:bodyPr>
          <a:lstStyle/>
          <a:p>
            <a:r>
              <a:rPr lang="ja-JP" altLang="en-US" sz="2400">
                <a:latin typeface="Times New Roman" pitchFamily="18" charset="0"/>
                <a:ea typeface="HG創英角ｺﾞｼｯｸUB" pitchFamily="49" charset="-128"/>
              </a:rPr>
              <a:t>２０</a:t>
            </a:r>
          </a:p>
        </p:txBody>
      </p:sp>
      <p:sp>
        <p:nvSpPr>
          <p:cNvPr id="217102" name="Text Box 14"/>
          <p:cNvSpPr txBox="1">
            <a:spLocks noChangeArrowheads="1"/>
          </p:cNvSpPr>
          <p:nvPr/>
        </p:nvSpPr>
        <p:spPr bwMode="auto">
          <a:xfrm>
            <a:off x="6400800" y="4953000"/>
            <a:ext cx="793750" cy="457200"/>
          </a:xfrm>
          <a:prstGeom prst="rect">
            <a:avLst/>
          </a:prstGeom>
          <a:noFill/>
          <a:ln w="9525">
            <a:noFill/>
            <a:miter lim="800000"/>
            <a:headEnd/>
            <a:tailEnd/>
          </a:ln>
          <a:effectLst/>
        </p:spPr>
        <p:txBody>
          <a:bodyPr wrap="none">
            <a:spAutoFit/>
          </a:bodyPr>
          <a:lstStyle/>
          <a:p>
            <a:r>
              <a:rPr lang="ja-JP" altLang="en-US" sz="2400">
                <a:latin typeface="Times New Roman" pitchFamily="18" charset="0"/>
                <a:ea typeface="HG創英角ｺﾞｼｯｸUB" pitchFamily="49" charset="-128"/>
              </a:rPr>
              <a:t>１０</a:t>
            </a:r>
          </a:p>
        </p:txBody>
      </p:sp>
      <p:sp>
        <p:nvSpPr>
          <p:cNvPr id="217103" name="Text Box 15"/>
          <p:cNvSpPr txBox="1">
            <a:spLocks noChangeArrowheads="1"/>
          </p:cNvSpPr>
          <p:nvPr/>
        </p:nvSpPr>
        <p:spPr bwMode="auto">
          <a:xfrm>
            <a:off x="2193925" y="5783263"/>
            <a:ext cx="4911725" cy="579437"/>
          </a:xfrm>
          <a:prstGeom prst="rect">
            <a:avLst/>
          </a:prstGeom>
          <a:noFill/>
          <a:ln w="9525">
            <a:noFill/>
            <a:miter lim="800000"/>
            <a:headEnd/>
            <a:tailEnd/>
          </a:ln>
          <a:effectLst/>
        </p:spPr>
        <p:txBody>
          <a:bodyPr wrap="none">
            <a:spAutoFit/>
          </a:bodyPr>
          <a:lstStyle/>
          <a:p>
            <a:r>
              <a:rPr lang="ja-JP" altLang="en-US" sz="3200">
                <a:latin typeface="Times New Roman" pitchFamily="18" charset="0"/>
              </a:rPr>
              <a:t>国際価格比率＝１：１と仮定</a:t>
            </a:r>
          </a:p>
        </p:txBody>
      </p:sp>
    </p:spTree>
    <p:extLst>
      <p:ext uri="{BB962C8B-B14F-4D97-AF65-F5344CB8AC3E}">
        <p14:creationId xmlns:p14="http://schemas.microsoft.com/office/powerpoint/2010/main" val="328565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7090"/>
                                        </p:tgtEl>
                                        <p:attrNameLst>
                                          <p:attrName>style.visibility</p:attrName>
                                        </p:attrNameLst>
                                      </p:cBhvr>
                                      <p:to>
                                        <p:strVal val="visible"/>
                                      </p:to>
                                    </p:set>
                                    <p:anim calcmode="lin" valueType="num">
                                      <p:cBhvr additive="base">
                                        <p:cTn id="7" dur="500" fill="hold"/>
                                        <p:tgtEl>
                                          <p:spTgt spid="217090"/>
                                        </p:tgtEl>
                                        <p:attrNameLst>
                                          <p:attrName>ppt_x</p:attrName>
                                        </p:attrNameLst>
                                      </p:cBhvr>
                                      <p:tavLst>
                                        <p:tav tm="0">
                                          <p:val>
                                            <p:strVal val="#ppt_x"/>
                                          </p:val>
                                        </p:tav>
                                        <p:tav tm="100000">
                                          <p:val>
                                            <p:strVal val="#ppt_x"/>
                                          </p:val>
                                        </p:tav>
                                      </p:tavLst>
                                    </p:anim>
                                    <p:anim calcmode="lin" valueType="num">
                                      <p:cBhvr additive="base">
                                        <p:cTn id="8" dur="500" fill="hold"/>
                                        <p:tgtEl>
                                          <p:spTgt spid="21709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7091">
                                            <p:txEl>
                                              <p:pRg st="0" end="0"/>
                                            </p:txEl>
                                          </p:spTgt>
                                        </p:tgtEl>
                                        <p:attrNameLst>
                                          <p:attrName>style.visibility</p:attrName>
                                        </p:attrNameLst>
                                      </p:cBhvr>
                                      <p:to>
                                        <p:strVal val="visible"/>
                                      </p:to>
                                    </p:set>
                                    <p:anim calcmode="lin" valueType="num">
                                      <p:cBhvr additive="base">
                                        <p:cTn id="13" dur="500" fill="hold"/>
                                        <p:tgtEl>
                                          <p:spTgt spid="21709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70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7092"/>
                                        </p:tgtEl>
                                        <p:attrNameLst>
                                          <p:attrName>style.visibility</p:attrName>
                                        </p:attrNameLst>
                                      </p:cBhvr>
                                      <p:to>
                                        <p:strVal val="visible"/>
                                      </p:to>
                                    </p:set>
                                    <p:anim calcmode="lin" valueType="num">
                                      <p:cBhvr additive="base">
                                        <p:cTn id="19" dur="500" fill="hold"/>
                                        <p:tgtEl>
                                          <p:spTgt spid="217092"/>
                                        </p:tgtEl>
                                        <p:attrNameLst>
                                          <p:attrName>ppt_x</p:attrName>
                                        </p:attrNameLst>
                                      </p:cBhvr>
                                      <p:tavLst>
                                        <p:tav tm="0">
                                          <p:val>
                                            <p:strVal val="0-#ppt_w/2"/>
                                          </p:val>
                                        </p:tav>
                                        <p:tav tm="100000">
                                          <p:val>
                                            <p:strVal val="#ppt_x"/>
                                          </p:val>
                                        </p:tav>
                                      </p:tavLst>
                                    </p:anim>
                                    <p:anim calcmode="lin" valueType="num">
                                      <p:cBhvr additive="base">
                                        <p:cTn id="20" dur="500" fill="hold"/>
                                        <p:tgtEl>
                                          <p:spTgt spid="21709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7093"/>
                                        </p:tgtEl>
                                        <p:attrNameLst>
                                          <p:attrName>style.visibility</p:attrName>
                                        </p:attrNameLst>
                                      </p:cBhvr>
                                      <p:to>
                                        <p:strVal val="visible"/>
                                      </p:to>
                                    </p:set>
                                    <p:anim calcmode="lin" valueType="num">
                                      <p:cBhvr additive="base">
                                        <p:cTn id="25" dur="500" fill="hold"/>
                                        <p:tgtEl>
                                          <p:spTgt spid="217093"/>
                                        </p:tgtEl>
                                        <p:attrNameLst>
                                          <p:attrName>ppt_x</p:attrName>
                                        </p:attrNameLst>
                                      </p:cBhvr>
                                      <p:tavLst>
                                        <p:tav tm="0">
                                          <p:val>
                                            <p:strVal val="0-#ppt_w/2"/>
                                          </p:val>
                                        </p:tav>
                                        <p:tav tm="100000">
                                          <p:val>
                                            <p:strVal val="#ppt_x"/>
                                          </p:val>
                                        </p:tav>
                                      </p:tavLst>
                                    </p:anim>
                                    <p:anim calcmode="lin" valueType="num">
                                      <p:cBhvr additive="base">
                                        <p:cTn id="26" dur="500" fill="hold"/>
                                        <p:tgtEl>
                                          <p:spTgt spid="21709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17094"/>
                                        </p:tgtEl>
                                        <p:attrNameLst>
                                          <p:attrName>style.visibility</p:attrName>
                                        </p:attrNameLst>
                                      </p:cBhvr>
                                      <p:to>
                                        <p:strVal val="visible"/>
                                      </p:to>
                                    </p:set>
                                    <p:anim calcmode="lin" valueType="num">
                                      <p:cBhvr additive="base">
                                        <p:cTn id="31" dur="500" fill="hold"/>
                                        <p:tgtEl>
                                          <p:spTgt spid="217094"/>
                                        </p:tgtEl>
                                        <p:attrNameLst>
                                          <p:attrName>ppt_x</p:attrName>
                                        </p:attrNameLst>
                                      </p:cBhvr>
                                      <p:tavLst>
                                        <p:tav tm="0">
                                          <p:val>
                                            <p:strVal val="0-#ppt_w/2"/>
                                          </p:val>
                                        </p:tav>
                                        <p:tav tm="100000">
                                          <p:val>
                                            <p:strVal val="#ppt_x"/>
                                          </p:val>
                                        </p:tav>
                                      </p:tavLst>
                                    </p:anim>
                                    <p:anim calcmode="lin" valueType="num">
                                      <p:cBhvr additive="base">
                                        <p:cTn id="32" dur="500" fill="hold"/>
                                        <p:tgtEl>
                                          <p:spTgt spid="21709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17095"/>
                                        </p:tgtEl>
                                        <p:attrNameLst>
                                          <p:attrName>style.visibility</p:attrName>
                                        </p:attrNameLst>
                                      </p:cBhvr>
                                      <p:to>
                                        <p:strVal val="visible"/>
                                      </p:to>
                                    </p:set>
                                    <p:anim calcmode="lin" valueType="num">
                                      <p:cBhvr additive="base">
                                        <p:cTn id="37" dur="500" fill="hold"/>
                                        <p:tgtEl>
                                          <p:spTgt spid="217095"/>
                                        </p:tgtEl>
                                        <p:attrNameLst>
                                          <p:attrName>ppt_x</p:attrName>
                                        </p:attrNameLst>
                                      </p:cBhvr>
                                      <p:tavLst>
                                        <p:tav tm="0">
                                          <p:val>
                                            <p:strVal val="0-#ppt_w/2"/>
                                          </p:val>
                                        </p:tav>
                                        <p:tav tm="100000">
                                          <p:val>
                                            <p:strVal val="#ppt_x"/>
                                          </p:val>
                                        </p:tav>
                                      </p:tavLst>
                                    </p:anim>
                                    <p:anim calcmode="lin" valueType="num">
                                      <p:cBhvr additive="base">
                                        <p:cTn id="38" dur="500" fill="hold"/>
                                        <p:tgtEl>
                                          <p:spTgt spid="21709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17098"/>
                                        </p:tgtEl>
                                        <p:attrNameLst>
                                          <p:attrName>style.visibility</p:attrName>
                                        </p:attrNameLst>
                                      </p:cBhvr>
                                      <p:to>
                                        <p:strVal val="visible"/>
                                      </p:to>
                                    </p:set>
                                    <p:anim calcmode="lin" valueType="num">
                                      <p:cBhvr additive="base">
                                        <p:cTn id="43" dur="500" fill="hold"/>
                                        <p:tgtEl>
                                          <p:spTgt spid="217098"/>
                                        </p:tgtEl>
                                        <p:attrNameLst>
                                          <p:attrName>ppt_x</p:attrName>
                                        </p:attrNameLst>
                                      </p:cBhvr>
                                      <p:tavLst>
                                        <p:tav tm="0">
                                          <p:val>
                                            <p:strVal val="0-#ppt_w/2"/>
                                          </p:val>
                                        </p:tav>
                                        <p:tav tm="100000">
                                          <p:val>
                                            <p:strVal val="#ppt_x"/>
                                          </p:val>
                                        </p:tav>
                                      </p:tavLst>
                                    </p:anim>
                                    <p:anim calcmode="lin" valueType="num">
                                      <p:cBhvr additive="base">
                                        <p:cTn id="44" dur="500" fill="hold"/>
                                        <p:tgtEl>
                                          <p:spTgt spid="21709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17097"/>
                                        </p:tgtEl>
                                        <p:attrNameLst>
                                          <p:attrName>style.visibility</p:attrName>
                                        </p:attrNameLst>
                                      </p:cBhvr>
                                      <p:to>
                                        <p:strVal val="visible"/>
                                      </p:to>
                                    </p:set>
                                    <p:anim calcmode="lin" valueType="num">
                                      <p:cBhvr additive="base">
                                        <p:cTn id="49" dur="500" fill="hold"/>
                                        <p:tgtEl>
                                          <p:spTgt spid="217097"/>
                                        </p:tgtEl>
                                        <p:attrNameLst>
                                          <p:attrName>ppt_x</p:attrName>
                                        </p:attrNameLst>
                                      </p:cBhvr>
                                      <p:tavLst>
                                        <p:tav tm="0">
                                          <p:val>
                                            <p:strVal val="0-#ppt_w/2"/>
                                          </p:val>
                                        </p:tav>
                                        <p:tav tm="100000">
                                          <p:val>
                                            <p:strVal val="#ppt_x"/>
                                          </p:val>
                                        </p:tav>
                                      </p:tavLst>
                                    </p:anim>
                                    <p:anim calcmode="lin" valueType="num">
                                      <p:cBhvr additive="base">
                                        <p:cTn id="50" dur="500" fill="hold"/>
                                        <p:tgtEl>
                                          <p:spTgt spid="21709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17099"/>
                                        </p:tgtEl>
                                        <p:attrNameLst>
                                          <p:attrName>style.visibility</p:attrName>
                                        </p:attrNameLst>
                                      </p:cBhvr>
                                      <p:to>
                                        <p:strVal val="visible"/>
                                      </p:to>
                                    </p:set>
                                    <p:anim calcmode="lin" valueType="num">
                                      <p:cBhvr additive="base">
                                        <p:cTn id="55" dur="500" fill="hold"/>
                                        <p:tgtEl>
                                          <p:spTgt spid="217099"/>
                                        </p:tgtEl>
                                        <p:attrNameLst>
                                          <p:attrName>ppt_x</p:attrName>
                                        </p:attrNameLst>
                                      </p:cBhvr>
                                      <p:tavLst>
                                        <p:tav tm="0">
                                          <p:val>
                                            <p:strVal val="0-#ppt_w/2"/>
                                          </p:val>
                                        </p:tav>
                                        <p:tav tm="100000">
                                          <p:val>
                                            <p:strVal val="#ppt_x"/>
                                          </p:val>
                                        </p:tav>
                                      </p:tavLst>
                                    </p:anim>
                                    <p:anim calcmode="lin" valueType="num">
                                      <p:cBhvr additive="base">
                                        <p:cTn id="56" dur="500" fill="hold"/>
                                        <p:tgtEl>
                                          <p:spTgt spid="21709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17100"/>
                                        </p:tgtEl>
                                        <p:attrNameLst>
                                          <p:attrName>style.visibility</p:attrName>
                                        </p:attrNameLst>
                                      </p:cBhvr>
                                      <p:to>
                                        <p:strVal val="visible"/>
                                      </p:to>
                                    </p:set>
                                    <p:anim calcmode="lin" valueType="num">
                                      <p:cBhvr additive="base">
                                        <p:cTn id="61" dur="500" fill="hold"/>
                                        <p:tgtEl>
                                          <p:spTgt spid="217100"/>
                                        </p:tgtEl>
                                        <p:attrNameLst>
                                          <p:attrName>ppt_x</p:attrName>
                                        </p:attrNameLst>
                                      </p:cBhvr>
                                      <p:tavLst>
                                        <p:tav tm="0">
                                          <p:val>
                                            <p:strVal val="0-#ppt_w/2"/>
                                          </p:val>
                                        </p:tav>
                                        <p:tav tm="100000">
                                          <p:val>
                                            <p:strVal val="#ppt_x"/>
                                          </p:val>
                                        </p:tav>
                                      </p:tavLst>
                                    </p:anim>
                                    <p:anim calcmode="lin" valueType="num">
                                      <p:cBhvr additive="base">
                                        <p:cTn id="62" dur="500" fill="hold"/>
                                        <p:tgtEl>
                                          <p:spTgt spid="217100"/>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17096"/>
                                        </p:tgtEl>
                                        <p:attrNameLst>
                                          <p:attrName>style.visibility</p:attrName>
                                        </p:attrNameLst>
                                      </p:cBhvr>
                                      <p:to>
                                        <p:strVal val="visible"/>
                                      </p:to>
                                    </p:set>
                                    <p:anim calcmode="lin" valueType="num">
                                      <p:cBhvr additive="base">
                                        <p:cTn id="67" dur="500" fill="hold"/>
                                        <p:tgtEl>
                                          <p:spTgt spid="217096"/>
                                        </p:tgtEl>
                                        <p:attrNameLst>
                                          <p:attrName>ppt_x</p:attrName>
                                        </p:attrNameLst>
                                      </p:cBhvr>
                                      <p:tavLst>
                                        <p:tav tm="0">
                                          <p:val>
                                            <p:strVal val="0-#ppt_w/2"/>
                                          </p:val>
                                        </p:tav>
                                        <p:tav tm="100000">
                                          <p:val>
                                            <p:strVal val="#ppt_x"/>
                                          </p:val>
                                        </p:tav>
                                      </p:tavLst>
                                    </p:anim>
                                    <p:anim calcmode="lin" valueType="num">
                                      <p:cBhvr additive="base">
                                        <p:cTn id="68" dur="500" fill="hold"/>
                                        <p:tgtEl>
                                          <p:spTgt spid="217096"/>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17101"/>
                                        </p:tgtEl>
                                        <p:attrNameLst>
                                          <p:attrName>style.visibility</p:attrName>
                                        </p:attrNameLst>
                                      </p:cBhvr>
                                      <p:to>
                                        <p:strVal val="visible"/>
                                      </p:to>
                                    </p:set>
                                    <p:anim calcmode="lin" valueType="num">
                                      <p:cBhvr additive="base">
                                        <p:cTn id="73" dur="500" fill="hold"/>
                                        <p:tgtEl>
                                          <p:spTgt spid="217101"/>
                                        </p:tgtEl>
                                        <p:attrNameLst>
                                          <p:attrName>ppt_x</p:attrName>
                                        </p:attrNameLst>
                                      </p:cBhvr>
                                      <p:tavLst>
                                        <p:tav tm="0">
                                          <p:val>
                                            <p:strVal val="0-#ppt_w/2"/>
                                          </p:val>
                                        </p:tav>
                                        <p:tav tm="100000">
                                          <p:val>
                                            <p:strVal val="#ppt_x"/>
                                          </p:val>
                                        </p:tav>
                                      </p:tavLst>
                                    </p:anim>
                                    <p:anim calcmode="lin" valueType="num">
                                      <p:cBhvr additive="base">
                                        <p:cTn id="74" dur="500" fill="hold"/>
                                        <p:tgtEl>
                                          <p:spTgt spid="217101"/>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17102"/>
                                        </p:tgtEl>
                                        <p:attrNameLst>
                                          <p:attrName>style.visibility</p:attrName>
                                        </p:attrNameLst>
                                      </p:cBhvr>
                                      <p:to>
                                        <p:strVal val="visible"/>
                                      </p:to>
                                    </p:set>
                                    <p:anim calcmode="lin" valueType="num">
                                      <p:cBhvr additive="base">
                                        <p:cTn id="79" dur="500" fill="hold"/>
                                        <p:tgtEl>
                                          <p:spTgt spid="217102"/>
                                        </p:tgtEl>
                                        <p:attrNameLst>
                                          <p:attrName>ppt_x</p:attrName>
                                        </p:attrNameLst>
                                      </p:cBhvr>
                                      <p:tavLst>
                                        <p:tav tm="0">
                                          <p:val>
                                            <p:strVal val="0-#ppt_w/2"/>
                                          </p:val>
                                        </p:tav>
                                        <p:tav tm="100000">
                                          <p:val>
                                            <p:strVal val="#ppt_x"/>
                                          </p:val>
                                        </p:tav>
                                      </p:tavLst>
                                    </p:anim>
                                    <p:anim calcmode="lin" valueType="num">
                                      <p:cBhvr additive="base">
                                        <p:cTn id="80" dur="500" fill="hold"/>
                                        <p:tgtEl>
                                          <p:spTgt spid="217102"/>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17103"/>
                                        </p:tgtEl>
                                        <p:attrNameLst>
                                          <p:attrName>style.visibility</p:attrName>
                                        </p:attrNameLst>
                                      </p:cBhvr>
                                      <p:to>
                                        <p:strVal val="visible"/>
                                      </p:to>
                                    </p:set>
                                    <p:anim calcmode="lin" valueType="num">
                                      <p:cBhvr additive="base">
                                        <p:cTn id="85" dur="500" fill="hold"/>
                                        <p:tgtEl>
                                          <p:spTgt spid="217103"/>
                                        </p:tgtEl>
                                        <p:attrNameLst>
                                          <p:attrName>ppt_x</p:attrName>
                                        </p:attrNameLst>
                                      </p:cBhvr>
                                      <p:tavLst>
                                        <p:tav tm="0">
                                          <p:val>
                                            <p:strVal val="#ppt_x"/>
                                          </p:val>
                                        </p:tav>
                                        <p:tav tm="100000">
                                          <p:val>
                                            <p:strVal val="#ppt_x"/>
                                          </p:val>
                                        </p:tav>
                                      </p:tavLst>
                                    </p:anim>
                                    <p:anim calcmode="lin" valueType="num">
                                      <p:cBhvr additive="base">
                                        <p:cTn id="86" dur="500" fill="hold"/>
                                        <p:tgtEl>
                                          <p:spTgt spid="217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0" grpId="0" animBg="1" autoUpdateAnimBg="0"/>
      <p:bldP spid="217091" grpId="0" build="p" autoUpdateAnimBg="0"/>
      <p:bldP spid="217092" grpId="0" animBg="1"/>
      <p:bldP spid="217093" grpId="0" animBg="1"/>
      <p:bldP spid="217094" grpId="0" animBg="1"/>
      <p:bldP spid="217095" grpId="0" autoUpdateAnimBg="0"/>
      <p:bldP spid="217096" grpId="0" autoUpdateAnimBg="0"/>
      <p:bldP spid="217097" grpId="0" autoUpdateAnimBg="0"/>
      <p:bldP spid="217098" grpId="0" autoUpdateAnimBg="0"/>
      <p:bldP spid="217099" grpId="0" autoUpdateAnimBg="0"/>
      <p:bldP spid="217100" grpId="0" autoUpdateAnimBg="0"/>
      <p:bldP spid="217101" grpId="0" autoUpdateAnimBg="0"/>
      <p:bldP spid="217102" grpId="0" autoUpdateAnimBg="0"/>
      <p:bldP spid="21710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r>
              <a:rPr lang="ja-JP" altLang="en-US" sz="3700">
                <a:solidFill>
                  <a:schemeClr val="tx1"/>
                </a:solidFill>
                <a:effectLst>
                  <a:outerShdw blurRad="38100" dist="38100" dir="2700000" algn="tl">
                    <a:srgbClr val="000000"/>
                  </a:outerShdw>
                </a:effectLst>
              </a:rPr>
              <a:t>絶対生産費に基づく特化と国際分業</a:t>
            </a:r>
          </a:p>
        </p:txBody>
      </p:sp>
      <p:sp>
        <p:nvSpPr>
          <p:cNvPr id="218115" name="Rectangle 3"/>
          <p:cNvSpPr>
            <a:spLocks noGrp="1" noChangeArrowheads="1"/>
          </p:cNvSpPr>
          <p:nvPr>
            <p:ph idx="1"/>
          </p:nvPr>
        </p:nvSpPr>
        <p:spPr>
          <a:ln>
            <a:solidFill>
              <a:schemeClr val="tx1"/>
            </a:solidFill>
          </a:ln>
        </p:spPr>
        <p:txBody>
          <a:bodyPr/>
          <a:lstStyle/>
          <a:p>
            <a:r>
              <a:rPr lang="ja-JP" altLang="en-US">
                <a:effectLst>
                  <a:outerShdw blurRad="38100" dist="38100" dir="2700000" algn="tl">
                    <a:srgbClr val="000000"/>
                  </a:outerShdw>
                </a:effectLst>
              </a:rPr>
              <a:t>北では，織物と穀物を南の生産を比べると、織物の方が絶対生産費の面で優位であるから、織物の生産に特化し、自国で消費する１単位、南の穀物と交換するために１単位を、残り１単位が、特化，分業の利益。</a:t>
            </a:r>
          </a:p>
          <a:p>
            <a:r>
              <a:rPr lang="ja-JP" altLang="en-US">
                <a:effectLst>
                  <a:outerShdw blurRad="38100" dist="38100" dir="2700000" algn="tl">
                    <a:srgbClr val="000000"/>
                  </a:outerShdw>
                </a:effectLst>
              </a:rPr>
              <a:t>南では、逆に穀物が北に比べ絶対生産費の面で優位であるから、北とは逆の特化と分業をすれば，同じく１単位の貿易利益が。</a:t>
            </a:r>
          </a:p>
        </p:txBody>
      </p:sp>
    </p:spTree>
    <p:extLst>
      <p:ext uri="{BB962C8B-B14F-4D97-AF65-F5344CB8AC3E}">
        <p14:creationId xmlns:p14="http://schemas.microsoft.com/office/powerpoint/2010/main" val="132201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8114"/>
                                        </p:tgtEl>
                                        <p:attrNameLst>
                                          <p:attrName>style.visibility</p:attrName>
                                        </p:attrNameLst>
                                      </p:cBhvr>
                                      <p:to>
                                        <p:strVal val="visible"/>
                                      </p:to>
                                    </p:set>
                                    <p:anim calcmode="lin" valueType="num">
                                      <p:cBhvr additive="base">
                                        <p:cTn id="7" dur="500" fill="hold"/>
                                        <p:tgtEl>
                                          <p:spTgt spid="218114"/>
                                        </p:tgtEl>
                                        <p:attrNameLst>
                                          <p:attrName>ppt_x</p:attrName>
                                        </p:attrNameLst>
                                      </p:cBhvr>
                                      <p:tavLst>
                                        <p:tav tm="0">
                                          <p:val>
                                            <p:strVal val="#ppt_x"/>
                                          </p:val>
                                        </p:tav>
                                        <p:tav tm="100000">
                                          <p:val>
                                            <p:strVal val="#ppt_x"/>
                                          </p:val>
                                        </p:tav>
                                      </p:tavLst>
                                    </p:anim>
                                    <p:anim calcmode="lin" valueType="num">
                                      <p:cBhvr additive="base">
                                        <p:cTn id="8" dur="500" fill="hold"/>
                                        <p:tgtEl>
                                          <p:spTgt spid="2181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218115">
                                            <p:txEl>
                                              <p:pRg st="0" end="0"/>
                                            </p:txEl>
                                          </p:spTgt>
                                        </p:tgtEl>
                                        <p:attrNameLst>
                                          <p:attrName>style.visibility</p:attrName>
                                        </p:attrNameLst>
                                      </p:cBhvr>
                                      <p:to>
                                        <p:strVal val="visible"/>
                                      </p:to>
                                    </p:set>
                                    <p:anim calcmode="lin" valueType="num">
                                      <p:cBhvr additive="base">
                                        <p:cTn id="13" dur="5000" fill="hold"/>
                                        <p:tgtEl>
                                          <p:spTgt spid="218115">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2181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218115">
                                            <p:txEl>
                                              <p:pRg st="1" end="1"/>
                                            </p:txEl>
                                          </p:spTgt>
                                        </p:tgtEl>
                                        <p:attrNameLst>
                                          <p:attrName>style.visibility</p:attrName>
                                        </p:attrNameLst>
                                      </p:cBhvr>
                                      <p:to>
                                        <p:strVal val="visible"/>
                                      </p:to>
                                    </p:set>
                                    <p:anim calcmode="lin" valueType="num">
                                      <p:cBhvr additive="base">
                                        <p:cTn id="19" dur="5000" fill="hold"/>
                                        <p:tgtEl>
                                          <p:spTgt spid="218115">
                                            <p:txEl>
                                              <p:pRg st="1" end="1"/>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2181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4" grpId="0" autoUpdateAnimBg="0"/>
      <p:bldP spid="21811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74675" y="385763"/>
            <a:ext cx="8001000" cy="1054100"/>
          </a:xfrm>
        </p:spPr>
        <p:txBody>
          <a:bodyPr/>
          <a:lstStyle/>
          <a:p>
            <a:pPr eaLnBrk="1" hangingPunct="1"/>
            <a:r>
              <a:rPr lang="ja-JP" altLang="en-US" sz="5000" smtClean="0"/>
              <a:t>重金主義</a:t>
            </a:r>
          </a:p>
        </p:txBody>
      </p:sp>
      <p:sp>
        <p:nvSpPr>
          <p:cNvPr id="80899" name="Rectangle 3"/>
          <p:cNvSpPr>
            <a:spLocks noGrp="1" noChangeArrowheads="1"/>
          </p:cNvSpPr>
          <p:nvPr>
            <p:ph type="body" idx="1"/>
          </p:nvPr>
        </p:nvSpPr>
        <p:spPr>
          <a:xfrm>
            <a:off x="788988" y="1914525"/>
            <a:ext cx="7778750" cy="4106863"/>
          </a:xfrm>
        </p:spPr>
        <p:txBody>
          <a:bodyPr/>
          <a:lstStyle/>
          <a:p>
            <a:pPr eaLnBrk="1" hangingPunct="1">
              <a:defRPr/>
            </a:pPr>
            <a:r>
              <a:rPr lang="ja-JP" altLang="en-US" sz="3900" smtClean="0"/>
              <a:t>金銀，とりわけ</a:t>
            </a:r>
            <a:r>
              <a:rPr lang="ja-JP" altLang="en-US" sz="3900" smtClean="0">
                <a:solidFill>
                  <a:srgbClr val="FF9933"/>
                </a:solidFill>
                <a:effectLst>
                  <a:outerShdw blurRad="38100" dist="38100" dir="2700000" algn="tl">
                    <a:srgbClr val="C0C0C0"/>
                  </a:outerShdw>
                </a:effectLst>
              </a:rPr>
              <a:t>黄金</a:t>
            </a:r>
            <a:r>
              <a:rPr lang="ja-JP" altLang="en-US" sz="3900" smtClean="0"/>
              <a:t>の獲得と蓄積を重視。</a:t>
            </a:r>
          </a:p>
          <a:p>
            <a:pPr eaLnBrk="1" hangingPunct="1">
              <a:defRPr/>
            </a:pPr>
            <a:r>
              <a:rPr lang="ja-JP" altLang="en-US" sz="3900" smtClean="0">
                <a:solidFill>
                  <a:srgbClr val="0D13F9"/>
                </a:solidFill>
              </a:rPr>
              <a:t>金銀が国の富</a:t>
            </a:r>
            <a:r>
              <a:rPr lang="ja-JP" altLang="en-US" sz="3900" smtClean="0"/>
              <a:t>の象徴。</a:t>
            </a:r>
          </a:p>
          <a:p>
            <a:pPr eaLnBrk="1" hangingPunct="1">
              <a:defRPr/>
            </a:pPr>
            <a:r>
              <a:rPr lang="ja-JP" altLang="en-US" sz="3900" smtClean="0"/>
              <a:t>金と銀の交換比率に関心が集中。</a:t>
            </a:r>
          </a:p>
          <a:p>
            <a:pPr eaLnBrk="1" hangingPunct="1">
              <a:defRPr/>
            </a:pPr>
            <a:endParaRPr lang="en-US" altLang="ja-JP" sz="39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checkerboard(across)">
                                      <p:cBhvr>
                                        <p:cTn id="7" dur="500"/>
                                        <p:tgtEl>
                                          <p:spTgt spid="80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0899">
                                            <p:txEl>
                                              <p:pRg st="1" end="1"/>
                                            </p:txEl>
                                          </p:spTgt>
                                        </p:tgtEl>
                                        <p:attrNameLst>
                                          <p:attrName>style.visibility</p:attrName>
                                        </p:attrNameLst>
                                      </p:cBhvr>
                                      <p:to>
                                        <p:strVal val="visible"/>
                                      </p:to>
                                    </p:set>
                                    <p:animEffect transition="in" filter="checkerboard(across)">
                                      <p:cBhvr>
                                        <p:cTn id="12" dur="500"/>
                                        <p:tgtEl>
                                          <p:spTgt spid="808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0899">
                                            <p:txEl>
                                              <p:pRg st="2" end="2"/>
                                            </p:txEl>
                                          </p:spTgt>
                                        </p:tgtEl>
                                        <p:attrNameLst>
                                          <p:attrName>style.visibility</p:attrName>
                                        </p:attrNameLst>
                                      </p:cBhvr>
                                      <p:to>
                                        <p:strVal val="visible"/>
                                      </p:to>
                                    </p:set>
                                    <p:animEffect transition="in" filter="checkerboard(across)">
                                      <p:cBhvr>
                                        <p:cTn id="17" dur="500"/>
                                        <p:tgtEl>
                                          <p:spTgt spid="808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571500" y="563563"/>
            <a:ext cx="8072438" cy="714375"/>
          </a:xfrm>
        </p:spPr>
        <p:txBody>
          <a:bodyPr/>
          <a:lstStyle/>
          <a:p>
            <a:r>
              <a:rPr lang="ja-JP" altLang="en-US">
                <a:solidFill>
                  <a:schemeClr val="tx1"/>
                </a:solidFill>
                <a:effectLst>
                  <a:outerShdw blurRad="38100" dist="38100" dir="2700000" algn="tl">
                    <a:srgbClr val="000000"/>
                  </a:outerShdw>
                </a:effectLst>
              </a:rPr>
              <a:t>スミスの貿易観</a:t>
            </a:r>
          </a:p>
        </p:txBody>
      </p:sp>
      <p:sp>
        <p:nvSpPr>
          <p:cNvPr id="219139" name="Rectangle 3"/>
          <p:cNvSpPr>
            <a:spLocks noGrp="1" noChangeArrowheads="1"/>
          </p:cNvSpPr>
          <p:nvPr>
            <p:ph idx="1"/>
          </p:nvPr>
        </p:nvSpPr>
        <p:spPr>
          <a:xfrm>
            <a:off x="685800" y="1981200"/>
            <a:ext cx="7924800" cy="4419600"/>
          </a:xfrm>
          <a:ln>
            <a:solidFill>
              <a:schemeClr val="tx1"/>
            </a:solidFill>
          </a:ln>
        </p:spPr>
        <p:txBody>
          <a:bodyPr anchor="ctr"/>
          <a:lstStyle/>
          <a:p>
            <a:pPr>
              <a:lnSpc>
                <a:spcPct val="90000"/>
              </a:lnSpc>
            </a:pPr>
            <a:r>
              <a:rPr lang="ja-JP" altLang="en-US">
                <a:effectLst>
                  <a:outerShdw blurRad="38100" dist="38100" dir="2700000" algn="tl">
                    <a:srgbClr val="000000"/>
                  </a:outerShdw>
                </a:effectLst>
              </a:rPr>
              <a:t>重商主義を批判。</a:t>
            </a:r>
          </a:p>
          <a:p>
            <a:pPr>
              <a:lnSpc>
                <a:spcPct val="90000"/>
              </a:lnSpc>
            </a:pPr>
            <a:r>
              <a:rPr lang="ja-JP" altLang="en-US">
                <a:effectLst>
                  <a:outerShdw blurRad="38100" dist="38100" dir="2700000" algn="tl">
                    <a:srgbClr val="000000"/>
                  </a:outerShdw>
                </a:effectLst>
              </a:rPr>
              <a:t>産業資本を擁立。</a:t>
            </a:r>
          </a:p>
          <a:p>
            <a:pPr>
              <a:lnSpc>
                <a:spcPct val="90000"/>
              </a:lnSpc>
            </a:pPr>
            <a:r>
              <a:rPr lang="ja-JP" altLang="en-US">
                <a:effectLst>
                  <a:outerShdw blurRad="38100" dist="38100" dir="2700000" algn="tl">
                    <a:srgbClr val="000000"/>
                  </a:outerShdw>
                </a:effectLst>
              </a:rPr>
              <a:t>貿易の互恵性を強調。</a:t>
            </a:r>
          </a:p>
          <a:p>
            <a:pPr>
              <a:lnSpc>
                <a:spcPct val="90000"/>
              </a:lnSpc>
            </a:pPr>
            <a:r>
              <a:rPr lang="ja-JP" altLang="en-US">
                <a:effectLst>
                  <a:outerShdw blurRad="38100" dist="38100" dir="2700000" algn="tl">
                    <a:srgbClr val="000000"/>
                  </a:outerShdw>
                </a:effectLst>
              </a:rPr>
              <a:t>国富の金銀は無関係と主張。</a:t>
            </a:r>
          </a:p>
          <a:p>
            <a:pPr>
              <a:lnSpc>
                <a:spcPct val="90000"/>
              </a:lnSpc>
            </a:pPr>
            <a:r>
              <a:rPr lang="ja-JP" altLang="en-US">
                <a:effectLst>
                  <a:outerShdw blurRad="38100" dist="38100" dir="2700000" algn="tl">
                    <a:srgbClr val="000000"/>
                  </a:outerShdw>
                </a:effectLst>
              </a:rPr>
              <a:t>産業保護を批判。（ダーウイニズム）</a:t>
            </a:r>
          </a:p>
          <a:p>
            <a:pPr>
              <a:lnSpc>
                <a:spcPct val="90000"/>
              </a:lnSpc>
            </a:pPr>
            <a:r>
              <a:rPr lang="ja-JP" altLang="en-US">
                <a:effectLst>
                  <a:outerShdw blurRad="38100" dist="38100" dir="2700000" algn="tl">
                    <a:srgbClr val="000000"/>
                  </a:outerShdw>
                </a:effectLst>
              </a:rPr>
              <a:t>外国市場は国内市場の延長とみる。</a:t>
            </a:r>
          </a:p>
          <a:p>
            <a:pPr>
              <a:lnSpc>
                <a:spcPct val="90000"/>
              </a:lnSpc>
            </a:pPr>
            <a:r>
              <a:rPr lang="ja-JP" altLang="en-US">
                <a:effectLst>
                  <a:outerShdw blurRad="38100" dist="38100" dir="2700000" algn="tl">
                    <a:srgbClr val="000000"/>
                  </a:outerShdw>
                </a:effectLst>
              </a:rPr>
              <a:t>自由競争原理に基づく国際分業＝労働の分割の利益を立証。</a:t>
            </a:r>
          </a:p>
        </p:txBody>
      </p:sp>
    </p:spTree>
    <p:extLst>
      <p:ext uri="{BB962C8B-B14F-4D97-AF65-F5344CB8AC3E}">
        <p14:creationId xmlns:p14="http://schemas.microsoft.com/office/powerpoint/2010/main" val="336115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9138"/>
                                        </p:tgtEl>
                                        <p:attrNameLst>
                                          <p:attrName>style.visibility</p:attrName>
                                        </p:attrNameLst>
                                      </p:cBhvr>
                                      <p:to>
                                        <p:strVal val="visible"/>
                                      </p:to>
                                    </p:set>
                                    <p:anim calcmode="lin" valueType="num">
                                      <p:cBhvr additive="base">
                                        <p:cTn id="7" dur="500" fill="hold"/>
                                        <p:tgtEl>
                                          <p:spTgt spid="219138"/>
                                        </p:tgtEl>
                                        <p:attrNameLst>
                                          <p:attrName>ppt_x</p:attrName>
                                        </p:attrNameLst>
                                      </p:cBhvr>
                                      <p:tavLst>
                                        <p:tav tm="0">
                                          <p:val>
                                            <p:strVal val="#ppt_x"/>
                                          </p:val>
                                        </p:tav>
                                        <p:tav tm="100000">
                                          <p:val>
                                            <p:strVal val="#ppt_x"/>
                                          </p:val>
                                        </p:tav>
                                      </p:tavLst>
                                    </p:anim>
                                    <p:anim calcmode="lin" valueType="num">
                                      <p:cBhvr additive="base">
                                        <p:cTn id="8" dur="500" fill="hold"/>
                                        <p:tgtEl>
                                          <p:spTgt spid="21913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19139">
                                            <p:txEl>
                                              <p:pRg st="0" end="0"/>
                                            </p:txEl>
                                          </p:spTgt>
                                        </p:tgtEl>
                                        <p:attrNameLst>
                                          <p:attrName>style.visibility</p:attrName>
                                        </p:attrNameLst>
                                      </p:cBhvr>
                                      <p:to>
                                        <p:strVal val="visible"/>
                                      </p:to>
                                    </p:set>
                                    <p:anim calcmode="lin" valueType="num">
                                      <p:cBhvr additive="base">
                                        <p:cTn id="13" dur="500" fill="hold"/>
                                        <p:tgtEl>
                                          <p:spTgt spid="21913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913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219139">
                                            <p:txEl>
                                              <p:pRg st="1" end="1"/>
                                            </p:txEl>
                                          </p:spTgt>
                                        </p:tgtEl>
                                        <p:attrNameLst>
                                          <p:attrName>style.visibility</p:attrName>
                                        </p:attrNameLst>
                                      </p:cBhvr>
                                      <p:to>
                                        <p:strVal val="visible"/>
                                      </p:to>
                                    </p:set>
                                    <p:anim calcmode="lin" valueType="num">
                                      <p:cBhvr additive="base">
                                        <p:cTn id="19" dur="500" fill="hold"/>
                                        <p:tgtEl>
                                          <p:spTgt spid="21913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913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219139">
                                            <p:txEl>
                                              <p:pRg st="2" end="2"/>
                                            </p:txEl>
                                          </p:spTgt>
                                        </p:tgtEl>
                                        <p:attrNameLst>
                                          <p:attrName>style.visibility</p:attrName>
                                        </p:attrNameLst>
                                      </p:cBhvr>
                                      <p:to>
                                        <p:strVal val="visible"/>
                                      </p:to>
                                    </p:set>
                                    <p:anim calcmode="lin" valueType="num">
                                      <p:cBhvr additive="base">
                                        <p:cTn id="25" dur="500" fill="hold"/>
                                        <p:tgtEl>
                                          <p:spTgt spid="21913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913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219139">
                                            <p:txEl>
                                              <p:pRg st="3" end="3"/>
                                            </p:txEl>
                                          </p:spTgt>
                                        </p:tgtEl>
                                        <p:attrNameLst>
                                          <p:attrName>style.visibility</p:attrName>
                                        </p:attrNameLst>
                                      </p:cBhvr>
                                      <p:to>
                                        <p:strVal val="visible"/>
                                      </p:to>
                                    </p:set>
                                    <p:anim calcmode="lin" valueType="num">
                                      <p:cBhvr additive="base">
                                        <p:cTn id="31" dur="500" fill="hold"/>
                                        <p:tgtEl>
                                          <p:spTgt spid="219139">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19139">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219139">
                                            <p:txEl>
                                              <p:pRg st="4" end="4"/>
                                            </p:txEl>
                                          </p:spTgt>
                                        </p:tgtEl>
                                        <p:attrNameLst>
                                          <p:attrName>style.visibility</p:attrName>
                                        </p:attrNameLst>
                                      </p:cBhvr>
                                      <p:to>
                                        <p:strVal val="visible"/>
                                      </p:to>
                                    </p:set>
                                    <p:anim calcmode="lin" valueType="num">
                                      <p:cBhvr additive="base">
                                        <p:cTn id="37" dur="500" fill="hold"/>
                                        <p:tgtEl>
                                          <p:spTgt spid="219139">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19139">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219139">
                                            <p:txEl>
                                              <p:pRg st="5" end="5"/>
                                            </p:txEl>
                                          </p:spTgt>
                                        </p:tgtEl>
                                        <p:attrNameLst>
                                          <p:attrName>style.visibility</p:attrName>
                                        </p:attrNameLst>
                                      </p:cBhvr>
                                      <p:to>
                                        <p:strVal val="visible"/>
                                      </p:to>
                                    </p:set>
                                    <p:anim calcmode="lin" valueType="num">
                                      <p:cBhvr additive="base">
                                        <p:cTn id="43" dur="500" fill="hold"/>
                                        <p:tgtEl>
                                          <p:spTgt spid="219139">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19139">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9" fill="hold" grpId="0" nodeType="clickEffect">
                                  <p:stCondLst>
                                    <p:cond delay="0"/>
                                  </p:stCondLst>
                                  <p:childTnLst>
                                    <p:set>
                                      <p:cBhvr>
                                        <p:cTn id="48" dur="1" fill="hold">
                                          <p:stCondLst>
                                            <p:cond delay="0"/>
                                          </p:stCondLst>
                                        </p:cTn>
                                        <p:tgtEl>
                                          <p:spTgt spid="219139">
                                            <p:txEl>
                                              <p:pRg st="6" end="6"/>
                                            </p:txEl>
                                          </p:spTgt>
                                        </p:tgtEl>
                                        <p:attrNameLst>
                                          <p:attrName>style.visibility</p:attrName>
                                        </p:attrNameLst>
                                      </p:cBhvr>
                                      <p:to>
                                        <p:strVal val="visible"/>
                                      </p:to>
                                    </p:set>
                                    <p:anim calcmode="lin" valueType="num">
                                      <p:cBhvr additive="base">
                                        <p:cTn id="49" dur="500" fill="hold"/>
                                        <p:tgtEl>
                                          <p:spTgt spid="219139">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19139">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8" grpId="0" autoUpdateAnimBg="0"/>
      <p:bldP spid="21913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4258" name="Rectangle 2"/>
          <p:cNvSpPr>
            <a:spLocks noGrp="1" noChangeArrowheads="1"/>
          </p:cNvSpPr>
          <p:nvPr>
            <p:ph type="ctrTitle"/>
          </p:nvPr>
        </p:nvSpPr>
        <p:spPr>
          <a:xfrm>
            <a:off x="762000" y="685800"/>
            <a:ext cx="7772400" cy="1143000"/>
          </a:xfrm>
        </p:spPr>
        <p:txBody>
          <a:bodyPr>
            <a:normAutofit fontScale="90000"/>
          </a:bodyPr>
          <a:lstStyle/>
          <a:p>
            <a:r>
              <a:rPr lang="ja-JP" altLang="en-US" sz="4800"/>
              <a:t>デイビッド・リカードの</a:t>
            </a:r>
            <a:br>
              <a:rPr lang="ja-JP" altLang="en-US" sz="4800"/>
            </a:br>
            <a:r>
              <a:rPr lang="ja-JP" altLang="en-US" sz="4800"/>
              <a:t>比較生産費説</a:t>
            </a:r>
          </a:p>
        </p:txBody>
      </p:sp>
      <p:sp>
        <p:nvSpPr>
          <p:cNvPr id="224259" name="Rectangle 3"/>
          <p:cNvSpPr>
            <a:spLocks noGrp="1" noChangeArrowheads="1"/>
          </p:cNvSpPr>
          <p:nvPr>
            <p:ph type="subTitle" idx="1"/>
          </p:nvPr>
        </p:nvSpPr>
        <p:spPr>
          <a:xfrm>
            <a:off x="838200" y="2133600"/>
            <a:ext cx="7620000" cy="1143000"/>
          </a:xfrm>
        </p:spPr>
        <p:txBody>
          <a:bodyPr/>
          <a:lstStyle/>
          <a:p>
            <a:r>
              <a:rPr lang="en-US" altLang="ja-JP"/>
              <a:t>『</a:t>
            </a:r>
            <a:r>
              <a:rPr lang="ja-JP" altLang="en-US"/>
              <a:t>政治経済学及び課税の原理</a:t>
            </a:r>
            <a:r>
              <a:rPr lang="en-US" altLang="ja-JP"/>
              <a:t>』</a:t>
            </a:r>
            <a:r>
              <a:rPr lang="ja-JP" altLang="en-US"/>
              <a:t>（１８１７）</a:t>
            </a:r>
          </a:p>
          <a:p>
            <a:r>
              <a:rPr lang="ja-JP" altLang="en-US"/>
              <a:t>第７章　外国貿易</a:t>
            </a:r>
          </a:p>
        </p:txBody>
      </p:sp>
      <p:sp>
        <p:nvSpPr>
          <p:cNvPr id="224260" name="Line 4"/>
          <p:cNvSpPr>
            <a:spLocks noChangeShapeType="1"/>
          </p:cNvSpPr>
          <p:nvPr/>
        </p:nvSpPr>
        <p:spPr bwMode="auto">
          <a:xfrm>
            <a:off x="1219200" y="3810000"/>
            <a:ext cx="6400800" cy="0"/>
          </a:xfrm>
          <a:prstGeom prst="line">
            <a:avLst/>
          </a:prstGeom>
          <a:noFill/>
          <a:ln w="57150">
            <a:solidFill>
              <a:schemeClr val="tx1"/>
            </a:solidFill>
            <a:round/>
            <a:headEnd/>
            <a:tailEnd/>
          </a:ln>
          <a:effectLst/>
        </p:spPr>
        <p:txBody>
          <a:bodyPr/>
          <a:lstStyle/>
          <a:p>
            <a:endParaRPr lang="ja-JP" altLang="en-US"/>
          </a:p>
        </p:txBody>
      </p:sp>
      <p:sp>
        <p:nvSpPr>
          <p:cNvPr id="224261" name="Line 5"/>
          <p:cNvSpPr>
            <a:spLocks noChangeShapeType="1"/>
          </p:cNvSpPr>
          <p:nvPr/>
        </p:nvSpPr>
        <p:spPr bwMode="auto">
          <a:xfrm>
            <a:off x="1295400" y="4572000"/>
            <a:ext cx="6324600" cy="0"/>
          </a:xfrm>
          <a:prstGeom prst="line">
            <a:avLst/>
          </a:prstGeom>
          <a:noFill/>
          <a:ln w="9525">
            <a:solidFill>
              <a:schemeClr val="tx1"/>
            </a:solidFill>
            <a:round/>
            <a:headEnd/>
            <a:tailEnd/>
          </a:ln>
          <a:effectLst/>
        </p:spPr>
        <p:txBody>
          <a:bodyPr/>
          <a:lstStyle/>
          <a:p>
            <a:endParaRPr lang="ja-JP" altLang="en-US"/>
          </a:p>
        </p:txBody>
      </p:sp>
      <p:sp>
        <p:nvSpPr>
          <p:cNvPr id="224262" name="Line 6"/>
          <p:cNvSpPr>
            <a:spLocks noChangeShapeType="1"/>
          </p:cNvSpPr>
          <p:nvPr/>
        </p:nvSpPr>
        <p:spPr bwMode="auto">
          <a:xfrm>
            <a:off x="1219200" y="6400800"/>
            <a:ext cx="6324600" cy="0"/>
          </a:xfrm>
          <a:prstGeom prst="line">
            <a:avLst/>
          </a:prstGeom>
          <a:noFill/>
          <a:ln w="9525">
            <a:solidFill>
              <a:schemeClr val="tx1"/>
            </a:solidFill>
            <a:round/>
            <a:headEnd/>
            <a:tailEnd/>
          </a:ln>
          <a:effectLst/>
        </p:spPr>
        <p:txBody>
          <a:bodyPr/>
          <a:lstStyle/>
          <a:p>
            <a:endParaRPr lang="ja-JP" altLang="en-US"/>
          </a:p>
        </p:txBody>
      </p:sp>
      <p:sp>
        <p:nvSpPr>
          <p:cNvPr id="224263" name="Text Box 7"/>
          <p:cNvSpPr txBox="1">
            <a:spLocks noChangeArrowheads="1"/>
          </p:cNvSpPr>
          <p:nvPr/>
        </p:nvSpPr>
        <p:spPr bwMode="auto">
          <a:xfrm>
            <a:off x="3540125" y="4021138"/>
            <a:ext cx="950913" cy="457200"/>
          </a:xfrm>
          <a:prstGeom prst="rect">
            <a:avLst/>
          </a:prstGeom>
          <a:noFill/>
          <a:ln w="9525">
            <a:noFill/>
            <a:miter lim="800000"/>
            <a:headEnd/>
            <a:tailEnd/>
          </a:ln>
          <a:effectLst/>
        </p:spPr>
        <p:txBody>
          <a:bodyPr wrap="none">
            <a:spAutoFit/>
          </a:bodyPr>
          <a:lstStyle/>
          <a:p>
            <a:r>
              <a:rPr lang="ja-JP" altLang="en-US" sz="2400">
                <a:latin typeface="Times New Roman" pitchFamily="18" charset="0"/>
              </a:rPr>
              <a:t>ラシャ</a:t>
            </a:r>
          </a:p>
        </p:txBody>
      </p:sp>
      <p:sp>
        <p:nvSpPr>
          <p:cNvPr id="224264" name="Text Box 8"/>
          <p:cNvSpPr txBox="1">
            <a:spLocks noChangeArrowheads="1"/>
          </p:cNvSpPr>
          <p:nvPr/>
        </p:nvSpPr>
        <p:spPr bwMode="auto">
          <a:xfrm>
            <a:off x="1404938" y="4940300"/>
            <a:ext cx="1563687" cy="457200"/>
          </a:xfrm>
          <a:prstGeom prst="rect">
            <a:avLst/>
          </a:prstGeom>
          <a:noFill/>
          <a:ln w="9525">
            <a:noFill/>
            <a:miter lim="800000"/>
            <a:headEnd/>
            <a:tailEnd/>
          </a:ln>
          <a:effectLst/>
        </p:spPr>
        <p:txBody>
          <a:bodyPr wrap="none">
            <a:spAutoFit/>
          </a:bodyPr>
          <a:lstStyle/>
          <a:p>
            <a:r>
              <a:rPr lang="ja-JP" altLang="en-US" sz="2400">
                <a:latin typeface="Times New Roman" pitchFamily="18" charset="0"/>
              </a:rPr>
              <a:t>ポルトガル</a:t>
            </a:r>
          </a:p>
        </p:txBody>
      </p:sp>
      <p:sp>
        <p:nvSpPr>
          <p:cNvPr id="224265" name="Text Box 9"/>
          <p:cNvSpPr txBox="1">
            <a:spLocks noChangeArrowheads="1"/>
          </p:cNvSpPr>
          <p:nvPr/>
        </p:nvSpPr>
        <p:spPr bwMode="auto">
          <a:xfrm>
            <a:off x="1570038" y="5753100"/>
            <a:ext cx="1230312" cy="457200"/>
          </a:xfrm>
          <a:prstGeom prst="rect">
            <a:avLst/>
          </a:prstGeom>
          <a:noFill/>
          <a:ln w="9525">
            <a:noFill/>
            <a:miter lim="800000"/>
            <a:headEnd/>
            <a:tailEnd/>
          </a:ln>
          <a:effectLst/>
        </p:spPr>
        <p:txBody>
          <a:bodyPr wrap="none">
            <a:spAutoFit/>
          </a:bodyPr>
          <a:lstStyle/>
          <a:p>
            <a:r>
              <a:rPr lang="ja-JP" altLang="en-US" sz="2400">
                <a:latin typeface="Times New Roman" pitchFamily="18" charset="0"/>
              </a:rPr>
              <a:t>イギリス</a:t>
            </a:r>
          </a:p>
        </p:txBody>
      </p:sp>
      <p:sp>
        <p:nvSpPr>
          <p:cNvPr id="224266" name="Text Box 10"/>
          <p:cNvSpPr txBox="1">
            <a:spLocks noChangeArrowheads="1"/>
          </p:cNvSpPr>
          <p:nvPr/>
        </p:nvSpPr>
        <p:spPr bwMode="auto">
          <a:xfrm>
            <a:off x="3563938" y="4941888"/>
            <a:ext cx="904875" cy="457200"/>
          </a:xfrm>
          <a:prstGeom prst="rect">
            <a:avLst/>
          </a:prstGeom>
          <a:noFill/>
          <a:ln w="9525">
            <a:noFill/>
            <a:miter lim="800000"/>
            <a:headEnd/>
            <a:tailEnd/>
          </a:ln>
          <a:effectLst/>
        </p:spPr>
        <p:txBody>
          <a:bodyPr wrap="none">
            <a:spAutoFit/>
          </a:bodyPr>
          <a:lstStyle/>
          <a:p>
            <a:r>
              <a:rPr lang="ja-JP" altLang="en-US" sz="2400">
                <a:latin typeface="Times New Roman" pitchFamily="18" charset="0"/>
              </a:rPr>
              <a:t>９０人</a:t>
            </a:r>
          </a:p>
        </p:txBody>
      </p:sp>
      <p:sp>
        <p:nvSpPr>
          <p:cNvPr id="224267" name="Text Box 11"/>
          <p:cNvSpPr txBox="1">
            <a:spLocks noChangeArrowheads="1"/>
          </p:cNvSpPr>
          <p:nvPr/>
        </p:nvSpPr>
        <p:spPr bwMode="auto">
          <a:xfrm>
            <a:off x="3459163" y="5753100"/>
            <a:ext cx="1112837" cy="457200"/>
          </a:xfrm>
          <a:prstGeom prst="rect">
            <a:avLst/>
          </a:prstGeom>
          <a:noFill/>
          <a:ln w="9525">
            <a:noFill/>
            <a:miter lim="800000"/>
            <a:headEnd/>
            <a:tailEnd/>
          </a:ln>
          <a:effectLst/>
        </p:spPr>
        <p:txBody>
          <a:bodyPr wrap="none">
            <a:spAutoFit/>
          </a:bodyPr>
          <a:lstStyle/>
          <a:p>
            <a:r>
              <a:rPr lang="ja-JP" altLang="en-US" sz="2400">
                <a:latin typeface="Times New Roman" pitchFamily="18" charset="0"/>
              </a:rPr>
              <a:t>１００人</a:t>
            </a:r>
          </a:p>
        </p:txBody>
      </p:sp>
      <p:sp>
        <p:nvSpPr>
          <p:cNvPr id="224268" name="Text Box 12"/>
          <p:cNvSpPr txBox="1">
            <a:spLocks noChangeArrowheads="1"/>
          </p:cNvSpPr>
          <p:nvPr/>
        </p:nvSpPr>
        <p:spPr bwMode="auto">
          <a:xfrm>
            <a:off x="6113463" y="4021138"/>
            <a:ext cx="985837" cy="457200"/>
          </a:xfrm>
          <a:prstGeom prst="rect">
            <a:avLst/>
          </a:prstGeom>
          <a:noFill/>
          <a:ln w="9525">
            <a:noFill/>
            <a:miter lim="800000"/>
            <a:headEnd/>
            <a:tailEnd/>
          </a:ln>
          <a:effectLst/>
        </p:spPr>
        <p:txBody>
          <a:bodyPr wrap="none">
            <a:spAutoFit/>
          </a:bodyPr>
          <a:lstStyle/>
          <a:p>
            <a:r>
              <a:rPr lang="ja-JP" altLang="en-US" sz="2400">
                <a:latin typeface="Times New Roman" pitchFamily="18" charset="0"/>
              </a:rPr>
              <a:t>ワイン</a:t>
            </a:r>
          </a:p>
        </p:txBody>
      </p:sp>
      <p:sp>
        <p:nvSpPr>
          <p:cNvPr id="224269" name="Text Box 13"/>
          <p:cNvSpPr txBox="1">
            <a:spLocks noChangeArrowheads="1"/>
          </p:cNvSpPr>
          <p:nvPr/>
        </p:nvSpPr>
        <p:spPr bwMode="auto">
          <a:xfrm>
            <a:off x="6156325" y="4941888"/>
            <a:ext cx="904875" cy="457200"/>
          </a:xfrm>
          <a:prstGeom prst="rect">
            <a:avLst/>
          </a:prstGeom>
          <a:noFill/>
          <a:ln w="9525">
            <a:noFill/>
            <a:miter lim="800000"/>
            <a:headEnd/>
            <a:tailEnd/>
          </a:ln>
          <a:effectLst/>
        </p:spPr>
        <p:txBody>
          <a:bodyPr wrap="none">
            <a:spAutoFit/>
          </a:bodyPr>
          <a:lstStyle/>
          <a:p>
            <a:r>
              <a:rPr lang="ja-JP" altLang="en-US" sz="2400">
                <a:latin typeface="Times New Roman" pitchFamily="18" charset="0"/>
              </a:rPr>
              <a:t>８０人</a:t>
            </a:r>
          </a:p>
        </p:txBody>
      </p:sp>
      <p:sp>
        <p:nvSpPr>
          <p:cNvPr id="224270" name="Text Box 14"/>
          <p:cNvSpPr txBox="1">
            <a:spLocks noChangeArrowheads="1"/>
          </p:cNvSpPr>
          <p:nvPr/>
        </p:nvSpPr>
        <p:spPr bwMode="auto">
          <a:xfrm>
            <a:off x="6049963" y="5753100"/>
            <a:ext cx="1112837" cy="457200"/>
          </a:xfrm>
          <a:prstGeom prst="rect">
            <a:avLst/>
          </a:prstGeom>
          <a:noFill/>
          <a:ln w="9525">
            <a:noFill/>
            <a:miter lim="800000"/>
            <a:headEnd/>
            <a:tailEnd/>
          </a:ln>
          <a:effectLst/>
        </p:spPr>
        <p:txBody>
          <a:bodyPr wrap="none">
            <a:spAutoFit/>
          </a:bodyPr>
          <a:lstStyle/>
          <a:p>
            <a:r>
              <a:rPr lang="ja-JP" altLang="en-US" sz="2400">
                <a:latin typeface="Times New Roman" pitchFamily="18" charset="0"/>
              </a:rPr>
              <a:t>１２０人</a:t>
            </a:r>
          </a:p>
        </p:txBody>
      </p:sp>
      <p:sp>
        <p:nvSpPr>
          <p:cNvPr id="224271" name="Text Box 15"/>
          <p:cNvSpPr txBox="1">
            <a:spLocks noChangeArrowheads="1"/>
          </p:cNvSpPr>
          <p:nvPr/>
        </p:nvSpPr>
        <p:spPr bwMode="auto">
          <a:xfrm>
            <a:off x="3184525" y="3362325"/>
            <a:ext cx="2320925" cy="366713"/>
          </a:xfrm>
          <a:prstGeom prst="rect">
            <a:avLst/>
          </a:prstGeom>
          <a:noFill/>
          <a:ln w="9525">
            <a:noFill/>
            <a:miter lim="800000"/>
            <a:headEnd/>
            <a:tailEnd/>
          </a:ln>
          <a:effectLst/>
        </p:spPr>
        <p:txBody>
          <a:bodyPr wrap="none">
            <a:spAutoFit/>
          </a:bodyPr>
          <a:lstStyle/>
          <a:p>
            <a:r>
              <a:rPr lang="ja-JP" altLang="en-US"/>
              <a:t>１単位当たりの労働量</a:t>
            </a:r>
          </a:p>
        </p:txBody>
      </p:sp>
    </p:spTree>
    <p:extLst>
      <p:ext uri="{BB962C8B-B14F-4D97-AF65-F5344CB8AC3E}">
        <p14:creationId xmlns:p14="http://schemas.microsoft.com/office/powerpoint/2010/main" val="19446588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ja-JP" altLang="en-US"/>
              <a:t>比較生産費</a:t>
            </a:r>
          </a:p>
        </p:txBody>
      </p:sp>
      <p:sp>
        <p:nvSpPr>
          <p:cNvPr id="225283" name="Rectangle 3"/>
          <p:cNvSpPr>
            <a:spLocks noGrp="1" noChangeArrowheads="1"/>
          </p:cNvSpPr>
          <p:nvPr>
            <p:ph idx="1"/>
          </p:nvPr>
        </p:nvSpPr>
        <p:spPr>
          <a:xfrm>
            <a:off x="468313" y="1844675"/>
            <a:ext cx="8142287" cy="4824413"/>
          </a:xfrm>
          <a:ln>
            <a:solidFill>
              <a:schemeClr val="tx1"/>
            </a:solidFill>
          </a:ln>
        </p:spPr>
        <p:txBody>
          <a:bodyPr anchor="ctr"/>
          <a:lstStyle/>
          <a:p>
            <a:r>
              <a:rPr lang="ja-JP" altLang="en-US"/>
              <a:t>相対価格</a:t>
            </a:r>
          </a:p>
          <a:p>
            <a:pPr lvl="1"/>
            <a:r>
              <a:rPr lang="ja-JP" altLang="en-US"/>
              <a:t>特定の財１単位と交換するのに必要な別の財の単位数</a:t>
            </a:r>
          </a:p>
          <a:p>
            <a:pPr>
              <a:buFont typeface="Wingdings" pitchFamily="2" charset="2"/>
              <a:buNone/>
            </a:pPr>
            <a:endParaRPr lang="ja-JP" altLang="en-US"/>
          </a:p>
          <a:p>
            <a:r>
              <a:rPr lang="ja-JP" altLang="en-US"/>
              <a:t>比較生産費説における貿易利益</a:t>
            </a:r>
          </a:p>
          <a:p>
            <a:pPr lvl="1"/>
            <a:r>
              <a:rPr lang="ja-JP" altLang="en-US"/>
              <a:t>特定の貿易を行わない場合の国内での相対価格と、貿易を行った場合の相対価格との差</a:t>
            </a:r>
          </a:p>
          <a:p>
            <a:endParaRPr lang="en-US" altLang="ja-JP"/>
          </a:p>
        </p:txBody>
      </p:sp>
    </p:spTree>
    <p:extLst>
      <p:ext uri="{BB962C8B-B14F-4D97-AF65-F5344CB8AC3E}">
        <p14:creationId xmlns:p14="http://schemas.microsoft.com/office/powerpoint/2010/main" val="49887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283">
                                            <p:bg/>
                                          </p:spTgt>
                                        </p:tgtEl>
                                        <p:attrNameLst>
                                          <p:attrName>style.visibility</p:attrName>
                                        </p:attrNameLst>
                                      </p:cBhvr>
                                      <p:to>
                                        <p:strVal val="visible"/>
                                      </p:to>
                                    </p:set>
                                    <p:anim calcmode="lin" valueType="num">
                                      <p:cBhvr additive="base">
                                        <p:cTn id="7" dur="500" fill="hold"/>
                                        <p:tgtEl>
                                          <p:spTgt spid="22528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2528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283">
                                            <p:txEl>
                                              <p:pRg st="0" end="0"/>
                                            </p:txEl>
                                          </p:spTgt>
                                        </p:tgtEl>
                                        <p:attrNameLst>
                                          <p:attrName>style.visibility</p:attrName>
                                        </p:attrNameLst>
                                      </p:cBhvr>
                                      <p:to>
                                        <p:strVal val="visible"/>
                                      </p:to>
                                    </p:set>
                                    <p:anim calcmode="lin" valueType="num">
                                      <p:cBhvr additive="base">
                                        <p:cTn id="13" dur="500" fill="hold"/>
                                        <p:tgtEl>
                                          <p:spTgt spid="22528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28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25283">
                                            <p:txEl>
                                              <p:pRg st="1" end="1"/>
                                            </p:txEl>
                                          </p:spTgt>
                                        </p:tgtEl>
                                        <p:attrNameLst>
                                          <p:attrName>style.visibility</p:attrName>
                                        </p:attrNameLst>
                                      </p:cBhvr>
                                      <p:to>
                                        <p:strVal val="visible"/>
                                      </p:to>
                                    </p:set>
                                    <p:anim calcmode="lin" valueType="num">
                                      <p:cBhvr additive="base">
                                        <p:cTn id="17" dur="500" fill="hold"/>
                                        <p:tgtEl>
                                          <p:spTgt spid="22528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52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5283">
                                            <p:txEl>
                                              <p:pRg st="3" end="3"/>
                                            </p:txEl>
                                          </p:spTgt>
                                        </p:tgtEl>
                                        <p:attrNameLst>
                                          <p:attrName>style.visibility</p:attrName>
                                        </p:attrNameLst>
                                      </p:cBhvr>
                                      <p:to>
                                        <p:strVal val="visible"/>
                                      </p:to>
                                    </p:set>
                                    <p:anim calcmode="lin" valueType="num">
                                      <p:cBhvr additive="base">
                                        <p:cTn id="23" dur="500" fill="hold"/>
                                        <p:tgtEl>
                                          <p:spTgt spid="22528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528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5283">
                                            <p:txEl>
                                              <p:pRg st="4" end="4"/>
                                            </p:txEl>
                                          </p:spTgt>
                                        </p:tgtEl>
                                        <p:attrNameLst>
                                          <p:attrName>style.visibility</p:attrName>
                                        </p:attrNameLst>
                                      </p:cBhvr>
                                      <p:to>
                                        <p:strVal val="visible"/>
                                      </p:to>
                                    </p:set>
                                    <p:anim calcmode="lin" valueType="num">
                                      <p:cBhvr additive="base">
                                        <p:cTn id="27" dur="500" fill="hold"/>
                                        <p:tgtEl>
                                          <p:spTgt spid="22528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252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609600" y="0"/>
            <a:ext cx="7543800" cy="762000"/>
          </a:xfrm>
        </p:spPr>
        <p:txBody>
          <a:bodyPr/>
          <a:lstStyle/>
          <a:p>
            <a:r>
              <a:rPr lang="ja-JP" altLang="en-US" sz="3600"/>
              <a:t>比較生産費説の諸前提</a:t>
            </a:r>
          </a:p>
        </p:txBody>
      </p:sp>
      <p:sp>
        <p:nvSpPr>
          <p:cNvPr id="226307" name="Rectangle 3"/>
          <p:cNvSpPr>
            <a:spLocks noGrp="1" noChangeArrowheads="1"/>
          </p:cNvSpPr>
          <p:nvPr>
            <p:ph idx="1"/>
          </p:nvPr>
        </p:nvSpPr>
        <p:spPr>
          <a:xfrm>
            <a:off x="179388" y="908050"/>
            <a:ext cx="8604250" cy="5772150"/>
          </a:xfrm>
          <a:ln>
            <a:solidFill>
              <a:schemeClr val="tx1"/>
            </a:solidFill>
          </a:ln>
        </p:spPr>
        <p:txBody>
          <a:bodyPr>
            <a:normAutofit/>
          </a:bodyPr>
          <a:lstStyle/>
          <a:p>
            <a:r>
              <a:rPr lang="ja-JP" altLang="en-US" sz="2800"/>
              <a:t>２国（イギリスとポルトガル）、２財（ぶどう酒とラ　　シャ）、１生産要素（＝労働）。</a:t>
            </a:r>
          </a:p>
          <a:p>
            <a:r>
              <a:rPr lang="ja-JP" altLang="en-US" sz="2800"/>
              <a:t>労働の質（ｑｕａｌｉｔｙ）は両国で同一。</a:t>
            </a:r>
          </a:p>
          <a:p>
            <a:r>
              <a:rPr lang="ja-JP" altLang="en-US" sz="2800"/>
              <a:t>財の価値は、当該市場の需要と供給で決まるのではなく，１財当たりの生産に必要な労働者数で決まる（労働価値説）。</a:t>
            </a:r>
          </a:p>
          <a:p>
            <a:r>
              <a:rPr lang="ja-JP" altLang="en-US" sz="2800"/>
              <a:t>財１単位当たりの生産費は不変（規模に対して収穫一定）。</a:t>
            </a:r>
          </a:p>
          <a:p>
            <a:r>
              <a:rPr lang="ja-JP" altLang="en-US" sz="2800"/>
              <a:t>関税はゼロ（自由貿易）。</a:t>
            </a:r>
          </a:p>
          <a:p>
            <a:r>
              <a:rPr lang="ja-JP" altLang="en-US" sz="2800"/>
              <a:t>労働の海外移動はない。</a:t>
            </a:r>
          </a:p>
          <a:p>
            <a:r>
              <a:rPr lang="ja-JP" altLang="en-US" sz="2800"/>
              <a:t>財・生産要素の市場は、ともに完全競争下にある。</a:t>
            </a:r>
          </a:p>
          <a:p>
            <a:pPr>
              <a:buFont typeface="Wingdings" pitchFamily="2" charset="2"/>
              <a:buNone/>
            </a:pPr>
            <a:endParaRPr lang="en-US" altLang="ja-JP" sz="2800"/>
          </a:p>
        </p:txBody>
      </p:sp>
    </p:spTree>
    <p:extLst>
      <p:ext uri="{BB962C8B-B14F-4D97-AF65-F5344CB8AC3E}">
        <p14:creationId xmlns:p14="http://schemas.microsoft.com/office/powerpoint/2010/main" val="305198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26306"/>
                                        </p:tgtEl>
                                        <p:attrNameLst>
                                          <p:attrName>style.visibility</p:attrName>
                                        </p:attrNameLst>
                                      </p:cBhvr>
                                      <p:to>
                                        <p:strVal val="visible"/>
                                      </p:to>
                                    </p:set>
                                    <p:anim calcmode="lin" valueType="num">
                                      <p:cBhvr additive="base">
                                        <p:cTn id="7" dur="500" fill="hold"/>
                                        <p:tgtEl>
                                          <p:spTgt spid="226306"/>
                                        </p:tgtEl>
                                        <p:attrNameLst>
                                          <p:attrName>ppt_x</p:attrName>
                                        </p:attrNameLst>
                                      </p:cBhvr>
                                      <p:tavLst>
                                        <p:tav tm="0">
                                          <p:val>
                                            <p:strVal val="0-#ppt_w/2"/>
                                          </p:val>
                                        </p:tav>
                                        <p:tav tm="100000">
                                          <p:val>
                                            <p:strVal val="#ppt_x"/>
                                          </p:val>
                                        </p:tav>
                                      </p:tavLst>
                                    </p:anim>
                                    <p:anim calcmode="lin" valueType="num">
                                      <p:cBhvr additive="base">
                                        <p:cTn id="8" dur="500" fill="hold"/>
                                        <p:tgtEl>
                                          <p:spTgt spid="22630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226307">
                                            <p:txEl>
                                              <p:pRg st="0" end="0"/>
                                            </p:txEl>
                                          </p:spTgt>
                                        </p:tgtEl>
                                        <p:attrNameLst>
                                          <p:attrName>style.visibility</p:attrName>
                                        </p:attrNameLst>
                                      </p:cBhvr>
                                      <p:to>
                                        <p:strVal val="visible"/>
                                      </p:to>
                                    </p:set>
                                    <p:anim calcmode="lin" valueType="num">
                                      <p:cBhvr additive="base">
                                        <p:cTn id="13" dur="5000" fill="hold"/>
                                        <p:tgtEl>
                                          <p:spTgt spid="226307">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2263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226307">
                                            <p:txEl>
                                              <p:pRg st="1" end="1"/>
                                            </p:txEl>
                                          </p:spTgt>
                                        </p:tgtEl>
                                        <p:attrNameLst>
                                          <p:attrName>style.visibility</p:attrName>
                                        </p:attrNameLst>
                                      </p:cBhvr>
                                      <p:to>
                                        <p:strVal val="visible"/>
                                      </p:to>
                                    </p:set>
                                    <p:anim calcmode="lin" valueType="num">
                                      <p:cBhvr additive="base">
                                        <p:cTn id="19" dur="5000" fill="hold"/>
                                        <p:tgtEl>
                                          <p:spTgt spid="226307">
                                            <p:txEl>
                                              <p:pRg st="1" end="1"/>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2263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226307">
                                            <p:txEl>
                                              <p:pRg st="2" end="2"/>
                                            </p:txEl>
                                          </p:spTgt>
                                        </p:tgtEl>
                                        <p:attrNameLst>
                                          <p:attrName>style.visibility</p:attrName>
                                        </p:attrNameLst>
                                      </p:cBhvr>
                                      <p:to>
                                        <p:strVal val="visible"/>
                                      </p:to>
                                    </p:set>
                                    <p:anim calcmode="lin" valueType="num">
                                      <p:cBhvr additive="base">
                                        <p:cTn id="25" dur="5000" fill="hold"/>
                                        <p:tgtEl>
                                          <p:spTgt spid="226307">
                                            <p:txEl>
                                              <p:pRg st="2" end="2"/>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2263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226307">
                                            <p:txEl>
                                              <p:pRg st="3" end="3"/>
                                            </p:txEl>
                                          </p:spTgt>
                                        </p:tgtEl>
                                        <p:attrNameLst>
                                          <p:attrName>style.visibility</p:attrName>
                                        </p:attrNameLst>
                                      </p:cBhvr>
                                      <p:to>
                                        <p:strVal val="visible"/>
                                      </p:to>
                                    </p:set>
                                    <p:anim calcmode="lin" valueType="num">
                                      <p:cBhvr additive="base">
                                        <p:cTn id="31" dur="5000" fill="hold"/>
                                        <p:tgtEl>
                                          <p:spTgt spid="226307">
                                            <p:txEl>
                                              <p:pRg st="3" end="3"/>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2263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226307">
                                            <p:txEl>
                                              <p:pRg st="4" end="4"/>
                                            </p:txEl>
                                          </p:spTgt>
                                        </p:tgtEl>
                                        <p:attrNameLst>
                                          <p:attrName>style.visibility</p:attrName>
                                        </p:attrNameLst>
                                      </p:cBhvr>
                                      <p:to>
                                        <p:strVal val="visible"/>
                                      </p:to>
                                    </p:set>
                                    <p:anim calcmode="lin" valueType="num">
                                      <p:cBhvr additive="base">
                                        <p:cTn id="37" dur="5000" fill="hold"/>
                                        <p:tgtEl>
                                          <p:spTgt spid="226307">
                                            <p:txEl>
                                              <p:pRg st="4" end="4"/>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2263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226307">
                                            <p:txEl>
                                              <p:pRg st="5" end="5"/>
                                            </p:txEl>
                                          </p:spTgt>
                                        </p:tgtEl>
                                        <p:attrNameLst>
                                          <p:attrName>style.visibility</p:attrName>
                                        </p:attrNameLst>
                                      </p:cBhvr>
                                      <p:to>
                                        <p:strVal val="visible"/>
                                      </p:to>
                                    </p:set>
                                    <p:anim calcmode="lin" valueType="num">
                                      <p:cBhvr additive="base">
                                        <p:cTn id="43" dur="5000" fill="hold"/>
                                        <p:tgtEl>
                                          <p:spTgt spid="226307">
                                            <p:txEl>
                                              <p:pRg st="5" end="5"/>
                                            </p:txEl>
                                          </p:spTgt>
                                        </p:tgtEl>
                                        <p:attrNameLst>
                                          <p:attrName>ppt_x</p:attrName>
                                        </p:attrNameLst>
                                      </p:cBhvr>
                                      <p:tavLst>
                                        <p:tav tm="0">
                                          <p:val>
                                            <p:strVal val="#ppt_x"/>
                                          </p:val>
                                        </p:tav>
                                        <p:tav tm="100000">
                                          <p:val>
                                            <p:strVal val="#ppt_x"/>
                                          </p:val>
                                        </p:tav>
                                      </p:tavLst>
                                    </p:anim>
                                    <p:anim calcmode="lin" valueType="num">
                                      <p:cBhvr additive="base">
                                        <p:cTn id="44" dur="5000" fill="hold"/>
                                        <p:tgtEl>
                                          <p:spTgt spid="22630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grpId="0" nodeType="clickEffect">
                                  <p:stCondLst>
                                    <p:cond delay="0"/>
                                  </p:stCondLst>
                                  <p:childTnLst>
                                    <p:set>
                                      <p:cBhvr>
                                        <p:cTn id="48" dur="1" fill="hold">
                                          <p:stCondLst>
                                            <p:cond delay="0"/>
                                          </p:stCondLst>
                                        </p:cTn>
                                        <p:tgtEl>
                                          <p:spTgt spid="226307">
                                            <p:txEl>
                                              <p:pRg st="6" end="6"/>
                                            </p:txEl>
                                          </p:spTgt>
                                        </p:tgtEl>
                                        <p:attrNameLst>
                                          <p:attrName>style.visibility</p:attrName>
                                        </p:attrNameLst>
                                      </p:cBhvr>
                                      <p:to>
                                        <p:strVal val="visible"/>
                                      </p:to>
                                    </p:set>
                                    <p:anim calcmode="lin" valueType="num">
                                      <p:cBhvr additive="base">
                                        <p:cTn id="49" dur="5000" fill="hold"/>
                                        <p:tgtEl>
                                          <p:spTgt spid="226307">
                                            <p:txEl>
                                              <p:pRg st="6" end="6"/>
                                            </p:txEl>
                                          </p:spTgt>
                                        </p:tgtEl>
                                        <p:attrNameLst>
                                          <p:attrName>ppt_x</p:attrName>
                                        </p:attrNameLst>
                                      </p:cBhvr>
                                      <p:tavLst>
                                        <p:tav tm="0">
                                          <p:val>
                                            <p:strVal val="#ppt_x"/>
                                          </p:val>
                                        </p:tav>
                                        <p:tav tm="100000">
                                          <p:val>
                                            <p:strVal val="#ppt_x"/>
                                          </p:val>
                                        </p:tav>
                                      </p:tavLst>
                                    </p:anim>
                                    <p:anim calcmode="lin" valueType="num">
                                      <p:cBhvr additive="base">
                                        <p:cTn id="50" dur="5000" fill="hold"/>
                                        <p:tgtEl>
                                          <p:spTgt spid="22630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6" grpId="0" autoUpdateAnimBg="0"/>
      <p:bldP spid="22630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331" name="Rectangle 3"/>
          <p:cNvSpPr>
            <a:spLocks noGrp="1" noChangeArrowheads="1"/>
          </p:cNvSpPr>
          <p:nvPr>
            <p:ph type="title"/>
          </p:nvPr>
        </p:nvSpPr>
        <p:spPr>
          <a:xfrm>
            <a:off x="788988" y="285750"/>
            <a:ext cx="7847012" cy="360363"/>
          </a:xfrm>
          <a:noFill/>
          <a:ln/>
        </p:spPr>
        <p:txBody>
          <a:bodyPr anchorCtr="0">
            <a:normAutofit fontScale="90000"/>
          </a:bodyPr>
          <a:lstStyle/>
          <a:p>
            <a:r>
              <a:rPr lang="ja-JP" altLang="en-US"/>
              <a:t>比較生産費説</a:t>
            </a:r>
          </a:p>
        </p:txBody>
      </p:sp>
      <p:sp>
        <p:nvSpPr>
          <p:cNvPr id="227330" name="Rectangle 2"/>
          <p:cNvSpPr>
            <a:spLocks noGrp="1" noChangeArrowheads="1"/>
          </p:cNvSpPr>
          <p:nvPr>
            <p:ph idx="1"/>
          </p:nvPr>
        </p:nvSpPr>
        <p:spPr>
          <a:xfrm>
            <a:off x="457200" y="981075"/>
            <a:ext cx="8077200" cy="5876925"/>
          </a:xfrm>
          <a:ln>
            <a:solidFill>
              <a:schemeClr val="tx1"/>
            </a:solidFill>
          </a:ln>
        </p:spPr>
        <p:txBody>
          <a:bodyPr/>
          <a:lstStyle/>
          <a:p>
            <a:pPr marL="609600" indent="-609600">
              <a:lnSpc>
                <a:spcPct val="80000"/>
              </a:lnSpc>
            </a:pPr>
            <a:r>
              <a:rPr lang="ja-JP" altLang="en-US"/>
              <a:t>イギリスは２財のうちで比較的優位なラシャの生産にすべての労働（</a:t>
            </a:r>
            <a:r>
              <a:rPr lang="en-US" altLang="ja-JP"/>
              <a:t>220</a:t>
            </a:r>
            <a:r>
              <a:rPr lang="ja-JP" altLang="en-US"/>
              <a:t>人）を特化すれば、ラシャは、</a:t>
            </a:r>
            <a:r>
              <a:rPr lang="en-US" altLang="ja-JP"/>
              <a:t>2+1/5</a:t>
            </a:r>
            <a:r>
              <a:rPr lang="ja-JP" altLang="en-US"/>
              <a:t>単位生産できる。</a:t>
            </a:r>
          </a:p>
          <a:p>
            <a:pPr marL="609600" indent="-609600">
              <a:lnSpc>
                <a:spcPct val="80000"/>
              </a:lnSpc>
            </a:pPr>
            <a:r>
              <a:rPr lang="ja-JP" altLang="en-US"/>
              <a:t>ポルトガルも、比較的優位なワインの生産に特化すれば、ワインは、</a:t>
            </a:r>
            <a:r>
              <a:rPr lang="en-US" altLang="ja-JP"/>
              <a:t>2+1/8</a:t>
            </a:r>
            <a:r>
              <a:rPr lang="ja-JP" altLang="en-US"/>
              <a:t>単位生産できる。</a:t>
            </a:r>
          </a:p>
          <a:p>
            <a:pPr marL="609600" indent="-609600">
              <a:lnSpc>
                <a:spcPct val="80000"/>
              </a:lnSpc>
            </a:pPr>
            <a:r>
              <a:rPr lang="ja-JP" altLang="en-US"/>
              <a:t>スミスケースと同様、特化した生産物を１単位他国に輸出し、残りの財を輸入すると、</a:t>
            </a:r>
          </a:p>
          <a:p>
            <a:pPr marL="990600" lvl="1" indent="-533400">
              <a:lnSpc>
                <a:spcPct val="80000"/>
              </a:lnSpc>
              <a:buFont typeface="Wingdings" pitchFamily="2" charset="2"/>
              <a:buNone/>
            </a:pPr>
            <a:r>
              <a:rPr lang="ja-JP" altLang="en-US"/>
              <a:t>イギリス：ラシャ１＋</a:t>
            </a:r>
            <a:r>
              <a:rPr lang="en-US" altLang="ja-JP"/>
              <a:t>1/5</a:t>
            </a:r>
            <a:r>
              <a:rPr lang="ja-JP" altLang="en-US"/>
              <a:t>　ワイン</a:t>
            </a:r>
            <a:r>
              <a:rPr lang="en-US" altLang="ja-JP"/>
              <a:t>1+1/8</a:t>
            </a:r>
          </a:p>
          <a:p>
            <a:pPr marL="990600" lvl="1" indent="-533400">
              <a:lnSpc>
                <a:spcPct val="80000"/>
              </a:lnSpc>
              <a:buFont typeface="Wingdings" pitchFamily="2" charset="2"/>
              <a:buNone/>
            </a:pPr>
            <a:r>
              <a:rPr lang="ja-JP" altLang="en-US"/>
              <a:t>ポルトガル：ラシャ１＋</a:t>
            </a:r>
            <a:r>
              <a:rPr lang="en-US" altLang="ja-JP"/>
              <a:t>1/5</a:t>
            </a:r>
            <a:r>
              <a:rPr lang="ja-JP" altLang="en-US"/>
              <a:t>　ワイン</a:t>
            </a:r>
            <a:r>
              <a:rPr lang="en-US" altLang="ja-JP"/>
              <a:t>1+1/8</a:t>
            </a:r>
          </a:p>
          <a:p>
            <a:pPr marL="990600" lvl="1" indent="-533400">
              <a:lnSpc>
                <a:spcPct val="80000"/>
              </a:lnSpc>
              <a:buFont typeface="Wingdings" pitchFamily="2" charset="2"/>
              <a:buNone/>
            </a:pPr>
            <a:r>
              <a:rPr lang="en-US" altLang="ja-JP"/>
              <a:t>⇒</a:t>
            </a:r>
            <a:r>
              <a:rPr lang="ja-JP" altLang="en-US"/>
              <a:t>ラシャ</a:t>
            </a:r>
            <a:r>
              <a:rPr lang="en-US" altLang="ja-JP"/>
              <a:t>1/5</a:t>
            </a:r>
            <a:r>
              <a:rPr lang="ja-JP" altLang="en-US"/>
              <a:t>、ワイン</a:t>
            </a:r>
            <a:r>
              <a:rPr lang="en-US" altLang="ja-JP"/>
              <a:t>1/8</a:t>
            </a:r>
            <a:r>
              <a:rPr lang="ja-JP" altLang="en-US"/>
              <a:t>が余剰利益として残る。</a:t>
            </a:r>
          </a:p>
          <a:p>
            <a:pPr marL="990600" lvl="1" indent="-533400">
              <a:lnSpc>
                <a:spcPct val="80000"/>
              </a:lnSpc>
              <a:buFont typeface="Wingdings" pitchFamily="2" charset="2"/>
              <a:buNone/>
            </a:pPr>
            <a:r>
              <a:rPr lang="ja-JP" altLang="en-US"/>
              <a:t>互恵的？</a:t>
            </a:r>
          </a:p>
        </p:txBody>
      </p:sp>
    </p:spTree>
    <p:extLst>
      <p:ext uri="{BB962C8B-B14F-4D97-AF65-F5344CB8AC3E}">
        <p14:creationId xmlns:p14="http://schemas.microsoft.com/office/powerpoint/2010/main" val="91699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27330">
                                            <p:txEl>
                                              <p:pRg st="0" end="0"/>
                                            </p:txEl>
                                          </p:spTgt>
                                        </p:tgtEl>
                                        <p:attrNameLst>
                                          <p:attrName>style.visibility</p:attrName>
                                        </p:attrNameLst>
                                      </p:cBhvr>
                                      <p:to>
                                        <p:strVal val="visible"/>
                                      </p:to>
                                    </p:set>
                                    <p:anim calcmode="lin" valueType="num">
                                      <p:cBhvr additive="base">
                                        <p:cTn id="7" dur="5000" fill="hold"/>
                                        <p:tgtEl>
                                          <p:spTgt spid="227330">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273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227330">
                                            <p:txEl>
                                              <p:pRg st="1" end="1"/>
                                            </p:txEl>
                                          </p:spTgt>
                                        </p:tgtEl>
                                        <p:attrNameLst>
                                          <p:attrName>style.visibility</p:attrName>
                                        </p:attrNameLst>
                                      </p:cBhvr>
                                      <p:to>
                                        <p:strVal val="visible"/>
                                      </p:to>
                                    </p:set>
                                    <p:anim calcmode="lin" valueType="num">
                                      <p:cBhvr additive="base">
                                        <p:cTn id="13" dur="5000" fill="hold"/>
                                        <p:tgtEl>
                                          <p:spTgt spid="227330">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2273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227330">
                                            <p:txEl>
                                              <p:pRg st="2" end="2"/>
                                            </p:txEl>
                                          </p:spTgt>
                                        </p:tgtEl>
                                        <p:attrNameLst>
                                          <p:attrName>style.visibility</p:attrName>
                                        </p:attrNameLst>
                                      </p:cBhvr>
                                      <p:to>
                                        <p:strVal val="visible"/>
                                      </p:to>
                                    </p:set>
                                    <p:anim calcmode="lin" valueType="num">
                                      <p:cBhvr additive="base">
                                        <p:cTn id="19" dur="5000" fill="hold"/>
                                        <p:tgtEl>
                                          <p:spTgt spid="227330">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227330">
                                            <p:txEl>
                                              <p:pRg st="2" end="2"/>
                                            </p:txEl>
                                          </p:spTgt>
                                        </p:tgtEl>
                                        <p:attrNameLst>
                                          <p:attrName>ppt_y</p:attrName>
                                        </p:attrNameLst>
                                      </p:cBhvr>
                                      <p:tavLst>
                                        <p:tav tm="0">
                                          <p:val>
                                            <p:strVal val="1+#ppt_h/2"/>
                                          </p:val>
                                        </p:tav>
                                        <p:tav tm="100000">
                                          <p:val>
                                            <p:strVal val="#ppt_y"/>
                                          </p:val>
                                        </p:tav>
                                      </p:tavLst>
                                    </p:anim>
                                  </p:childTnLst>
                                </p:cTn>
                              </p:par>
                              <p:par>
                                <p:cTn id="21" presetID="7" presetClass="entr" presetSubtype="4" fill="hold" grpId="0" nodeType="withEffect">
                                  <p:stCondLst>
                                    <p:cond delay="0"/>
                                  </p:stCondLst>
                                  <p:childTnLst>
                                    <p:set>
                                      <p:cBhvr>
                                        <p:cTn id="22" dur="1" fill="hold">
                                          <p:stCondLst>
                                            <p:cond delay="0"/>
                                          </p:stCondLst>
                                        </p:cTn>
                                        <p:tgtEl>
                                          <p:spTgt spid="227330">
                                            <p:txEl>
                                              <p:pRg st="3" end="3"/>
                                            </p:txEl>
                                          </p:spTgt>
                                        </p:tgtEl>
                                        <p:attrNameLst>
                                          <p:attrName>style.visibility</p:attrName>
                                        </p:attrNameLst>
                                      </p:cBhvr>
                                      <p:to>
                                        <p:strVal val="visible"/>
                                      </p:to>
                                    </p:set>
                                    <p:anim calcmode="lin" valueType="num">
                                      <p:cBhvr additive="base">
                                        <p:cTn id="23" dur="5000" fill="hold"/>
                                        <p:tgtEl>
                                          <p:spTgt spid="227330">
                                            <p:txEl>
                                              <p:pRg st="3" end="3"/>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227330">
                                            <p:txEl>
                                              <p:pRg st="3" end="3"/>
                                            </p:txEl>
                                          </p:spTgt>
                                        </p:tgtEl>
                                        <p:attrNameLst>
                                          <p:attrName>ppt_y</p:attrName>
                                        </p:attrNameLst>
                                      </p:cBhvr>
                                      <p:tavLst>
                                        <p:tav tm="0">
                                          <p:val>
                                            <p:strVal val="1+#ppt_h/2"/>
                                          </p:val>
                                        </p:tav>
                                        <p:tav tm="100000">
                                          <p:val>
                                            <p:strVal val="#ppt_y"/>
                                          </p:val>
                                        </p:tav>
                                      </p:tavLst>
                                    </p:anim>
                                  </p:childTnLst>
                                </p:cTn>
                              </p:par>
                              <p:par>
                                <p:cTn id="25" presetID="7" presetClass="entr" presetSubtype="4" fill="hold" grpId="0" nodeType="withEffect">
                                  <p:stCondLst>
                                    <p:cond delay="0"/>
                                  </p:stCondLst>
                                  <p:childTnLst>
                                    <p:set>
                                      <p:cBhvr>
                                        <p:cTn id="26" dur="1" fill="hold">
                                          <p:stCondLst>
                                            <p:cond delay="0"/>
                                          </p:stCondLst>
                                        </p:cTn>
                                        <p:tgtEl>
                                          <p:spTgt spid="227330">
                                            <p:txEl>
                                              <p:pRg st="4" end="4"/>
                                            </p:txEl>
                                          </p:spTgt>
                                        </p:tgtEl>
                                        <p:attrNameLst>
                                          <p:attrName>style.visibility</p:attrName>
                                        </p:attrNameLst>
                                      </p:cBhvr>
                                      <p:to>
                                        <p:strVal val="visible"/>
                                      </p:to>
                                    </p:set>
                                    <p:anim calcmode="lin" valueType="num">
                                      <p:cBhvr additive="base">
                                        <p:cTn id="27" dur="5000" fill="hold"/>
                                        <p:tgtEl>
                                          <p:spTgt spid="227330">
                                            <p:txEl>
                                              <p:pRg st="4" end="4"/>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227330">
                                            <p:txEl>
                                              <p:pRg st="4" end="4"/>
                                            </p:txEl>
                                          </p:spTgt>
                                        </p:tgtEl>
                                        <p:attrNameLst>
                                          <p:attrName>ppt_y</p:attrName>
                                        </p:attrNameLst>
                                      </p:cBhvr>
                                      <p:tavLst>
                                        <p:tav tm="0">
                                          <p:val>
                                            <p:strVal val="1+#ppt_h/2"/>
                                          </p:val>
                                        </p:tav>
                                        <p:tav tm="100000">
                                          <p:val>
                                            <p:strVal val="#ppt_y"/>
                                          </p:val>
                                        </p:tav>
                                      </p:tavLst>
                                    </p:anim>
                                  </p:childTnLst>
                                </p:cTn>
                              </p:par>
                              <p:par>
                                <p:cTn id="29" presetID="7" presetClass="entr" presetSubtype="4" fill="hold" grpId="0" nodeType="withEffect">
                                  <p:stCondLst>
                                    <p:cond delay="0"/>
                                  </p:stCondLst>
                                  <p:childTnLst>
                                    <p:set>
                                      <p:cBhvr>
                                        <p:cTn id="30" dur="1" fill="hold">
                                          <p:stCondLst>
                                            <p:cond delay="0"/>
                                          </p:stCondLst>
                                        </p:cTn>
                                        <p:tgtEl>
                                          <p:spTgt spid="227330">
                                            <p:txEl>
                                              <p:pRg st="5" end="5"/>
                                            </p:txEl>
                                          </p:spTgt>
                                        </p:tgtEl>
                                        <p:attrNameLst>
                                          <p:attrName>style.visibility</p:attrName>
                                        </p:attrNameLst>
                                      </p:cBhvr>
                                      <p:to>
                                        <p:strVal val="visible"/>
                                      </p:to>
                                    </p:set>
                                    <p:anim calcmode="lin" valueType="num">
                                      <p:cBhvr additive="base">
                                        <p:cTn id="31" dur="5000" fill="hold"/>
                                        <p:tgtEl>
                                          <p:spTgt spid="227330">
                                            <p:txEl>
                                              <p:pRg st="5" end="5"/>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227330">
                                            <p:txEl>
                                              <p:pRg st="5" end="5"/>
                                            </p:txEl>
                                          </p:spTgt>
                                        </p:tgtEl>
                                        <p:attrNameLst>
                                          <p:attrName>ppt_y</p:attrName>
                                        </p:attrNameLst>
                                      </p:cBhvr>
                                      <p:tavLst>
                                        <p:tav tm="0">
                                          <p:val>
                                            <p:strVal val="1+#ppt_h/2"/>
                                          </p:val>
                                        </p:tav>
                                        <p:tav tm="100000">
                                          <p:val>
                                            <p:strVal val="#ppt_y"/>
                                          </p:val>
                                        </p:tav>
                                      </p:tavLst>
                                    </p:anim>
                                  </p:childTnLst>
                                </p:cTn>
                              </p:par>
                              <p:par>
                                <p:cTn id="33" presetID="7" presetClass="entr" presetSubtype="4" fill="hold" grpId="0" nodeType="withEffect">
                                  <p:stCondLst>
                                    <p:cond delay="0"/>
                                  </p:stCondLst>
                                  <p:childTnLst>
                                    <p:set>
                                      <p:cBhvr>
                                        <p:cTn id="34" dur="1" fill="hold">
                                          <p:stCondLst>
                                            <p:cond delay="0"/>
                                          </p:stCondLst>
                                        </p:cTn>
                                        <p:tgtEl>
                                          <p:spTgt spid="227330">
                                            <p:txEl>
                                              <p:pRg st="6" end="6"/>
                                            </p:txEl>
                                          </p:spTgt>
                                        </p:tgtEl>
                                        <p:attrNameLst>
                                          <p:attrName>style.visibility</p:attrName>
                                        </p:attrNameLst>
                                      </p:cBhvr>
                                      <p:to>
                                        <p:strVal val="visible"/>
                                      </p:to>
                                    </p:set>
                                    <p:anim calcmode="lin" valueType="num">
                                      <p:cBhvr additive="base">
                                        <p:cTn id="35" dur="5000" fill="hold"/>
                                        <p:tgtEl>
                                          <p:spTgt spid="227330">
                                            <p:txEl>
                                              <p:pRg st="6" end="6"/>
                                            </p:txEl>
                                          </p:spTgt>
                                        </p:tgtEl>
                                        <p:attrNameLst>
                                          <p:attrName>ppt_x</p:attrName>
                                        </p:attrNameLst>
                                      </p:cBhvr>
                                      <p:tavLst>
                                        <p:tav tm="0">
                                          <p:val>
                                            <p:strVal val="#ppt_x"/>
                                          </p:val>
                                        </p:tav>
                                        <p:tav tm="100000">
                                          <p:val>
                                            <p:strVal val="#ppt_x"/>
                                          </p:val>
                                        </p:tav>
                                      </p:tavLst>
                                    </p:anim>
                                    <p:anim calcmode="lin" valueType="num">
                                      <p:cBhvr additive="base">
                                        <p:cTn id="36" dur="5000" fill="hold"/>
                                        <p:tgtEl>
                                          <p:spTgt spid="22733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9" fill="hold" grpId="0" nodeType="clickEffect">
                                  <p:stCondLst>
                                    <p:cond delay="0"/>
                                  </p:stCondLst>
                                  <p:childTnLst>
                                    <p:set>
                                      <p:cBhvr>
                                        <p:cTn id="40" dur="1" fill="hold">
                                          <p:stCondLst>
                                            <p:cond delay="0"/>
                                          </p:stCondLst>
                                        </p:cTn>
                                        <p:tgtEl>
                                          <p:spTgt spid="227331"/>
                                        </p:tgtEl>
                                        <p:attrNameLst>
                                          <p:attrName>style.visibility</p:attrName>
                                        </p:attrNameLst>
                                      </p:cBhvr>
                                      <p:to>
                                        <p:strVal val="visible"/>
                                      </p:to>
                                    </p:set>
                                    <p:anim calcmode="lin" valueType="num">
                                      <p:cBhvr additive="base">
                                        <p:cTn id="41" dur="500" fill="hold"/>
                                        <p:tgtEl>
                                          <p:spTgt spid="227331"/>
                                        </p:tgtEl>
                                        <p:attrNameLst>
                                          <p:attrName>ppt_x</p:attrName>
                                        </p:attrNameLst>
                                      </p:cBhvr>
                                      <p:tavLst>
                                        <p:tav tm="0">
                                          <p:val>
                                            <p:strVal val="0-#ppt_w/2"/>
                                          </p:val>
                                        </p:tav>
                                        <p:tav tm="100000">
                                          <p:val>
                                            <p:strVal val="#ppt_x"/>
                                          </p:val>
                                        </p:tav>
                                      </p:tavLst>
                                    </p:anim>
                                    <p:anim calcmode="lin" valueType="num">
                                      <p:cBhvr additive="base">
                                        <p:cTn id="42" dur="500" fill="hold"/>
                                        <p:tgtEl>
                                          <p:spTgt spid="2273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animBg="1" autoUpdateAnimBg="0"/>
      <p:bldP spid="227330"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r>
              <a:rPr lang="ja-JP" altLang="en-US"/>
              <a:t>比較優位の概念</a:t>
            </a:r>
          </a:p>
        </p:txBody>
      </p:sp>
      <p:sp>
        <p:nvSpPr>
          <p:cNvPr id="228355" name="Rectangle 3"/>
          <p:cNvSpPr>
            <a:spLocks noGrp="1" noChangeArrowheads="1"/>
          </p:cNvSpPr>
          <p:nvPr>
            <p:ph idx="1"/>
          </p:nvPr>
        </p:nvSpPr>
        <p:spPr>
          <a:xfrm>
            <a:off x="597427" y="1916832"/>
            <a:ext cx="7783512" cy="4616450"/>
          </a:xfrm>
          <a:ln>
            <a:noFill/>
          </a:ln>
        </p:spPr>
        <p:txBody>
          <a:bodyPr anchor="ctr">
            <a:normAutofit/>
          </a:bodyPr>
          <a:lstStyle/>
          <a:p>
            <a:r>
              <a:rPr lang="ja-JP" altLang="en-US" sz="2800" dirty="0"/>
              <a:t>このケースでは、ラシャ</a:t>
            </a:r>
            <a:r>
              <a:rPr lang="ja-JP" altLang="en-US" sz="2800" dirty="0" smtClean="0"/>
              <a:t>とワインの</a:t>
            </a:r>
            <a:r>
              <a:rPr lang="ja-JP" altLang="en-US" sz="2800" dirty="0"/>
              <a:t>いずれにおいてもポルトガルの方がイギリスに比べて、</a:t>
            </a:r>
            <a:r>
              <a:rPr lang="ja-JP" altLang="en-US" sz="2800" dirty="0">
                <a:solidFill>
                  <a:schemeClr val="accent6">
                    <a:lumMod val="50000"/>
                  </a:schemeClr>
                </a:solidFill>
              </a:rPr>
              <a:t>絶対優位</a:t>
            </a:r>
            <a:r>
              <a:rPr lang="ja-JP" altLang="en-US" sz="2800" dirty="0"/>
              <a:t>であるので、スミスの所説に従えば、イギリスは、この２財をすべてポルトガルから輸入することとなってしまう。</a:t>
            </a:r>
          </a:p>
          <a:p>
            <a:r>
              <a:rPr lang="ja-JP" altLang="en-US" sz="2800" dirty="0"/>
              <a:t>しかし、イギリス国内でみれば、ラシャの生産の方がぶどう酒よりも</a:t>
            </a:r>
            <a:r>
              <a:rPr lang="ja-JP" altLang="en-US" sz="2800" dirty="0">
                <a:solidFill>
                  <a:srgbClr val="FF9900"/>
                </a:solidFill>
              </a:rPr>
              <a:t>比較生産費</a:t>
            </a:r>
            <a:r>
              <a:rPr lang="ja-JP" altLang="en-US" sz="2800" dirty="0"/>
              <a:t>が安価。ポルトガルは，その逆である。</a:t>
            </a:r>
          </a:p>
        </p:txBody>
      </p:sp>
    </p:spTree>
    <p:extLst>
      <p:ext uri="{BB962C8B-B14F-4D97-AF65-F5344CB8AC3E}">
        <p14:creationId xmlns:p14="http://schemas.microsoft.com/office/powerpoint/2010/main" val="196722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8354"/>
                                        </p:tgtEl>
                                        <p:attrNameLst>
                                          <p:attrName>style.visibility</p:attrName>
                                        </p:attrNameLst>
                                      </p:cBhvr>
                                      <p:to>
                                        <p:strVal val="visible"/>
                                      </p:to>
                                    </p:set>
                                    <p:anim calcmode="lin" valueType="num">
                                      <p:cBhvr additive="base">
                                        <p:cTn id="7" dur="500" fill="hold"/>
                                        <p:tgtEl>
                                          <p:spTgt spid="228354"/>
                                        </p:tgtEl>
                                        <p:attrNameLst>
                                          <p:attrName>ppt_x</p:attrName>
                                        </p:attrNameLst>
                                      </p:cBhvr>
                                      <p:tavLst>
                                        <p:tav tm="0">
                                          <p:val>
                                            <p:strVal val="#ppt_x"/>
                                          </p:val>
                                        </p:tav>
                                        <p:tav tm="100000">
                                          <p:val>
                                            <p:strVal val="#ppt_x"/>
                                          </p:val>
                                        </p:tav>
                                      </p:tavLst>
                                    </p:anim>
                                    <p:anim calcmode="lin" valueType="num">
                                      <p:cBhvr additive="base">
                                        <p:cTn id="8" dur="500" fill="hold"/>
                                        <p:tgtEl>
                                          <p:spTgt spid="22835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228355">
                                            <p:txEl>
                                              <p:pRg st="0" end="0"/>
                                            </p:txEl>
                                          </p:spTgt>
                                        </p:tgtEl>
                                        <p:attrNameLst>
                                          <p:attrName>style.visibility</p:attrName>
                                        </p:attrNameLst>
                                      </p:cBhvr>
                                      <p:to>
                                        <p:strVal val="visible"/>
                                      </p:to>
                                    </p:set>
                                    <p:anim calcmode="lin" valueType="num">
                                      <p:cBhvr additive="base">
                                        <p:cTn id="13" dur="5000" fill="hold"/>
                                        <p:tgtEl>
                                          <p:spTgt spid="228355">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2283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228355">
                                            <p:txEl>
                                              <p:pRg st="1" end="1"/>
                                            </p:txEl>
                                          </p:spTgt>
                                        </p:tgtEl>
                                        <p:attrNameLst>
                                          <p:attrName>style.visibility</p:attrName>
                                        </p:attrNameLst>
                                      </p:cBhvr>
                                      <p:to>
                                        <p:strVal val="visible"/>
                                      </p:to>
                                    </p:set>
                                    <p:anim calcmode="lin" valueType="num">
                                      <p:cBhvr additive="base">
                                        <p:cTn id="19" dur="5000" fill="hold"/>
                                        <p:tgtEl>
                                          <p:spTgt spid="228355">
                                            <p:txEl>
                                              <p:pRg st="1" end="1"/>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22835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4" grpId="0" autoUpdateAnimBg="0"/>
      <p:bldP spid="22835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r>
              <a:rPr lang="ja-JP" altLang="en-US" sz="4000"/>
              <a:t>比較優位の例題</a:t>
            </a:r>
          </a:p>
        </p:txBody>
      </p:sp>
      <p:sp>
        <p:nvSpPr>
          <p:cNvPr id="271363" name="Rectangle 3"/>
          <p:cNvSpPr>
            <a:spLocks noGrp="1" noChangeArrowheads="1"/>
          </p:cNvSpPr>
          <p:nvPr>
            <p:ph type="body" sz="half" idx="1"/>
          </p:nvPr>
        </p:nvSpPr>
        <p:spPr>
          <a:xfrm>
            <a:off x="457200" y="3416300"/>
            <a:ext cx="8362950" cy="2679700"/>
          </a:xfrm>
        </p:spPr>
        <p:txBody>
          <a:bodyPr/>
          <a:lstStyle/>
          <a:p>
            <a:r>
              <a:rPr lang="ja-JP" altLang="en-US" sz="3600"/>
              <a:t>アメリカ、イギリスは小麦、布のどちらの財の生産に特化し、輸出するべきか</a:t>
            </a:r>
          </a:p>
          <a:p>
            <a:r>
              <a:rPr lang="ja-JP" altLang="en-US" sz="3600"/>
              <a:t>また、貿易利益はどれくらいか。</a:t>
            </a:r>
          </a:p>
        </p:txBody>
      </p:sp>
      <p:graphicFrame>
        <p:nvGraphicFramePr>
          <p:cNvPr id="271364" name="Group 4"/>
          <p:cNvGraphicFramePr>
            <a:graphicFrameLocks noGrp="1"/>
          </p:cNvGraphicFramePr>
          <p:nvPr>
            <p:ph sz="quarter" idx="2"/>
          </p:nvPr>
        </p:nvGraphicFramePr>
        <p:xfrm>
          <a:off x="468313" y="1341438"/>
          <a:ext cx="7848600" cy="1984376"/>
        </p:xfrm>
        <a:graphic>
          <a:graphicData uri="http://schemas.openxmlformats.org/drawingml/2006/table">
            <a:tbl>
              <a:tblPr/>
              <a:tblGrid>
                <a:gridCol w="3868737"/>
                <a:gridCol w="1990725"/>
                <a:gridCol w="1989138"/>
              </a:tblGrid>
              <a:tr h="6619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１単位の生産時間</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小麦</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布</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0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アメリカ</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２</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２</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19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イギリス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４</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３</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74179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457200" y="274638"/>
            <a:ext cx="8229600" cy="568325"/>
          </a:xfrm>
        </p:spPr>
        <p:txBody>
          <a:bodyPr>
            <a:normAutofit fontScale="90000"/>
          </a:bodyPr>
          <a:lstStyle/>
          <a:p>
            <a:r>
              <a:rPr lang="ja-JP" altLang="en-US" sz="4000"/>
              <a:t>比較優位の概念</a:t>
            </a:r>
          </a:p>
        </p:txBody>
      </p:sp>
      <p:sp>
        <p:nvSpPr>
          <p:cNvPr id="272387" name="Rectangle 3"/>
          <p:cNvSpPr>
            <a:spLocks noGrp="1" noChangeArrowheads="1"/>
          </p:cNvSpPr>
          <p:nvPr>
            <p:ph type="body" sz="half" idx="1"/>
          </p:nvPr>
        </p:nvSpPr>
        <p:spPr>
          <a:xfrm>
            <a:off x="457200" y="3141663"/>
            <a:ext cx="8507413" cy="3311525"/>
          </a:xfrm>
        </p:spPr>
        <p:txBody>
          <a:bodyPr>
            <a:normAutofit/>
          </a:bodyPr>
          <a:lstStyle/>
          <a:p>
            <a:r>
              <a:rPr lang="ja-JP" altLang="en-US" sz="3200" dirty="0"/>
              <a:t>小麦と布のいずれにおいてもアメリカの方が　</a:t>
            </a:r>
            <a:r>
              <a:rPr lang="ja-JP" altLang="en-US" sz="3200" dirty="0">
                <a:solidFill>
                  <a:srgbClr val="FF9900"/>
                </a:solidFill>
              </a:rPr>
              <a:t>絶対優位</a:t>
            </a:r>
          </a:p>
          <a:p>
            <a:r>
              <a:rPr lang="ja-JP" altLang="en-US" sz="3200" dirty="0"/>
              <a:t>スミスの所説－イギリスは、この２財をすべてアメリカから輸入</a:t>
            </a:r>
          </a:p>
          <a:p>
            <a:r>
              <a:rPr lang="ja-JP" altLang="en-US" sz="3200" dirty="0"/>
              <a:t>イギリス国内では、布の生産の方が小麦よりも</a:t>
            </a:r>
            <a:r>
              <a:rPr lang="ja-JP" altLang="en-US" sz="3200" dirty="0">
                <a:solidFill>
                  <a:srgbClr val="FF9900"/>
                </a:solidFill>
              </a:rPr>
              <a:t>比較生産費</a:t>
            </a:r>
            <a:r>
              <a:rPr lang="ja-JP" altLang="en-US" sz="3200" dirty="0"/>
              <a:t>が安価。アメリカは，その逆である。</a:t>
            </a:r>
          </a:p>
        </p:txBody>
      </p:sp>
      <p:graphicFrame>
        <p:nvGraphicFramePr>
          <p:cNvPr id="272388" name="Group 4"/>
          <p:cNvGraphicFramePr>
            <a:graphicFrameLocks noGrp="1"/>
          </p:cNvGraphicFramePr>
          <p:nvPr>
            <p:ph sz="half" idx="2"/>
          </p:nvPr>
        </p:nvGraphicFramePr>
        <p:xfrm>
          <a:off x="611188" y="1052513"/>
          <a:ext cx="7704137" cy="1681164"/>
        </p:xfrm>
        <a:graphic>
          <a:graphicData uri="http://schemas.openxmlformats.org/drawingml/2006/table">
            <a:tbl>
              <a:tblPr/>
              <a:tblGrid>
                <a:gridCol w="3240087"/>
                <a:gridCol w="2232025"/>
                <a:gridCol w="2232025"/>
              </a:tblGrid>
              <a:tr h="5603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１単位の生産時間</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小麦</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布</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3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アメリカ</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２</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２</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3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イギリス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４</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３</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3982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72387">
                                            <p:txEl>
                                              <p:pRg st="0" end="0"/>
                                            </p:txEl>
                                          </p:spTgt>
                                        </p:tgtEl>
                                        <p:attrNameLst>
                                          <p:attrName>style.visibility</p:attrName>
                                        </p:attrNameLst>
                                      </p:cBhvr>
                                      <p:to>
                                        <p:strVal val="visible"/>
                                      </p:to>
                                    </p:set>
                                    <p:anim calcmode="lin" valueType="num">
                                      <p:cBhvr additive="base">
                                        <p:cTn id="7" dur="5000" fill="hold"/>
                                        <p:tgtEl>
                                          <p:spTgt spid="272387">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72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272387">
                                            <p:txEl>
                                              <p:pRg st="1" end="1"/>
                                            </p:txEl>
                                          </p:spTgt>
                                        </p:tgtEl>
                                        <p:attrNameLst>
                                          <p:attrName>style.visibility</p:attrName>
                                        </p:attrNameLst>
                                      </p:cBhvr>
                                      <p:to>
                                        <p:strVal val="visible"/>
                                      </p:to>
                                    </p:set>
                                    <p:anim calcmode="lin" valueType="num">
                                      <p:cBhvr additive="base">
                                        <p:cTn id="13" dur="5000" fill="hold"/>
                                        <p:tgtEl>
                                          <p:spTgt spid="272387">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272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272387">
                                            <p:txEl>
                                              <p:pRg st="2" end="2"/>
                                            </p:txEl>
                                          </p:spTgt>
                                        </p:tgtEl>
                                        <p:attrNameLst>
                                          <p:attrName>style.visibility</p:attrName>
                                        </p:attrNameLst>
                                      </p:cBhvr>
                                      <p:to>
                                        <p:strVal val="visible"/>
                                      </p:to>
                                    </p:set>
                                    <p:anim calcmode="lin" valueType="num">
                                      <p:cBhvr additive="base">
                                        <p:cTn id="19" dur="5000" fill="hold"/>
                                        <p:tgtEl>
                                          <p:spTgt spid="272387">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2723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3410" name="Rectangle 2"/>
          <p:cNvSpPr>
            <a:spLocks noGrp="1" noChangeArrowheads="1"/>
          </p:cNvSpPr>
          <p:nvPr>
            <p:ph type="body" sz="half" idx="1"/>
          </p:nvPr>
        </p:nvSpPr>
        <p:spPr>
          <a:xfrm>
            <a:off x="323850" y="1772816"/>
            <a:ext cx="8640763" cy="5085184"/>
          </a:xfrm>
          <a:noFill/>
        </p:spPr>
        <p:txBody>
          <a:bodyPr/>
          <a:lstStyle/>
          <a:p>
            <a:pPr>
              <a:spcBef>
                <a:spcPct val="0"/>
              </a:spcBef>
            </a:pPr>
            <a:r>
              <a:rPr lang="ja-JP" altLang="en-US" sz="2800" dirty="0">
                <a:solidFill>
                  <a:schemeClr val="accent3">
                    <a:lumMod val="50000"/>
                  </a:schemeClr>
                </a:solidFill>
              </a:rPr>
              <a:t>相対価格</a:t>
            </a:r>
          </a:p>
          <a:p>
            <a:pPr lvl="1">
              <a:spcBef>
                <a:spcPct val="0"/>
              </a:spcBef>
              <a:buFontTx/>
              <a:buChar char="•"/>
            </a:pPr>
            <a:r>
              <a:rPr lang="ja-JP" altLang="en-US" dirty="0"/>
              <a:t>小麦１単位と交換するのに必要な布の単位数</a:t>
            </a:r>
          </a:p>
          <a:p>
            <a:pPr lvl="1">
              <a:spcBef>
                <a:spcPct val="0"/>
              </a:spcBef>
              <a:buFontTx/>
              <a:buChar char="•"/>
            </a:pPr>
            <a:r>
              <a:rPr lang="ja-JP" altLang="en-US" dirty="0"/>
              <a:t>アメリカ：小麦１単位＝２Ｈ＝布１単位</a:t>
            </a:r>
          </a:p>
          <a:p>
            <a:pPr lvl="1">
              <a:spcBef>
                <a:spcPct val="0"/>
              </a:spcBef>
              <a:buFontTx/>
              <a:buChar char="•"/>
            </a:pPr>
            <a:r>
              <a:rPr lang="ja-JP" altLang="en-US" dirty="0"/>
              <a:t>イギリス：小麦１単位＝４Ｈ＝布</a:t>
            </a:r>
            <a:r>
              <a:rPr lang="en-US" altLang="ja-JP" dirty="0"/>
              <a:t>4/3</a:t>
            </a:r>
            <a:r>
              <a:rPr lang="ja-JP" altLang="en-US" dirty="0"/>
              <a:t>単位　布１単位＝３Ｈ＝小麦</a:t>
            </a:r>
            <a:r>
              <a:rPr lang="en-US" altLang="ja-JP" dirty="0"/>
              <a:t>3/4</a:t>
            </a:r>
            <a:r>
              <a:rPr lang="ja-JP" altLang="en-US" dirty="0"/>
              <a:t>単位</a:t>
            </a:r>
          </a:p>
          <a:p>
            <a:pPr>
              <a:spcBef>
                <a:spcPct val="0"/>
              </a:spcBef>
            </a:pPr>
            <a:r>
              <a:rPr lang="ja-JP" altLang="en-US" sz="2800" dirty="0">
                <a:solidFill>
                  <a:schemeClr val="accent3">
                    <a:lumMod val="50000"/>
                  </a:schemeClr>
                </a:solidFill>
              </a:rPr>
              <a:t>比較優位</a:t>
            </a:r>
          </a:p>
          <a:p>
            <a:pPr lvl="1">
              <a:spcBef>
                <a:spcPct val="0"/>
              </a:spcBef>
              <a:buFontTx/>
              <a:buChar char="•"/>
            </a:pPr>
            <a:r>
              <a:rPr lang="ja-JP" altLang="en-US" dirty="0"/>
              <a:t>アメリカは布１単位を取得するのに、国内では小麦１単位が必要、イギリスから輸入すれば小麦</a:t>
            </a:r>
            <a:r>
              <a:rPr lang="en-US" altLang="ja-JP" dirty="0"/>
              <a:t>3/4</a:t>
            </a:r>
            <a:r>
              <a:rPr lang="ja-JP" altLang="en-US" dirty="0"/>
              <a:t>単位ですむ。</a:t>
            </a:r>
          </a:p>
          <a:p>
            <a:pPr lvl="1">
              <a:spcBef>
                <a:spcPct val="0"/>
              </a:spcBef>
              <a:buFontTx/>
              <a:buChar char="•"/>
            </a:pPr>
            <a:r>
              <a:rPr lang="ja-JP" altLang="en-US" dirty="0"/>
              <a:t>イギリスは小麦１単位を取得するのに、国内では布</a:t>
            </a:r>
            <a:r>
              <a:rPr lang="en-US" altLang="ja-JP" dirty="0"/>
              <a:t>4/3</a:t>
            </a:r>
            <a:r>
              <a:rPr lang="ja-JP" altLang="en-US" dirty="0"/>
              <a:t>単位が必要、アメリカから輸入すれば布１単位ですむ。</a:t>
            </a:r>
          </a:p>
        </p:txBody>
      </p:sp>
      <p:graphicFrame>
        <p:nvGraphicFramePr>
          <p:cNvPr id="273411" name="Group 3"/>
          <p:cNvGraphicFramePr>
            <a:graphicFrameLocks noGrp="1"/>
          </p:cNvGraphicFramePr>
          <p:nvPr>
            <p:ph sz="half" idx="2"/>
            <p:extLst>
              <p:ext uri="{D42A27DB-BD31-4B8C-83A1-F6EECF244321}">
                <p14:modId xmlns:p14="http://schemas.microsoft.com/office/powerpoint/2010/main" val="3188879301"/>
              </p:ext>
            </p:extLst>
          </p:nvPr>
        </p:nvGraphicFramePr>
        <p:xfrm>
          <a:off x="611188" y="0"/>
          <a:ext cx="7854950" cy="1628799"/>
        </p:xfrm>
        <a:graphic>
          <a:graphicData uri="http://schemas.openxmlformats.org/drawingml/2006/table">
            <a:tbl>
              <a:tblPr/>
              <a:tblGrid>
                <a:gridCol w="3871912"/>
                <a:gridCol w="1990725"/>
                <a:gridCol w="1992313"/>
              </a:tblGrid>
              <a:tr h="54293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１単位の生産時間</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小麦</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布</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3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アメリカ</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２</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２</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3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イギリス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４</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4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３</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05707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73410">
                                            <p:txEl>
                                              <p:pRg st="0" end="0"/>
                                            </p:txEl>
                                          </p:spTgt>
                                        </p:tgtEl>
                                        <p:attrNameLst>
                                          <p:attrName>style.visibility</p:attrName>
                                        </p:attrNameLst>
                                      </p:cBhvr>
                                      <p:to>
                                        <p:strVal val="visible"/>
                                      </p:to>
                                    </p:set>
                                    <p:anim calcmode="lin" valueType="num">
                                      <p:cBhvr additive="base">
                                        <p:cTn id="7" dur="5000" fill="hold"/>
                                        <p:tgtEl>
                                          <p:spTgt spid="273410">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73410">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273410">
                                            <p:txEl>
                                              <p:pRg st="1" end="1"/>
                                            </p:txEl>
                                          </p:spTgt>
                                        </p:tgtEl>
                                        <p:attrNameLst>
                                          <p:attrName>style.visibility</p:attrName>
                                        </p:attrNameLst>
                                      </p:cBhvr>
                                      <p:to>
                                        <p:strVal val="visible"/>
                                      </p:to>
                                    </p:set>
                                    <p:anim calcmode="lin" valueType="num">
                                      <p:cBhvr additive="base">
                                        <p:cTn id="11" dur="5000" fill="hold"/>
                                        <p:tgtEl>
                                          <p:spTgt spid="273410">
                                            <p:txEl>
                                              <p:pRg st="1" end="1"/>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273410">
                                            <p:txEl>
                                              <p:pRg st="1" end="1"/>
                                            </p:txEl>
                                          </p:spTgt>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1" fill="hold">
                                          <p:stCondLst>
                                            <p:cond delay="0"/>
                                          </p:stCondLst>
                                        </p:cTn>
                                        <p:tgtEl>
                                          <p:spTgt spid="273410">
                                            <p:txEl>
                                              <p:pRg st="2" end="2"/>
                                            </p:txEl>
                                          </p:spTgt>
                                        </p:tgtEl>
                                        <p:attrNameLst>
                                          <p:attrName>style.visibility</p:attrName>
                                        </p:attrNameLst>
                                      </p:cBhvr>
                                      <p:to>
                                        <p:strVal val="visible"/>
                                      </p:to>
                                    </p:set>
                                    <p:anim calcmode="lin" valueType="num">
                                      <p:cBhvr additive="base">
                                        <p:cTn id="15" dur="5000" fill="hold"/>
                                        <p:tgtEl>
                                          <p:spTgt spid="273410">
                                            <p:txEl>
                                              <p:pRg st="2" end="2"/>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273410">
                                            <p:txEl>
                                              <p:pRg st="2" end="2"/>
                                            </p:txEl>
                                          </p:spTgt>
                                        </p:tgtEl>
                                        <p:attrNameLst>
                                          <p:attrName>ppt_y</p:attrName>
                                        </p:attrNameLst>
                                      </p:cBhvr>
                                      <p:tavLst>
                                        <p:tav tm="0">
                                          <p:val>
                                            <p:strVal val="1+#ppt_h/2"/>
                                          </p:val>
                                        </p:tav>
                                        <p:tav tm="100000">
                                          <p:val>
                                            <p:strVal val="#ppt_y"/>
                                          </p:val>
                                        </p:tav>
                                      </p:tavLst>
                                    </p:anim>
                                  </p:childTnLst>
                                </p:cTn>
                              </p:par>
                              <p:par>
                                <p:cTn id="17" presetID="7" presetClass="entr" presetSubtype="4" fill="hold" grpId="0" nodeType="withEffect">
                                  <p:stCondLst>
                                    <p:cond delay="0"/>
                                  </p:stCondLst>
                                  <p:childTnLst>
                                    <p:set>
                                      <p:cBhvr>
                                        <p:cTn id="18" dur="1" fill="hold">
                                          <p:stCondLst>
                                            <p:cond delay="0"/>
                                          </p:stCondLst>
                                        </p:cTn>
                                        <p:tgtEl>
                                          <p:spTgt spid="273410">
                                            <p:txEl>
                                              <p:pRg st="3" end="3"/>
                                            </p:txEl>
                                          </p:spTgt>
                                        </p:tgtEl>
                                        <p:attrNameLst>
                                          <p:attrName>style.visibility</p:attrName>
                                        </p:attrNameLst>
                                      </p:cBhvr>
                                      <p:to>
                                        <p:strVal val="visible"/>
                                      </p:to>
                                    </p:set>
                                    <p:anim calcmode="lin" valueType="num">
                                      <p:cBhvr additive="base">
                                        <p:cTn id="19" dur="5000" fill="hold"/>
                                        <p:tgtEl>
                                          <p:spTgt spid="273410">
                                            <p:txEl>
                                              <p:pRg st="3" end="3"/>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2734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273410">
                                            <p:txEl>
                                              <p:pRg st="4" end="4"/>
                                            </p:txEl>
                                          </p:spTgt>
                                        </p:tgtEl>
                                        <p:attrNameLst>
                                          <p:attrName>style.visibility</p:attrName>
                                        </p:attrNameLst>
                                      </p:cBhvr>
                                      <p:to>
                                        <p:strVal val="visible"/>
                                      </p:to>
                                    </p:set>
                                    <p:anim calcmode="lin" valueType="num">
                                      <p:cBhvr additive="base">
                                        <p:cTn id="25" dur="5000" fill="hold"/>
                                        <p:tgtEl>
                                          <p:spTgt spid="273410">
                                            <p:txEl>
                                              <p:pRg st="4" end="4"/>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273410">
                                            <p:txEl>
                                              <p:pRg st="4" end="4"/>
                                            </p:txEl>
                                          </p:spTgt>
                                        </p:tgtEl>
                                        <p:attrNameLst>
                                          <p:attrName>ppt_y</p:attrName>
                                        </p:attrNameLst>
                                      </p:cBhvr>
                                      <p:tavLst>
                                        <p:tav tm="0">
                                          <p:val>
                                            <p:strVal val="1+#ppt_h/2"/>
                                          </p:val>
                                        </p:tav>
                                        <p:tav tm="100000">
                                          <p:val>
                                            <p:strVal val="#ppt_y"/>
                                          </p:val>
                                        </p:tav>
                                      </p:tavLst>
                                    </p:anim>
                                  </p:childTnLst>
                                </p:cTn>
                              </p:par>
                              <p:par>
                                <p:cTn id="27" presetID="7" presetClass="entr" presetSubtype="4" fill="hold" grpId="0" nodeType="withEffect">
                                  <p:stCondLst>
                                    <p:cond delay="0"/>
                                  </p:stCondLst>
                                  <p:childTnLst>
                                    <p:set>
                                      <p:cBhvr>
                                        <p:cTn id="28" dur="1" fill="hold">
                                          <p:stCondLst>
                                            <p:cond delay="0"/>
                                          </p:stCondLst>
                                        </p:cTn>
                                        <p:tgtEl>
                                          <p:spTgt spid="273410">
                                            <p:txEl>
                                              <p:pRg st="5" end="5"/>
                                            </p:txEl>
                                          </p:spTgt>
                                        </p:tgtEl>
                                        <p:attrNameLst>
                                          <p:attrName>style.visibility</p:attrName>
                                        </p:attrNameLst>
                                      </p:cBhvr>
                                      <p:to>
                                        <p:strVal val="visible"/>
                                      </p:to>
                                    </p:set>
                                    <p:anim calcmode="lin" valueType="num">
                                      <p:cBhvr additive="base">
                                        <p:cTn id="29" dur="5000" fill="hold"/>
                                        <p:tgtEl>
                                          <p:spTgt spid="273410">
                                            <p:txEl>
                                              <p:pRg st="5" end="5"/>
                                            </p:txEl>
                                          </p:spTgt>
                                        </p:tgtEl>
                                        <p:attrNameLst>
                                          <p:attrName>ppt_x</p:attrName>
                                        </p:attrNameLst>
                                      </p:cBhvr>
                                      <p:tavLst>
                                        <p:tav tm="0">
                                          <p:val>
                                            <p:strVal val="#ppt_x"/>
                                          </p:val>
                                        </p:tav>
                                        <p:tav tm="100000">
                                          <p:val>
                                            <p:strVal val="#ppt_x"/>
                                          </p:val>
                                        </p:tav>
                                      </p:tavLst>
                                    </p:anim>
                                    <p:anim calcmode="lin" valueType="num">
                                      <p:cBhvr additive="base">
                                        <p:cTn id="30" dur="5000" fill="hold"/>
                                        <p:tgtEl>
                                          <p:spTgt spid="273410">
                                            <p:txEl>
                                              <p:pRg st="5" end="5"/>
                                            </p:txEl>
                                          </p:spTgt>
                                        </p:tgtEl>
                                        <p:attrNameLst>
                                          <p:attrName>ppt_y</p:attrName>
                                        </p:attrNameLst>
                                      </p:cBhvr>
                                      <p:tavLst>
                                        <p:tav tm="0">
                                          <p:val>
                                            <p:strVal val="1+#ppt_h/2"/>
                                          </p:val>
                                        </p:tav>
                                        <p:tav tm="100000">
                                          <p:val>
                                            <p:strVal val="#ppt_y"/>
                                          </p:val>
                                        </p:tav>
                                      </p:tavLst>
                                    </p:anim>
                                  </p:childTnLst>
                                </p:cTn>
                              </p:par>
                              <p:par>
                                <p:cTn id="31" presetID="7" presetClass="entr" presetSubtype="4" fill="hold" grpId="0" nodeType="withEffect">
                                  <p:stCondLst>
                                    <p:cond delay="0"/>
                                  </p:stCondLst>
                                  <p:childTnLst>
                                    <p:set>
                                      <p:cBhvr>
                                        <p:cTn id="32" dur="1" fill="hold">
                                          <p:stCondLst>
                                            <p:cond delay="0"/>
                                          </p:stCondLst>
                                        </p:cTn>
                                        <p:tgtEl>
                                          <p:spTgt spid="273410">
                                            <p:txEl>
                                              <p:pRg st="6" end="6"/>
                                            </p:txEl>
                                          </p:spTgt>
                                        </p:tgtEl>
                                        <p:attrNameLst>
                                          <p:attrName>style.visibility</p:attrName>
                                        </p:attrNameLst>
                                      </p:cBhvr>
                                      <p:to>
                                        <p:strVal val="visible"/>
                                      </p:to>
                                    </p:set>
                                    <p:anim calcmode="lin" valueType="num">
                                      <p:cBhvr additive="base">
                                        <p:cTn id="33" dur="5000" fill="hold"/>
                                        <p:tgtEl>
                                          <p:spTgt spid="273410">
                                            <p:txEl>
                                              <p:pRg st="6" end="6"/>
                                            </p:txEl>
                                          </p:spTgt>
                                        </p:tgtEl>
                                        <p:attrNameLst>
                                          <p:attrName>ppt_x</p:attrName>
                                        </p:attrNameLst>
                                      </p:cBhvr>
                                      <p:tavLst>
                                        <p:tav tm="0">
                                          <p:val>
                                            <p:strVal val="#ppt_x"/>
                                          </p:val>
                                        </p:tav>
                                        <p:tav tm="100000">
                                          <p:val>
                                            <p:strVal val="#ppt_x"/>
                                          </p:val>
                                        </p:tav>
                                      </p:tavLst>
                                    </p:anim>
                                    <p:anim calcmode="lin" valueType="num">
                                      <p:cBhvr additive="base">
                                        <p:cTn id="34" dur="5000" fill="hold"/>
                                        <p:tgtEl>
                                          <p:spTgt spid="2734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0"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4434" name="Rectangle 2"/>
          <p:cNvSpPr>
            <a:spLocks noGrp="1" noChangeArrowheads="1"/>
          </p:cNvSpPr>
          <p:nvPr>
            <p:ph type="body" sz="half" idx="1"/>
          </p:nvPr>
        </p:nvSpPr>
        <p:spPr>
          <a:xfrm>
            <a:off x="323850" y="1772816"/>
            <a:ext cx="8640763" cy="5085184"/>
          </a:xfrm>
          <a:noFill/>
        </p:spPr>
        <p:txBody>
          <a:bodyPr>
            <a:normAutofit/>
          </a:bodyPr>
          <a:lstStyle/>
          <a:p>
            <a:pPr>
              <a:spcBef>
                <a:spcPct val="0"/>
              </a:spcBef>
            </a:pPr>
            <a:r>
              <a:rPr lang="ja-JP" altLang="en-US" sz="3200" i="1" dirty="0">
                <a:solidFill>
                  <a:srgbClr val="FF9900"/>
                </a:solidFill>
              </a:rPr>
              <a:t>比較優位財：アメリカ－小麦、イギリス－布</a:t>
            </a:r>
            <a:r>
              <a:rPr lang="ja-JP" altLang="en-US" sz="3200" dirty="0">
                <a:solidFill>
                  <a:srgbClr val="FF9900"/>
                </a:solidFill>
              </a:rPr>
              <a:t> 　</a:t>
            </a:r>
            <a:r>
              <a:rPr lang="ja-JP" altLang="en-US" sz="2400" dirty="0"/>
              <a:t>　　　　　</a:t>
            </a:r>
          </a:p>
          <a:p>
            <a:pPr>
              <a:spcBef>
                <a:spcPct val="0"/>
              </a:spcBef>
            </a:pPr>
            <a:r>
              <a:rPr lang="ja-JP" altLang="en-US" sz="2800" dirty="0">
                <a:solidFill>
                  <a:srgbClr val="66FF33"/>
                </a:solidFill>
              </a:rPr>
              <a:t>特化</a:t>
            </a:r>
          </a:p>
          <a:p>
            <a:pPr lvl="1">
              <a:spcBef>
                <a:spcPct val="0"/>
              </a:spcBef>
              <a:buFontTx/>
              <a:buChar char="•"/>
            </a:pPr>
            <a:r>
              <a:rPr lang="ja-JP" altLang="en-US" sz="2400" dirty="0"/>
              <a:t>アメリカ－小麦、　イギリス－布</a:t>
            </a:r>
          </a:p>
          <a:p>
            <a:pPr>
              <a:spcBef>
                <a:spcPct val="0"/>
              </a:spcBef>
            </a:pPr>
            <a:r>
              <a:rPr lang="ja-JP" altLang="en-US" sz="2800" dirty="0">
                <a:solidFill>
                  <a:srgbClr val="66FF33"/>
                </a:solidFill>
              </a:rPr>
              <a:t>貿易利益</a:t>
            </a:r>
          </a:p>
          <a:p>
            <a:pPr lvl="1">
              <a:spcBef>
                <a:spcPct val="0"/>
              </a:spcBef>
              <a:buFontTx/>
              <a:buChar char="•"/>
            </a:pPr>
            <a:r>
              <a:rPr lang="ja-JP" altLang="en-US" sz="2400" dirty="0"/>
              <a:t>アメリカ： 労働時間</a:t>
            </a:r>
            <a:r>
              <a:rPr lang="en-US" altLang="ja-JP" sz="2400" dirty="0"/>
              <a:t>4</a:t>
            </a:r>
            <a:r>
              <a:rPr lang="ja-JP" altLang="en-US" sz="2400" dirty="0"/>
              <a:t>時間</a:t>
            </a:r>
          </a:p>
          <a:p>
            <a:pPr>
              <a:spcBef>
                <a:spcPct val="0"/>
              </a:spcBef>
              <a:buFont typeface="Wingdings" pitchFamily="2" charset="2"/>
              <a:buNone/>
            </a:pPr>
            <a:r>
              <a:rPr lang="ja-JP" altLang="en-US" sz="2400" dirty="0"/>
              <a:t>　　　　　（従来）小麦１単位＋布１単位</a:t>
            </a:r>
          </a:p>
          <a:p>
            <a:pPr>
              <a:spcBef>
                <a:spcPct val="0"/>
              </a:spcBef>
              <a:buFont typeface="Wingdings" pitchFamily="2" charset="2"/>
              <a:buNone/>
            </a:pPr>
            <a:r>
              <a:rPr lang="ja-JP" altLang="en-US" sz="2400" dirty="0"/>
              <a:t>　　　　　（特化）小麦２単位 ⇒ （貿易）小麦１単位＋布</a:t>
            </a:r>
            <a:r>
              <a:rPr lang="en-US" altLang="ja-JP" sz="2400" dirty="0"/>
              <a:t>4/3</a:t>
            </a:r>
            <a:r>
              <a:rPr lang="ja-JP" altLang="en-US" sz="2400" dirty="0"/>
              <a:t>単位</a:t>
            </a:r>
          </a:p>
          <a:p>
            <a:pPr>
              <a:spcBef>
                <a:spcPct val="0"/>
              </a:spcBef>
              <a:buFont typeface="Wingdings" pitchFamily="2" charset="2"/>
              <a:buNone/>
            </a:pPr>
            <a:r>
              <a:rPr lang="ja-JP" altLang="en-US" sz="2400" dirty="0"/>
              <a:t>　　　　　　　　　　　　　　　　　　　　　　－貿易利益；布</a:t>
            </a:r>
            <a:r>
              <a:rPr lang="en-US" altLang="ja-JP" sz="2400" dirty="0"/>
              <a:t>1/3</a:t>
            </a:r>
            <a:r>
              <a:rPr lang="ja-JP" altLang="en-US" sz="2400" dirty="0"/>
              <a:t>単位</a:t>
            </a:r>
          </a:p>
          <a:p>
            <a:pPr lvl="1">
              <a:spcBef>
                <a:spcPct val="0"/>
              </a:spcBef>
              <a:buFontTx/>
              <a:buChar char="•"/>
            </a:pPr>
            <a:r>
              <a:rPr lang="ja-JP" altLang="en-US" sz="2400" dirty="0"/>
              <a:t>イギリス： 労働時間</a:t>
            </a:r>
            <a:r>
              <a:rPr lang="en-US" altLang="ja-JP" sz="2400" dirty="0"/>
              <a:t>7</a:t>
            </a:r>
            <a:r>
              <a:rPr lang="ja-JP" altLang="en-US" sz="2400" dirty="0"/>
              <a:t>時間</a:t>
            </a:r>
          </a:p>
          <a:p>
            <a:pPr lvl="1">
              <a:spcBef>
                <a:spcPct val="0"/>
              </a:spcBef>
              <a:buFontTx/>
              <a:buNone/>
            </a:pPr>
            <a:r>
              <a:rPr lang="ja-JP" altLang="en-US" sz="2000" dirty="0"/>
              <a:t>　　　</a:t>
            </a:r>
            <a:r>
              <a:rPr lang="ja-JP" altLang="en-US" sz="2400" dirty="0"/>
              <a:t>（従来）小麦１単位＋布１単位</a:t>
            </a:r>
          </a:p>
          <a:p>
            <a:pPr lvl="1">
              <a:spcBef>
                <a:spcPct val="0"/>
              </a:spcBef>
              <a:buFontTx/>
              <a:buNone/>
            </a:pPr>
            <a:r>
              <a:rPr lang="ja-JP" altLang="en-US" sz="2400" dirty="0"/>
              <a:t>　　（特化）布</a:t>
            </a:r>
            <a:r>
              <a:rPr lang="en-US" altLang="ja-JP" sz="2400" dirty="0"/>
              <a:t>2+1/3</a:t>
            </a:r>
            <a:r>
              <a:rPr lang="ja-JP" altLang="en-US" sz="2400" dirty="0"/>
              <a:t>単位 ⇒ （貿易）小麦１単位＋布</a:t>
            </a:r>
            <a:r>
              <a:rPr lang="en-US" altLang="ja-JP" sz="2400" dirty="0"/>
              <a:t>1+1/3</a:t>
            </a:r>
            <a:r>
              <a:rPr lang="ja-JP" altLang="en-US" sz="2400" dirty="0"/>
              <a:t>単位</a:t>
            </a:r>
          </a:p>
          <a:p>
            <a:pPr lvl="1">
              <a:spcBef>
                <a:spcPct val="0"/>
              </a:spcBef>
              <a:buFontTx/>
              <a:buNone/>
            </a:pPr>
            <a:r>
              <a:rPr lang="ja-JP" altLang="en-US" sz="2400" dirty="0"/>
              <a:t>　　　　　　　　　　　　　　　　　　　　　　－貿易利益；布</a:t>
            </a:r>
            <a:r>
              <a:rPr lang="en-US" altLang="ja-JP" sz="2400" dirty="0"/>
              <a:t>1/3</a:t>
            </a:r>
            <a:r>
              <a:rPr lang="ja-JP" altLang="en-US" sz="2400" dirty="0"/>
              <a:t>単位</a:t>
            </a:r>
          </a:p>
        </p:txBody>
      </p:sp>
      <p:graphicFrame>
        <p:nvGraphicFramePr>
          <p:cNvPr id="274453" name="Group 21"/>
          <p:cNvGraphicFramePr>
            <a:graphicFrameLocks noGrp="1"/>
          </p:cNvGraphicFramePr>
          <p:nvPr>
            <p:ph sz="half" idx="2"/>
          </p:nvPr>
        </p:nvGraphicFramePr>
        <p:xfrm>
          <a:off x="644525" y="115888"/>
          <a:ext cx="7854950" cy="1371600"/>
        </p:xfrm>
        <a:graphic>
          <a:graphicData uri="http://schemas.openxmlformats.org/drawingml/2006/table">
            <a:tbl>
              <a:tblPr/>
              <a:tblGrid>
                <a:gridCol w="3871913"/>
                <a:gridCol w="1990725"/>
                <a:gridCol w="1992312"/>
              </a:tblGrid>
              <a:tr h="384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１単位の生産時間</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小麦</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布</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アメリカ</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２</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２</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イギリス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４</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a typeface="ＭＳ Ｐゴシック" pitchFamily="50" charset="-128"/>
                        </a:rPr>
                        <a:t>３</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0217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74434">
                                            <p:txEl>
                                              <p:pRg st="0" end="0"/>
                                            </p:txEl>
                                          </p:spTgt>
                                        </p:tgtEl>
                                        <p:attrNameLst>
                                          <p:attrName>style.visibility</p:attrName>
                                        </p:attrNameLst>
                                      </p:cBhvr>
                                      <p:to>
                                        <p:strVal val="visible"/>
                                      </p:to>
                                    </p:set>
                                    <p:anim calcmode="lin" valueType="num">
                                      <p:cBhvr additive="base">
                                        <p:cTn id="7" dur="5000" fill="hold"/>
                                        <p:tgtEl>
                                          <p:spTgt spid="27443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744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274434">
                                            <p:txEl>
                                              <p:pRg st="1" end="1"/>
                                            </p:txEl>
                                          </p:spTgt>
                                        </p:tgtEl>
                                        <p:attrNameLst>
                                          <p:attrName>style.visibility</p:attrName>
                                        </p:attrNameLst>
                                      </p:cBhvr>
                                      <p:to>
                                        <p:strVal val="visible"/>
                                      </p:to>
                                    </p:set>
                                    <p:anim calcmode="lin" valueType="num">
                                      <p:cBhvr additive="base">
                                        <p:cTn id="13" dur="5000" fill="hold"/>
                                        <p:tgtEl>
                                          <p:spTgt spid="274434">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274434">
                                            <p:txEl>
                                              <p:pRg st="1" end="1"/>
                                            </p:txEl>
                                          </p:spTgt>
                                        </p:tgtEl>
                                        <p:attrNameLst>
                                          <p:attrName>ppt_y</p:attrName>
                                        </p:attrNameLst>
                                      </p:cBhvr>
                                      <p:tavLst>
                                        <p:tav tm="0">
                                          <p:val>
                                            <p:strVal val="1+#ppt_h/2"/>
                                          </p:val>
                                        </p:tav>
                                        <p:tav tm="100000">
                                          <p:val>
                                            <p:strVal val="#ppt_y"/>
                                          </p:val>
                                        </p:tav>
                                      </p:tavLst>
                                    </p:anim>
                                  </p:childTnLst>
                                </p:cTn>
                              </p:par>
                              <p:par>
                                <p:cTn id="15" presetID="7" presetClass="entr" presetSubtype="4" fill="hold" grpId="0" nodeType="withEffect">
                                  <p:stCondLst>
                                    <p:cond delay="0"/>
                                  </p:stCondLst>
                                  <p:childTnLst>
                                    <p:set>
                                      <p:cBhvr>
                                        <p:cTn id="16" dur="1" fill="hold">
                                          <p:stCondLst>
                                            <p:cond delay="0"/>
                                          </p:stCondLst>
                                        </p:cTn>
                                        <p:tgtEl>
                                          <p:spTgt spid="274434">
                                            <p:txEl>
                                              <p:pRg st="2" end="2"/>
                                            </p:txEl>
                                          </p:spTgt>
                                        </p:tgtEl>
                                        <p:attrNameLst>
                                          <p:attrName>style.visibility</p:attrName>
                                        </p:attrNameLst>
                                      </p:cBhvr>
                                      <p:to>
                                        <p:strVal val="visible"/>
                                      </p:to>
                                    </p:set>
                                    <p:anim calcmode="lin" valueType="num">
                                      <p:cBhvr additive="base">
                                        <p:cTn id="17" dur="5000" fill="hold"/>
                                        <p:tgtEl>
                                          <p:spTgt spid="274434">
                                            <p:txEl>
                                              <p:pRg st="2" end="2"/>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2744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1" fill="hold">
                                          <p:stCondLst>
                                            <p:cond delay="0"/>
                                          </p:stCondLst>
                                        </p:cTn>
                                        <p:tgtEl>
                                          <p:spTgt spid="274434">
                                            <p:txEl>
                                              <p:pRg st="3" end="3"/>
                                            </p:txEl>
                                          </p:spTgt>
                                        </p:tgtEl>
                                        <p:attrNameLst>
                                          <p:attrName>style.visibility</p:attrName>
                                        </p:attrNameLst>
                                      </p:cBhvr>
                                      <p:to>
                                        <p:strVal val="visible"/>
                                      </p:to>
                                    </p:set>
                                    <p:anim calcmode="lin" valueType="num">
                                      <p:cBhvr additive="base">
                                        <p:cTn id="23" dur="5000" fill="hold"/>
                                        <p:tgtEl>
                                          <p:spTgt spid="274434">
                                            <p:txEl>
                                              <p:pRg st="3" end="3"/>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274434">
                                            <p:txEl>
                                              <p:pRg st="3" end="3"/>
                                            </p:txEl>
                                          </p:spTgt>
                                        </p:tgtEl>
                                        <p:attrNameLst>
                                          <p:attrName>ppt_y</p:attrName>
                                        </p:attrNameLst>
                                      </p:cBhvr>
                                      <p:tavLst>
                                        <p:tav tm="0">
                                          <p:val>
                                            <p:strVal val="1+#ppt_h/2"/>
                                          </p:val>
                                        </p:tav>
                                        <p:tav tm="100000">
                                          <p:val>
                                            <p:strVal val="#ppt_y"/>
                                          </p:val>
                                        </p:tav>
                                      </p:tavLst>
                                    </p:anim>
                                  </p:childTnLst>
                                </p:cTn>
                              </p:par>
                              <p:par>
                                <p:cTn id="25" presetID="7" presetClass="entr" presetSubtype="4" fill="hold" grpId="0" nodeType="withEffect">
                                  <p:stCondLst>
                                    <p:cond delay="0"/>
                                  </p:stCondLst>
                                  <p:childTnLst>
                                    <p:set>
                                      <p:cBhvr>
                                        <p:cTn id="26" dur="1" fill="hold">
                                          <p:stCondLst>
                                            <p:cond delay="0"/>
                                          </p:stCondLst>
                                        </p:cTn>
                                        <p:tgtEl>
                                          <p:spTgt spid="274434">
                                            <p:txEl>
                                              <p:pRg st="4" end="4"/>
                                            </p:txEl>
                                          </p:spTgt>
                                        </p:tgtEl>
                                        <p:attrNameLst>
                                          <p:attrName>style.visibility</p:attrName>
                                        </p:attrNameLst>
                                      </p:cBhvr>
                                      <p:to>
                                        <p:strVal val="visible"/>
                                      </p:to>
                                    </p:set>
                                    <p:anim calcmode="lin" valueType="num">
                                      <p:cBhvr additive="base">
                                        <p:cTn id="27" dur="5000" fill="hold"/>
                                        <p:tgtEl>
                                          <p:spTgt spid="274434">
                                            <p:txEl>
                                              <p:pRg st="4" end="4"/>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274434">
                                            <p:txEl>
                                              <p:pRg st="4" end="4"/>
                                            </p:txEl>
                                          </p:spTgt>
                                        </p:tgtEl>
                                        <p:attrNameLst>
                                          <p:attrName>ppt_y</p:attrName>
                                        </p:attrNameLst>
                                      </p:cBhvr>
                                      <p:tavLst>
                                        <p:tav tm="0">
                                          <p:val>
                                            <p:strVal val="1+#ppt_h/2"/>
                                          </p:val>
                                        </p:tav>
                                        <p:tav tm="100000">
                                          <p:val>
                                            <p:strVal val="#ppt_y"/>
                                          </p:val>
                                        </p:tav>
                                      </p:tavLst>
                                    </p:anim>
                                  </p:childTnLst>
                                </p:cTn>
                              </p:par>
                              <p:par>
                                <p:cTn id="29" presetID="7" presetClass="entr" presetSubtype="4" fill="hold" grpId="0" nodeType="withEffect">
                                  <p:stCondLst>
                                    <p:cond delay="0"/>
                                  </p:stCondLst>
                                  <p:childTnLst>
                                    <p:set>
                                      <p:cBhvr>
                                        <p:cTn id="30" dur="1" fill="hold">
                                          <p:stCondLst>
                                            <p:cond delay="0"/>
                                          </p:stCondLst>
                                        </p:cTn>
                                        <p:tgtEl>
                                          <p:spTgt spid="274434">
                                            <p:txEl>
                                              <p:pRg st="5" end="5"/>
                                            </p:txEl>
                                          </p:spTgt>
                                        </p:tgtEl>
                                        <p:attrNameLst>
                                          <p:attrName>style.visibility</p:attrName>
                                        </p:attrNameLst>
                                      </p:cBhvr>
                                      <p:to>
                                        <p:strVal val="visible"/>
                                      </p:to>
                                    </p:set>
                                    <p:anim calcmode="lin" valueType="num">
                                      <p:cBhvr additive="base">
                                        <p:cTn id="31" dur="5000" fill="hold"/>
                                        <p:tgtEl>
                                          <p:spTgt spid="274434">
                                            <p:txEl>
                                              <p:pRg st="5" end="5"/>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274434">
                                            <p:txEl>
                                              <p:pRg st="5" end="5"/>
                                            </p:txEl>
                                          </p:spTgt>
                                        </p:tgtEl>
                                        <p:attrNameLst>
                                          <p:attrName>ppt_y</p:attrName>
                                        </p:attrNameLst>
                                      </p:cBhvr>
                                      <p:tavLst>
                                        <p:tav tm="0">
                                          <p:val>
                                            <p:strVal val="1+#ppt_h/2"/>
                                          </p:val>
                                        </p:tav>
                                        <p:tav tm="100000">
                                          <p:val>
                                            <p:strVal val="#ppt_y"/>
                                          </p:val>
                                        </p:tav>
                                      </p:tavLst>
                                    </p:anim>
                                  </p:childTnLst>
                                </p:cTn>
                              </p:par>
                              <p:par>
                                <p:cTn id="33" presetID="7" presetClass="entr" presetSubtype="4" fill="hold" grpId="0" nodeType="withEffect">
                                  <p:stCondLst>
                                    <p:cond delay="0"/>
                                  </p:stCondLst>
                                  <p:childTnLst>
                                    <p:set>
                                      <p:cBhvr>
                                        <p:cTn id="34" dur="1" fill="hold">
                                          <p:stCondLst>
                                            <p:cond delay="0"/>
                                          </p:stCondLst>
                                        </p:cTn>
                                        <p:tgtEl>
                                          <p:spTgt spid="274434">
                                            <p:txEl>
                                              <p:pRg st="6" end="6"/>
                                            </p:txEl>
                                          </p:spTgt>
                                        </p:tgtEl>
                                        <p:attrNameLst>
                                          <p:attrName>style.visibility</p:attrName>
                                        </p:attrNameLst>
                                      </p:cBhvr>
                                      <p:to>
                                        <p:strVal val="visible"/>
                                      </p:to>
                                    </p:set>
                                    <p:anim calcmode="lin" valueType="num">
                                      <p:cBhvr additive="base">
                                        <p:cTn id="35" dur="5000" fill="hold"/>
                                        <p:tgtEl>
                                          <p:spTgt spid="274434">
                                            <p:txEl>
                                              <p:pRg st="6" end="6"/>
                                            </p:txEl>
                                          </p:spTgt>
                                        </p:tgtEl>
                                        <p:attrNameLst>
                                          <p:attrName>ppt_x</p:attrName>
                                        </p:attrNameLst>
                                      </p:cBhvr>
                                      <p:tavLst>
                                        <p:tav tm="0">
                                          <p:val>
                                            <p:strVal val="#ppt_x"/>
                                          </p:val>
                                        </p:tav>
                                        <p:tav tm="100000">
                                          <p:val>
                                            <p:strVal val="#ppt_x"/>
                                          </p:val>
                                        </p:tav>
                                      </p:tavLst>
                                    </p:anim>
                                    <p:anim calcmode="lin" valueType="num">
                                      <p:cBhvr additive="base">
                                        <p:cTn id="36" dur="5000" fill="hold"/>
                                        <p:tgtEl>
                                          <p:spTgt spid="274434">
                                            <p:txEl>
                                              <p:pRg st="6" end="6"/>
                                            </p:txEl>
                                          </p:spTgt>
                                        </p:tgtEl>
                                        <p:attrNameLst>
                                          <p:attrName>ppt_y</p:attrName>
                                        </p:attrNameLst>
                                      </p:cBhvr>
                                      <p:tavLst>
                                        <p:tav tm="0">
                                          <p:val>
                                            <p:strVal val="1+#ppt_h/2"/>
                                          </p:val>
                                        </p:tav>
                                        <p:tav tm="100000">
                                          <p:val>
                                            <p:strVal val="#ppt_y"/>
                                          </p:val>
                                        </p:tav>
                                      </p:tavLst>
                                    </p:anim>
                                  </p:childTnLst>
                                </p:cTn>
                              </p:par>
                              <p:par>
                                <p:cTn id="37" presetID="7" presetClass="entr" presetSubtype="4" fill="hold" grpId="0" nodeType="withEffect">
                                  <p:stCondLst>
                                    <p:cond delay="0"/>
                                  </p:stCondLst>
                                  <p:childTnLst>
                                    <p:set>
                                      <p:cBhvr>
                                        <p:cTn id="38" dur="1" fill="hold">
                                          <p:stCondLst>
                                            <p:cond delay="0"/>
                                          </p:stCondLst>
                                        </p:cTn>
                                        <p:tgtEl>
                                          <p:spTgt spid="274434">
                                            <p:txEl>
                                              <p:pRg st="7" end="7"/>
                                            </p:txEl>
                                          </p:spTgt>
                                        </p:tgtEl>
                                        <p:attrNameLst>
                                          <p:attrName>style.visibility</p:attrName>
                                        </p:attrNameLst>
                                      </p:cBhvr>
                                      <p:to>
                                        <p:strVal val="visible"/>
                                      </p:to>
                                    </p:set>
                                    <p:anim calcmode="lin" valueType="num">
                                      <p:cBhvr additive="base">
                                        <p:cTn id="39" dur="5000" fill="hold"/>
                                        <p:tgtEl>
                                          <p:spTgt spid="274434">
                                            <p:txEl>
                                              <p:pRg st="7" end="7"/>
                                            </p:txEl>
                                          </p:spTgt>
                                        </p:tgtEl>
                                        <p:attrNameLst>
                                          <p:attrName>ppt_x</p:attrName>
                                        </p:attrNameLst>
                                      </p:cBhvr>
                                      <p:tavLst>
                                        <p:tav tm="0">
                                          <p:val>
                                            <p:strVal val="#ppt_x"/>
                                          </p:val>
                                        </p:tav>
                                        <p:tav tm="100000">
                                          <p:val>
                                            <p:strVal val="#ppt_x"/>
                                          </p:val>
                                        </p:tav>
                                      </p:tavLst>
                                    </p:anim>
                                    <p:anim calcmode="lin" valueType="num">
                                      <p:cBhvr additive="base">
                                        <p:cTn id="40" dur="5000" fill="hold"/>
                                        <p:tgtEl>
                                          <p:spTgt spid="27443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7" presetClass="entr" presetSubtype="4" fill="hold" grpId="0" nodeType="clickEffect">
                                  <p:stCondLst>
                                    <p:cond delay="0"/>
                                  </p:stCondLst>
                                  <p:childTnLst>
                                    <p:set>
                                      <p:cBhvr>
                                        <p:cTn id="44" dur="1" fill="hold">
                                          <p:stCondLst>
                                            <p:cond delay="0"/>
                                          </p:stCondLst>
                                        </p:cTn>
                                        <p:tgtEl>
                                          <p:spTgt spid="274434">
                                            <p:txEl>
                                              <p:pRg st="8" end="8"/>
                                            </p:txEl>
                                          </p:spTgt>
                                        </p:tgtEl>
                                        <p:attrNameLst>
                                          <p:attrName>style.visibility</p:attrName>
                                        </p:attrNameLst>
                                      </p:cBhvr>
                                      <p:to>
                                        <p:strVal val="visible"/>
                                      </p:to>
                                    </p:set>
                                    <p:anim calcmode="lin" valueType="num">
                                      <p:cBhvr additive="base">
                                        <p:cTn id="45" dur="5000" fill="hold"/>
                                        <p:tgtEl>
                                          <p:spTgt spid="274434">
                                            <p:txEl>
                                              <p:pRg st="8" end="8"/>
                                            </p:txEl>
                                          </p:spTgt>
                                        </p:tgtEl>
                                        <p:attrNameLst>
                                          <p:attrName>ppt_x</p:attrName>
                                        </p:attrNameLst>
                                      </p:cBhvr>
                                      <p:tavLst>
                                        <p:tav tm="0">
                                          <p:val>
                                            <p:strVal val="#ppt_x"/>
                                          </p:val>
                                        </p:tav>
                                        <p:tav tm="100000">
                                          <p:val>
                                            <p:strVal val="#ppt_x"/>
                                          </p:val>
                                        </p:tav>
                                      </p:tavLst>
                                    </p:anim>
                                    <p:anim calcmode="lin" valueType="num">
                                      <p:cBhvr additive="base">
                                        <p:cTn id="46" dur="5000" fill="hold"/>
                                        <p:tgtEl>
                                          <p:spTgt spid="274434">
                                            <p:txEl>
                                              <p:pRg st="8" end="8"/>
                                            </p:txEl>
                                          </p:spTgt>
                                        </p:tgtEl>
                                        <p:attrNameLst>
                                          <p:attrName>ppt_y</p:attrName>
                                        </p:attrNameLst>
                                      </p:cBhvr>
                                      <p:tavLst>
                                        <p:tav tm="0">
                                          <p:val>
                                            <p:strVal val="1+#ppt_h/2"/>
                                          </p:val>
                                        </p:tav>
                                        <p:tav tm="100000">
                                          <p:val>
                                            <p:strVal val="#ppt_y"/>
                                          </p:val>
                                        </p:tav>
                                      </p:tavLst>
                                    </p:anim>
                                  </p:childTnLst>
                                </p:cTn>
                              </p:par>
                              <p:par>
                                <p:cTn id="47" presetID="7" presetClass="entr" presetSubtype="4" fill="hold" grpId="0" nodeType="withEffect">
                                  <p:stCondLst>
                                    <p:cond delay="0"/>
                                  </p:stCondLst>
                                  <p:childTnLst>
                                    <p:set>
                                      <p:cBhvr>
                                        <p:cTn id="48" dur="1" fill="hold">
                                          <p:stCondLst>
                                            <p:cond delay="0"/>
                                          </p:stCondLst>
                                        </p:cTn>
                                        <p:tgtEl>
                                          <p:spTgt spid="274434">
                                            <p:txEl>
                                              <p:pRg st="9" end="9"/>
                                            </p:txEl>
                                          </p:spTgt>
                                        </p:tgtEl>
                                        <p:attrNameLst>
                                          <p:attrName>style.visibility</p:attrName>
                                        </p:attrNameLst>
                                      </p:cBhvr>
                                      <p:to>
                                        <p:strVal val="visible"/>
                                      </p:to>
                                    </p:set>
                                    <p:anim calcmode="lin" valueType="num">
                                      <p:cBhvr additive="base">
                                        <p:cTn id="49" dur="5000" fill="hold"/>
                                        <p:tgtEl>
                                          <p:spTgt spid="274434">
                                            <p:txEl>
                                              <p:pRg st="9" end="9"/>
                                            </p:txEl>
                                          </p:spTgt>
                                        </p:tgtEl>
                                        <p:attrNameLst>
                                          <p:attrName>ppt_x</p:attrName>
                                        </p:attrNameLst>
                                      </p:cBhvr>
                                      <p:tavLst>
                                        <p:tav tm="0">
                                          <p:val>
                                            <p:strVal val="#ppt_x"/>
                                          </p:val>
                                        </p:tav>
                                        <p:tav tm="100000">
                                          <p:val>
                                            <p:strVal val="#ppt_x"/>
                                          </p:val>
                                        </p:tav>
                                      </p:tavLst>
                                    </p:anim>
                                    <p:anim calcmode="lin" valueType="num">
                                      <p:cBhvr additive="base">
                                        <p:cTn id="50" dur="5000" fill="hold"/>
                                        <p:tgtEl>
                                          <p:spTgt spid="274434">
                                            <p:txEl>
                                              <p:pRg st="9" end="9"/>
                                            </p:txEl>
                                          </p:spTgt>
                                        </p:tgtEl>
                                        <p:attrNameLst>
                                          <p:attrName>ppt_y</p:attrName>
                                        </p:attrNameLst>
                                      </p:cBhvr>
                                      <p:tavLst>
                                        <p:tav tm="0">
                                          <p:val>
                                            <p:strVal val="1+#ppt_h/2"/>
                                          </p:val>
                                        </p:tav>
                                        <p:tav tm="100000">
                                          <p:val>
                                            <p:strVal val="#ppt_y"/>
                                          </p:val>
                                        </p:tav>
                                      </p:tavLst>
                                    </p:anim>
                                  </p:childTnLst>
                                </p:cTn>
                              </p:par>
                              <p:par>
                                <p:cTn id="51" presetID="7" presetClass="entr" presetSubtype="4" fill="hold" grpId="0" nodeType="withEffect">
                                  <p:stCondLst>
                                    <p:cond delay="0"/>
                                  </p:stCondLst>
                                  <p:childTnLst>
                                    <p:set>
                                      <p:cBhvr>
                                        <p:cTn id="52" dur="1" fill="hold">
                                          <p:stCondLst>
                                            <p:cond delay="0"/>
                                          </p:stCondLst>
                                        </p:cTn>
                                        <p:tgtEl>
                                          <p:spTgt spid="274434">
                                            <p:txEl>
                                              <p:pRg st="10" end="10"/>
                                            </p:txEl>
                                          </p:spTgt>
                                        </p:tgtEl>
                                        <p:attrNameLst>
                                          <p:attrName>style.visibility</p:attrName>
                                        </p:attrNameLst>
                                      </p:cBhvr>
                                      <p:to>
                                        <p:strVal val="visible"/>
                                      </p:to>
                                    </p:set>
                                    <p:anim calcmode="lin" valueType="num">
                                      <p:cBhvr additive="base">
                                        <p:cTn id="53" dur="5000" fill="hold"/>
                                        <p:tgtEl>
                                          <p:spTgt spid="274434">
                                            <p:txEl>
                                              <p:pRg st="10" end="10"/>
                                            </p:txEl>
                                          </p:spTgt>
                                        </p:tgtEl>
                                        <p:attrNameLst>
                                          <p:attrName>ppt_x</p:attrName>
                                        </p:attrNameLst>
                                      </p:cBhvr>
                                      <p:tavLst>
                                        <p:tav tm="0">
                                          <p:val>
                                            <p:strVal val="#ppt_x"/>
                                          </p:val>
                                        </p:tav>
                                        <p:tav tm="100000">
                                          <p:val>
                                            <p:strVal val="#ppt_x"/>
                                          </p:val>
                                        </p:tav>
                                      </p:tavLst>
                                    </p:anim>
                                    <p:anim calcmode="lin" valueType="num">
                                      <p:cBhvr additive="base">
                                        <p:cTn id="54" dur="5000" fill="hold"/>
                                        <p:tgtEl>
                                          <p:spTgt spid="274434">
                                            <p:txEl>
                                              <p:pRg st="10" end="10"/>
                                            </p:txEl>
                                          </p:spTgt>
                                        </p:tgtEl>
                                        <p:attrNameLst>
                                          <p:attrName>ppt_y</p:attrName>
                                        </p:attrNameLst>
                                      </p:cBhvr>
                                      <p:tavLst>
                                        <p:tav tm="0">
                                          <p:val>
                                            <p:strVal val="1+#ppt_h/2"/>
                                          </p:val>
                                        </p:tav>
                                        <p:tav tm="100000">
                                          <p:val>
                                            <p:strVal val="#ppt_y"/>
                                          </p:val>
                                        </p:tav>
                                      </p:tavLst>
                                    </p:anim>
                                  </p:childTnLst>
                                </p:cTn>
                              </p:par>
                              <p:par>
                                <p:cTn id="55" presetID="7" presetClass="entr" presetSubtype="4" fill="hold" grpId="0" nodeType="withEffect">
                                  <p:stCondLst>
                                    <p:cond delay="0"/>
                                  </p:stCondLst>
                                  <p:childTnLst>
                                    <p:set>
                                      <p:cBhvr>
                                        <p:cTn id="56" dur="1" fill="hold">
                                          <p:stCondLst>
                                            <p:cond delay="0"/>
                                          </p:stCondLst>
                                        </p:cTn>
                                        <p:tgtEl>
                                          <p:spTgt spid="274434">
                                            <p:txEl>
                                              <p:pRg st="11" end="11"/>
                                            </p:txEl>
                                          </p:spTgt>
                                        </p:tgtEl>
                                        <p:attrNameLst>
                                          <p:attrName>style.visibility</p:attrName>
                                        </p:attrNameLst>
                                      </p:cBhvr>
                                      <p:to>
                                        <p:strVal val="visible"/>
                                      </p:to>
                                    </p:set>
                                    <p:anim calcmode="lin" valueType="num">
                                      <p:cBhvr additive="base">
                                        <p:cTn id="57" dur="5000" fill="hold"/>
                                        <p:tgtEl>
                                          <p:spTgt spid="274434">
                                            <p:txEl>
                                              <p:pRg st="11" end="11"/>
                                            </p:txEl>
                                          </p:spTgt>
                                        </p:tgtEl>
                                        <p:attrNameLst>
                                          <p:attrName>ppt_x</p:attrName>
                                        </p:attrNameLst>
                                      </p:cBhvr>
                                      <p:tavLst>
                                        <p:tav tm="0">
                                          <p:val>
                                            <p:strVal val="#ppt_x"/>
                                          </p:val>
                                        </p:tav>
                                        <p:tav tm="100000">
                                          <p:val>
                                            <p:strVal val="#ppt_x"/>
                                          </p:val>
                                        </p:tav>
                                      </p:tavLst>
                                    </p:anim>
                                    <p:anim calcmode="lin" valueType="num">
                                      <p:cBhvr additive="base">
                                        <p:cTn id="58" dur="5000" fill="hold"/>
                                        <p:tgtEl>
                                          <p:spTgt spid="27443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4"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ja-JP" altLang="en-US" sz="4600" smtClean="0"/>
              <a:t>純金の属性</a:t>
            </a:r>
          </a:p>
        </p:txBody>
      </p:sp>
      <p:sp>
        <p:nvSpPr>
          <p:cNvPr id="81923" name="Rectangle 3"/>
          <p:cNvSpPr>
            <a:spLocks noGrp="1" noChangeArrowheads="1"/>
          </p:cNvSpPr>
          <p:nvPr>
            <p:ph type="body" sz="half" idx="1"/>
          </p:nvPr>
        </p:nvSpPr>
        <p:spPr>
          <a:xfrm>
            <a:off x="566738" y="1911350"/>
            <a:ext cx="3451225" cy="3949700"/>
          </a:xfrm>
        </p:spPr>
        <p:txBody>
          <a:bodyPr/>
          <a:lstStyle/>
          <a:p>
            <a:pPr eaLnBrk="1" hangingPunct="1">
              <a:buFont typeface="Wingdings" pitchFamily="2" charset="2"/>
              <a:buChar char="Ø"/>
            </a:pPr>
            <a:r>
              <a:rPr lang="ja-JP" altLang="en-US" sz="4300" smtClean="0"/>
              <a:t>価値不変性</a:t>
            </a:r>
          </a:p>
          <a:p>
            <a:pPr eaLnBrk="1" hangingPunct="1">
              <a:buFont typeface="Wingdings" pitchFamily="2" charset="2"/>
              <a:buChar char="Ø"/>
            </a:pPr>
            <a:r>
              <a:rPr lang="ja-JP" altLang="en-US" sz="4300" smtClean="0"/>
              <a:t>価値の尺度</a:t>
            </a:r>
          </a:p>
          <a:p>
            <a:pPr eaLnBrk="1" hangingPunct="1">
              <a:buFont typeface="Wingdings" pitchFamily="2" charset="2"/>
              <a:buChar char="Ø"/>
            </a:pPr>
            <a:r>
              <a:rPr lang="ja-JP" altLang="en-US" sz="4300" smtClean="0"/>
              <a:t>交換の手段</a:t>
            </a:r>
          </a:p>
          <a:p>
            <a:pPr eaLnBrk="1" hangingPunct="1">
              <a:buFont typeface="Wingdings" pitchFamily="2" charset="2"/>
              <a:buChar char="Ø"/>
            </a:pPr>
            <a:r>
              <a:rPr lang="ja-JP" altLang="en-US" sz="4300" smtClean="0"/>
              <a:t>流通の手段</a:t>
            </a:r>
          </a:p>
          <a:p>
            <a:pPr eaLnBrk="1" hangingPunct="1">
              <a:buFont typeface="Wingdings" pitchFamily="2" charset="2"/>
              <a:buChar char="Ø"/>
            </a:pPr>
            <a:endParaRPr lang="ja-JP" altLang="en-US" sz="4300" smtClean="0"/>
          </a:p>
          <a:p>
            <a:pPr eaLnBrk="1" hangingPunct="1">
              <a:buFont typeface="Wingdings" pitchFamily="2" charset="2"/>
              <a:buNone/>
            </a:pPr>
            <a:endParaRPr lang="en-US" altLang="ja-JP" sz="4300" smtClean="0"/>
          </a:p>
        </p:txBody>
      </p:sp>
      <p:sp>
        <p:nvSpPr>
          <p:cNvPr id="81924" name="Rectangle 4"/>
          <p:cNvSpPr>
            <a:spLocks noGrp="1" noChangeArrowheads="1"/>
          </p:cNvSpPr>
          <p:nvPr>
            <p:ph type="body" sz="half" idx="2"/>
          </p:nvPr>
        </p:nvSpPr>
        <p:spPr>
          <a:xfrm>
            <a:off x="4500563" y="1911350"/>
            <a:ext cx="4319587" cy="4114800"/>
          </a:xfrm>
        </p:spPr>
        <p:txBody>
          <a:bodyPr/>
          <a:lstStyle/>
          <a:p>
            <a:pPr eaLnBrk="1" hangingPunct="1">
              <a:lnSpc>
                <a:spcPct val="90000"/>
              </a:lnSpc>
              <a:buFont typeface="Wingdings" pitchFamily="2" charset="2"/>
              <a:buChar char="Ø"/>
            </a:pPr>
            <a:r>
              <a:rPr lang="ja-JP" altLang="en-US" sz="4300" smtClean="0"/>
              <a:t>合成（人造）が不可能または困難</a:t>
            </a:r>
          </a:p>
          <a:p>
            <a:pPr eaLnBrk="1" hangingPunct="1">
              <a:lnSpc>
                <a:spcPct val="90000"/>
              </a:lnSpc>
              <a:buFont typeface="Wingdings" pitchFamily="2" charset="2"/>
              <a:buChar char="Ø"/>
            </a:pPr>
            <a:r>
              <a:rPr lang="ja-JP" altLang="en-US" sz="4300" smtClean="0"/>
              <a:t>希少性</a:t>
            </a:r>
          </a:p>
          <a:p>
            <a:pPr eaLnBrk="1" hangingPunct="1">
              <a:lnSpc>
                <a:spcPct val="90000"/>
              </a:lnSpc>
              <a:buFont typeface="Wingdings" pitchFamily="2" charset="2"/>
              <a:buChar char="Ø"/>
            </a:pPr>
            <a:r>
              <a:rPr lang="ja-JP" altLang="en-US" sz="4300" smtClean="0"/>
              <a:t>価値分割・融合可能性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additive="base">
                                        <p:cTn id="7" dur="500" fill="hold"/>
                                        <p:tgtEl>
                                          <p:spTgt spid="819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23">
                                            <p:txEl>
                                              <p:pRg st="1" end="1"/>
                                            </p:txEl>
                                          </p:spTgt>
                                        </p:tgtEl>
                                        <p:attrNameLst>
                                          <p:attrName>style.visibility</p:attrName>
                                        </p:attrNameLst>
                                      </p:cBhvr>
                                      <p:to>
                                        <p:strVal val="visible"/>
                                      </p:to>
                                    </p:set>
                                    <p:anim calcmode="lin" valueType="num">
                                      <p:cBhvr additive="base">
                                        <p:cTn id="13" dur="500" fill="hold"/>
                                        <p:tgtEl>
                                          <p:spTgt spid="819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23">
                                            <p:txEl>
                                              <p:pRg st="2" end="2"/>
                                            </p:txEl>
                                          </p:spTgt>
                                        </p:tgtEl>
                                        <p:attrNameLst>
                                          <p:attrName>style.visibility</p:attrName>
                                        </p:attrNameLst>
                                      </p:cBhvr>
                                      <p:to>
                                        <p:strVal val="visible"/>
                                      </p:to>
                                    </p:set>
                                    <p:anim calcmode="lin" valueType="num">
                                      <p:cBhvr additive="base">
                                        <p:cTn id="19" dur="500" fill="hold"/>
                                        <p:tgtEl>
                                          <p:spTgt spid="819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23">
                                            <p:txEl>
                                              <p:pRg st="3" end="3"/>
                                            </p:txEl>
                                          </p:spTgt>
                                        </p:tgtEl>
                                        <p:attrNameLst>
                                          <p:attrName>style.visibility</p:attrName>
                                        </p:attrNameLst>
                                      </p:cBhvr>
                                      <p:to>
                                        <p:strVal val="visible"/>
                                      </p:to>
                                    </p:set>
                                    <p:anim calcmode="lin" valueType="num">
                                      <p:cBhvr additive="base">
                                        <p:cTn id="25" dur="500" fill="hold"/>
                                        <p:tgtEl>
                                          <p:spTgt spid="819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1924">
                                            <p:txEl>
                                              <p:pRg st="0" end="0"/>
                                            </p:txEl>
                                          </p:spTgt>
                                        </p:tgtEl>
                                        <p:attrNameLst>
                                          <p:attrName>style.visibility</p:attrName>
                                        </p:attrNameLst>
                                      </p:cBhvr>
                                      <p:to>
                                        <p:strVal val="visible"/>
                                      </p:to>
                                    </p:set>
                                    <p:anim calcmode="lin" valueType="num">
                                      <p:cBhvr additive="base">
                                        <p:cTn id="31" dur="500" fill="hold"/>
                                        <p:tgtEl>
                                          <p:spTgt spid="81924">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9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1924">
                                            <p:txEl>
                                              <p:pRg st="1" end="1"/>
                                            </p:txEl>
                                          </p:spTgt>
                                        </p:tgtEl>
                                        <p:attrNameLst>
                                          <p:attrName>style.visibility</p:attrName>
                                        </p:attrNameLst>
                                      </p:cBhvr>
                                      <p:to>
                                        <p:strVal val="visible"/>
                                      </p:to>
                                    </p:set>
                                    <p:anim calcmode="lin" valueType="num">
                                      <p:cBhvr additive="base">
                                        <p:cTn id="37" dur="500" fill="hold"/>
                                        <p:tgtEl>
                                          <p:spTgt spid="81924">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192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1924">
                                            <p:txEl>
                                              <p:pRg st="2" end="2"/>
                                            </p:txEl>
                                          </p:spTgt>
                                        </p:tgtEl>
                                        <p:attrNameLst>
                                          <p:attrName>style.visibility</p:attrName>
                                        </p:attrNameLst>
                                      </p:cBhvr>
                                      <p:to>
                                        <p:strVal val="visible"/>
                                      </p:to>
                                    </p:set>
                                    <p:anim calcmode="lin" valueType="num">
                                      <p:cBhvr additive="base">
                                        <p:cTn id="43" dur="500" fill="hold"/>
                                        <p:tgtEl>
                                          <p:spTgt spid="81924">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192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P spid="81924"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ja-JP" altLang="en-US"/>
              <a:t>リカードの貿易論の特徴</a:t>
            </a:r>
          </a:p>
        </p:txBody>
      </p:sp>
      <p:sp>
        <p:nvSpPr>
          <p:cNvPr id="230403" name="Rectangle 3"/>
          <p:cNvSpPr>
            <a:spLocks noGrp="1" noChangeArrowheads="1"/>
          </p:cNvSpPr>
          <p:nvPr>
            <p:ph idx="1"/>
          </p:nvPr>
        </p:nvSpPr>
        <p:spPr>
          <a:ln>
            <a:solidFill>
              <a:schemeClr val="tx1"/>
            </a:solidFill>
          </a:ln>
        </p:spPr>
        <p:txBody>
          <a:bodyPr anchor="ctr">
            <a:normAutofit/>
          </a:bodyPr>
          <a:lstStyle/>
          <a:p>
            <a:r>
              <a:rPr lang="ja-JP" altLang="en-US" sz="4000"/>
              <a:t>労働価値説（単純投下労働説）</a:t>
            </a:r>
          </a:p>
          <a:p>
            <a:r>
              <a:rPr lang="ja-JP" altLang="en-US" sz="4000"/>
              <a:t>利潤率の作用は無視。</a:t>
            </a:r>
          </a:p>
          <a:p>
            <a:r>
              <a:rPr lang="ja-JP" altLang="en-US" sz="4000"/>
              <a:t>自由貿易の利益を主張。</a:t>
            </a:r>
          </a:p>
          <a:p>
            <a:r>
              <a:rPr lang="ja-JP" altLang="en-US" sz="4000"/>
              <a:t>実はイギリスの利益！！</a:t>
            </a:r>
          </a:p>
          <a:p>
            <a:r>
              <a:rPr lang="ja-JP" altLang="en-US" sz="4000"/>
              <a:t>パックス・ブリタニカ。</a:t>
            </a:r>
          </a:p>
        </p:txBody>
      </p:sp>
    </p:spTree>
    <p:extLst>
      <p:ext uri="{BB962C8B-B14F-4D97-AF65-F5344CB8AC3E}">
        <p14:creationId xmlns:p14="http://schemas.microsoft.com/office/powerpoint/2010/main" val="109810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30402"/>
                                        </p:tgtEl>
                                        <p:attrNameLst>
                                          <p:attrName>style.visibility</p:attrName>
                                        </p:attrNameLst>
                                      </p:cBhvr>
                                      <p:to>
                                        <p:strVal val="visible"/>
                                      </p:to>
                                    </p:set>
                                    <p:anim calcmode="lin" valueType="num">
                                      <p:cBhvr additive="base">
                                        <p:cTn id="7" dur="500" fill="hold"/>
                                        <p:tgtEl>
                                          <p:spTgt spid="230402"/>
                                        </p:tgtEl>
                                        <p:attrNameLst>
                                          <p:attrName>ppt_x</p:attrName>
                                        </p:attrNameLst>
                                      </p:cBhvr>
                                      <p:tavLst>
                                        <p:tav tm="0">
                                          <p:val>
                                            <p:strVal val="#ppt_x"/>
                                          </p:val>
                                        </p:tav>
                                        <p:tav tm="100000">
                                          <p:val>
                                            <p:strVal val="#ppt_x"/>
                                          </p:val>
                                        </p:tav>
                                      </p:tavLst>
                                    </p:anim>
                                    <p:anim calcmode="lin" valueType="num">
                                      <p:cBhvr additive="base">
                                        <p:cTn id="8" dur="500" fill="hold"/>
                                        <p:tgtEl>
                                          <p:spTgt spid="23040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30403">
                                            <p:txEl>
                                              <p:pRg st="0" end="0"/>
                                            </p:txEl>
                                          </p:spTgt>
                                        </p:tgtEl>
                                        <p:attrNameLst>
                                          <p:attrName>style.visibility</p:attrName>
                                        </p:attrNameLst>
                                      </p:cBhvr>
                                      <p:to>
                                        <p:strVal val="visible"/>
                                      </p:to>
                                    </p:set>
                                    <p:anim calcmode="lin" valueType="num">
                                      <p:cBhvr additive="base">
                                        <p:cTn id="13" dur="500" fill="hold"/>
                                        <p:tgtEl>
                                          <p:spTgt spid="23040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040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230403">
                                            <p:txEl>
                                              <p:pRg st="1" end="1"/>
                                            </p:txEl>
                                          </p:spTgt>
                                        </p:tgtEl>
                                        <p:attrNameLst>
                                          <p:attrName>style.visibility</p:attrName>
                                        </p:attrNameLst>
                                      </p:cBhvr>
                                      <p:to>
                                        <p:strVal val="visible"/>
                                      </p:to>
                                    </p:set>
                                    <p:anim calcmode="lin" valueType="num">
                                      <p:cBhvr additive="base">
                                        <p:cTn id="19" dur="500" fill="hold"/>
                                        <p:tgtEl>
                                          <p:spTgt spid="23040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040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230403">
                                            <p:txEl>
                                              <p:pRg st="2" end="2"/>
                                            </p:txEl>
                                          </p:spTgt>
                                        </p:tgtEl>
                                        <p:attrNameLst>
                                          <p:attrName>style.visibility</p:attrName>
                                        </p:attrNameLst>
                                      </p:cBhvr>
                                      <p:to>
                                        <p:strVal val="visible"/>
                                      </p:to>
                                    </p:set>
                                    <p:anim calcmode="lin" valueType="num">
                                      <p:cBhvr additive="base">
                                        <p:cTn id="25" dur="500" fill="hold"/>
                                        <p:tgtEl>
                                          <p:spTgt spid="23040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040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230403">
                                            <p:txEl>
                                              <p:pRg st="3" end="3"/>
                                            </p:txEl>
                                          </p:spTgt>
                                        </p:tgtEl>
                                        <p:attrNameLst>
                                          <p:attrName>style.visibility</p:attrName>
                                        </p:attrNameLst>
                                      </p:cBhvr>
                                      <p:to>
                                        <p:strVal val="visible"/>
                                      </p:to>
                                    </p:set>
                                    <p:anim calcmode="lin" valueType="num">
                                      <p:cBhvr additive="base">
                                        <p:cTn id="31" dur="500" fill="hold"/>
                                        <p:tgtEl>
                                          <p:spTgt spid="23040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3040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230403">
                                            <p:txEl>
                                              <p:pRg st="4" end="4"/>
                                            </p:txEl>
                                          </p:spTgt>
                                        </p:tgtEl>
                                        <p:attrNameLst>
                                          <p:attrName>style.visibility</p:attrName>
                                        </p:attrNameLst>
                                      </p:cBhvr>
                                      <p:to>
                                        <p:strVal val="visible"/>
                                      </p:to>
                                    </p:set>
                                    <p:anim calcmode="lin" valueType="num">
                                      <p:cBhvr additive="base">
                                        <p:cTn id="37" dur="500" fill="hold"/>
                                        <p:tgtEl>
                                          <p:spTgt spid="23040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3040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2" grpId="0" autoUpdateAnimBg="0"/>
      <p:bldP spid="230403"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27191"/>
            <a:ext cx="7543800" cy="1450757"/>
          </a:xfrm>
        </p:spPr>
        <p:txBody>
          <a:bodyPr/>
          <a:lstStyle/>
          <a:p>
            <a:r>
              <a:rPr lang="ja-JP" altLang="en-US" dirty="0" smtClean="0"/>
              <a:t>比較優位説の評価</a:t>
            </a:r>
            <a:endParaRPr kumimoji="1" lang="ja-JP" altLang="en-US" dirty="0"/>
          </a:p>
        </p:txBody>
      </p:sp>
      <p:pic>
        <p:nvPicPr>
          <p:cNvPr id="1026" name="Picture 2"/>
          <p:cNvPicPr>
            <a:picLocks noGrp="1" noChangeAspect="1" noChangeArrowheads="1"/>
          </p:cNvPicPr>
          <p:nvPr>
            <p:ph sz="half" idx="1"/>
          </p:nvPr>
        </p:nvPicPr>
        <p:blipFill>
          <a:blip r:embed="rId3" cstate="print"/>
          <a:srcRect/>
          <a:stretch>
            <a:fillRect/>
          </a:stretch>
        </p:blipFill>
        <p:spPr bwMode="auto">
          <a:xfrm>
            <a:off x="467544" y="1412776"/>
            <a:ext cx="3441502" cy="4824536"/>
          </a:xfrm>
          <a:prstGeom prst="rect">
            <a:avLst/>
          </a:prstGeom>
          <a:noFill/>
          <a:ln w="9525">
            <a:noFill/>
            <a:miter lim="800000"/>
            <a:headEnd/>
            <a:tailEnd/>
          </a:ln>
        </p:spPr>
      </p:pic>
      <p:sp>
        <p:nvSpPr>
          <p:cNvPr id="5" name="コンテンツ プレースホルダ 4"/>
          <p:cNvSpPr>
            <a:spLocks noGrp="1"/>
          </p:cNvSpPr>
          <p:nvPr>
            <p:ph sz="half" idx="2"/>
          </p:nvPr>
        </p:nvSpPr>
        <p:spPr/>
        <p:txBody>
          <a:bodyPr/>
          <a:lstStyle/>
          <a:p>
            <a:pPr marL="0" indent="0">
              <a:buNone/>
            </a:pPr>
            <a:r>
              <a:rPr kumimoji="1" lang="ja-JP" altLang="en-US" sz="3600" dirty="0" smtClean="0"/>
              <a:t>経済学はこれ以上に含蓄のある原理をほとんど発見していない</a:t>
            </a:r>
            <a:endParaRPr kumimoji="1" lang="en-US" altLang="ja-JP" sz="3600" dirty="0" smtClean="0"/>
          </a:p>
          <a:p>
            <a:pPr marL="0" indent="0">
              <a:buNone/>
            </a:pPr>
            <a:r>
              <a:rPr lang="ja-JP" altLang="en-US" sz="3600" dirty="0" smtClean="0"/>
              <a:t>→自由貿易の基本原理</a:t>
            </a:r>
            <a:endParaRPr kumimoji="1" lang="ja-JP" altLang="en-US" sz="3600" dirty="0"/>
          </a:p>
        </p:txBody>
      </p:sp>
      <p:sp>
        <p:nvSpPr>
          <p:cNvPr id="3" name="テキスト ボックス 2"/>
          <p:cNvSpPr txBox="1"/>
          <p:nvPr/>
        </p:nvSpPr>
        <p:spPr>
          <a:xfrm>
            <a:off x="5508104" y="5405885"/>
            <a:ext cx="3097323" cy="830997"/>
          </a:xfrm>
          <a:prstGeom prst="rect">
            <a:avLst/>
          </a:prstGeom>
          <a:noFill/>
        </p:spPr>
        <p:txBody>
          <a:bodyPr wrap="none" rtlCol="0">
            <a:spAutoFit/>
          </a:bodyPr>
          <a:lstStyle/>
          <a:p>
            <a:r>
              <a:rPr lang="ja-JP" altLang="en-US" dirty="0"/>
              <a:t>ポール・</a:t>
            </a:r>
            <a:r>
              <a:rPr lang="ja-JP" altLang="en-US" dirty="0" smtClean="0"/>
              <a:t>サミュエルソン</a:t>
            </a:r>
            <a:endParaRPr lang="en-US" altLang="ja-JP" dirty="0" smtClean="0"/>
          </a:p>
          <a:p>
            <a:r>
              <a:rPr lang="ja-JP" altLang="en-US" dirty="0" smtClean="0"/>
              <a:t>（</a:t>
            </a:r>
            <a:r>
              <a:rPr lang="en-US" altLang="ja-JP" dirty="0"/>
              <a:t>Paul A. </a:t>
            </a:r>
            <a:r>
              <a:rPr lang="en-US" altLang="ja-JP" dirty="0" smtClean="0"/>
              <a:t>Samuelson</a:t>
            </a:r>
            <a:r>
              <a:rPr lang="ja-JP" altLang="en-US" dirty="0" smtClean="0"/>
              <a:t>）</a:t>
            </a:r>
            <a:endParaRPr kumimoji="1" lang="ja-JP" altLang="en-US" dirty="0"/>
          </a:p>
        </p:txBody>
      </p:sp>
    </p:spTree>
    <p:extLst>
      <p:ext uri="{BB962C8B-B14F-4D97-AF65-F5344CB8AC3E}">
        <p14:creationId xmlns:p14="http://schemas.microsoft.com/office/powerpoint/2010/main" val="5201501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63853"/>
            <a:ext cx="7543800" cy="1450757"/>
          </a:xfrm>
        </p:spPr>
        <p:txBody>
          <a:bodyPr/>
          <a:lstStyle/>
          <a:p>
            <a:r>
              <a:rPr lang="ja-JP" altLang="en-US" dirty="0" smtClean="0"/>
              <a:t>比較優位説の応用</a:t>
            </a:r>
            <a:endParaRPr kumimoji="1" lang="ja-JP" altLang="en-US" dirty="0"/>
          </a:p>
        </p:txBody>
      </p:sp>
      <p:pic>
        <p:nvPicPr>
          <p:cNvPr id="2050" name="Picture 2"/>
          <p:cNvPicPr>
            <a:picLocks noGrp="1" noChangeAspect="1" noChangeArrowheads="1"/>
          </p:cNvPicPr>
          <p:nvPr>
            <p:ph sz="half" idx="1"/>
          </p:nvPr>
        </p:nvPicPr>
        <p:blipFill>
          <a:blip r:embed="rId3" cstate="print"/>
          <a:srcRect/>
          <a:stretch>
            <a:fillRect/>
          </a:stretch>
        </p:blipFill>
        <p:spPr bwMode="auto">
          <a:xfrm>
            <a:off x="2627784" y="1340768"/>
            <a:ext cx="1944365" cy="2756568"/>
          </a:xfrm>
          <a:prstGeom prst="rect">
            <a:avLst/>
          </a:prstGeom>
          <a:noFill/>
          <a:ln w="9525">
            <a:noFill/>
            <a:miter lim="800000"/>
            <a:headEnd/>
            <a:tailEnd/>
          </a:ln>
        </p:spPr>
      </p:pic>
      <p:sp>
        <p:nvSpPr>
          <p:cNvPr id="5" name="コンテンツ プレースホルダ 4"/>
          <p:cNvSpPr>
            <a:spLocks noGrp="1"/>
          </p:cNvSpPr>
          <p:nvPr>
            <p:ph sz="half" idx="2"/>
          </p:nvPr>
        </p:nvSpPr>
        <p:spPr>
          <a:xfrm>
            <a:off x="4860032" y="1916832"/>
            <a:ext cx="4037013" cy="2190427"/>
          </a:xfrm>
        </p:spPr>
        <p:txBody>
          <a:bodyPr/>
          <a:lstStyle/>
          <a:p>
            <a:pPr marL="0" indent="0">
              <a:buNone/>
            </a:pPr>
            <a:r>
              <a:rPr kumimoji="1" lang="en-US" altLang="ja-JP" sz="3600" dirty="0" smtClean="0"/>
              <a:t>GE</a:t>
            </a:r>
            <a:r>
              <a:rPr kumimoji="1" lang="ja-JP" altLang="en-US" sz="3600" dirty="0" smtClean="0"/>
              <a:t>の戦略</a:t>
            </a:r>
            <a:endParaRPr kumimoji="1" lang="en-US" altLang="ja-JP" sz="3600" dirty="0" smtClean="0"/>
          </a:p>
          <a:p>
            <a:pPr marL="0" indent="0">
              <a:buNone/>
            </a:pPr>
            <a:r>
              <a:rPr lang="ja-JP" altLang="en-US" sz="3600" dirty="0" smtClean="0"/>
              <a:t>　－選択と集中</a:t>
            </a:r>
            <a:endParaRPr kumimoji="1" lang="ja-JP" altLang="en-US" sz="3600" dirty="0"/>
          </a:p>
        </p:txBody>
      </p:sp>
      <p:pic>
        <p:nvPicPr>
          <p:cNvPr id="2051" name="Picture 3"/>
          <p:cNvPicPr>
            <a:picLocks noChangeAspect="1" noChangeArrowheads="1"/>
          </p:cNvPicPr>
          <p:nvPr/>
        </p:nvPicPr>
        <p:blipFill>
          <a:blip r:embed="rId4" cstate="print"/>
          <a:srcRect t="31500" r="39251"/>
          <a:stretch>
            <a:fillRect/>
          </a:stretch>
        </p:blipFill>
        <p:spPr bwMode="auto">
          <a:xfrm>
            <a:off x="2699792" y="4437112"/>
            <a:ext cx="2376264" cy="2009597"/>
          </a:xfrm>
          <a:prstGeom prst="rect">
            <a:avLst/>
          </a:prstGeom>
          <a:noFill/>
          <a:ln w="9525">
            <a:noFill/>
            <a:miter lim="800000"/>
            <a:headEnd/>
            <a:tailEnd/>
          </a:ln>
        </p:spPr>
      </p:pic>
      <p:sp>
        <p:nvSpPr>
          <p:cNvPr id="8" name="テキスト ボックス 7"/>
          <p:cNvSpPr txBox="1"/>
          <p:nvPr/>
        </p:nvSpPr>
        <p:spPr>
          <a:xfrm>
            <a:off x="107504" y="1988840"/>
            <a:ext cx="2492990" cy="830997"/>
          </a:xfrm>
          <a:prstGeom prst="rect">
            <a:avLst/>
          </a:prstGeom>
          <a:noFill/>
        </p:spPr>
        <p:txBody>
          <a:bodyPr wrap="none" rtlCol="0">
            <a:spAutoFit/>
          </a:bodyPr>
          <a:lstStyle/>
          <a:p>
            <a:r>
              <a:rPr kumimoji="1" lang="en-US" altLang="ja-JP" sz="2400" dirty="0" smtClean="0"/>
              <a:t>GE</a:t>
            </a:r>
            <a:r>
              <a:rPr kumimoji="1" lang="ja-JP" altLang="en-US" sz="2400" dirty="0" smtClean="0"/>
              <a:t>会長</a:t>
            </a:r>
            <a:r>
              <a:rPr kumimoji="1" lang="en-US" altLang="ja-JP" sz="2400" dirty="0" smtClean="0"/>
              <a:t/>
            </a:r>
            <a:br>
              <a:rPr kumimoji="1" lang="en-US" altLang="ja-JP" sz="2400" dirty="0" smtClean="0"/>
            </a:br>
            <a:r>
              <a:rPr kumimoji="1" lang="ja-JP" altLang="en-US" sz="2400" dirty="0" smtClean="0"/>
              <a:t>ジャック・ウエルチ</a:t>
            </a:r>
            <a:endParaRPr kumimoji="1" lang="ja-JP" altLang="en-US" sz="2400" dirty="0"/>
          </a:p>
        </p:txBody>
      </p:sp>
      <p:sp>
        <p:nvSpPr>
          <p:cNvPr id="9" name="テキスト ボックス 8"/>
          <p:cNvSpPr txBox="1"/>
          <p:nvPr/>
        </p:nvSpPr>
        <p:spPr>
          <a:xfrm>
            <a:off x="0" y="4797152"/>
            <a:ext cx="2646878" cy="830997"/>
          </a:xfrm>
          <a:prstGeom prst="rect">
            <a:avLst/>
          </a:prstGeom>
          <a:noFill/>
        </p:spPr>
        <p:txBody>
          <a:bodyPr wrap="none" rtlCol="0">
            <a:spAutoFit/>
          </a:bodyPr>
          <a:lstStyle/>
          <a:p>
            <a:r>
              <a:rPr kumimoji="1" lang="ja-JP" altLang="en-US" sz="2400" dirty="0" smtClean="0"/>
              <a:t>一橋大学名誉教授</a:t>
            </a:r>
            <a:r>
              <a:rPr kumimoji="1" lang="en-US" altLang="ja-JP" sz="2400" dirty="0" smtClean="0"/>
              <a:t/>
            </a:r>
            <a:br>
              <a:rPr kumimoji="1" lang="en-US" altLang="ja-JP" sz="2400" dirty="0" smtClean="0"/>
            </a:br>
            <a:r>
              <a:rPr kumimoji="1" lang="ja-JP" altLang="en-US" sz="2400" dirty="0" smtClean="0"/>
              <a:t>小島清</a:t>
            </a:r>
            <a:endParaRPr kumimoji="1" lang="ja-JP" altLang="en-US" sz="2400" dirty="0"/>
          </a:p>
        </p:txBody>
      </p:sp>
      <p:sp>
        <p:nvSpPr>
          <p:cNvPr id="10" name="コンテンツ プレースホルダ 4"/>
          <p:cNvSpPr txBox="1">
            <a:spLocks/>
          </p:cNvSpPr>
          <p:nvPr/>
        </p:nvSpPr>
        <p:spPr bwMode="auto">
          <a:xfrm>
            <a:off x="5220072" y="4869160"/>
            <a:ext cx="4037013" cy="16863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defRPr/>
            </a:pPr>
            <a:r>
              <a:rPr kumimoji="1" lang="ja-JP" alt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合意的国際分業論</a:t>
            </a:r>
            <a:endParaRPr kumimoji="1" lang="ja-JP" altLang="en-US" sz="36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Tree>
    <p:extLst>
      <p:ext uri="{BB962C8B-B14F-4D97-AF65-F5344CB8AC3E}">
        <p14:creationId xmlns:p14="http://schemas.microsoft.com/office/powerpoint/2010/main" val="909653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827088" y="0"/>
            <a:ext cx="6985000" cy="1340768"/>
          </a:xfrm>
        </p:spPr>
        <p:txBody>
          <a:bodyPr/>
          <a:lstStyle/>
          <a:p>
            <a:r>
              <a:rPr lang="ja-JP" altLang="en-US" sz="2800" i="1">
                <a:effectLst>
                  <a:outerShdw blurRad="38100" dist="38100" dir="2700000" algn="tl">
                    <a:srgbClr val="FFFFFF"/>
                  </a:outerShdw>
                </a:effectLst>
              </a:rPr>
              <a:t>リカードモデルの応用</a:t>
            </a:r>
            <a:br>
              <a:rPr lang="ja-JP" altLang="en-US" sz="2800" i="1">
                <a:effectLst>
                  <a:outerShdw blurRad="38100" dist="38100" dir="2700000" algn="tl">
                    <a:srgbClr val="FFFFFF"/>
                  </a:outerShdw>
                </a:effectLst>
              </a:rPr>
            </a:br>
            <a:r>
              <a:rPr lang="ja-JP" altLang="en-US" sz="3600">
                <a:effectLst>
                  <a:outerShdw blurRad="38100" dist="38100" dir="2700000" algn="tl">
                    <a:srgbClr val="FFFFFF"/>
                  </a:outerShdw>
                </a:effectLst>
              </a:rPr>
              <a:t>ヘクシャー・オーリン（</a:t>
            </a:r>
            <a:r>
              <a:rPr lang="en-US" altLang="ja-JP" sz="3600">
                <a:effectLst>
                  <a:outerShdw blurRad="38100" dist="38100" dir="2700000" algn="tl">
                    <a:srgbClr val="FFFFFF"/>
                  </a:outerShdw>
                </a:effectLst>
              </a:rPr>
              <a:t>H=O)</a:t>
            </a:r>
            <a:r>
              <a:rPr lang="ja-JP" altLang="en-US" sz="3600">
                <a:effectLst>
                  <a:outerShdw blurRad="38100" dist="38100" dir="2700000" algn="tl">
                    <a:srgbClr val="FFFFFF"/>
                  </a:outerShdw>
                </a:effectLst>
              </a:rPr>
              <a:t>モデル</a:t>
            </a:r>
          </a:p>
        </p:txBody>
      </p:sp>
      <p:sp>
        <p:nvSpPr>
          <p:cNvPr id="231427" name="Rectangle 3"/>
          <p:cNvSpPr>
            <a:spLocks noGrp="1" noChangeArrowheads="1"/>
          </p:cNvSpPr>
          <p:nvPr>
            <p:ph idx="1"/>
          </p:nvPr>
        </p:nvSpPr>
        <p:spPr>
          <a:xfrm>
            <a:off x="609600" y="1916832"/>
            <a:ext cx="8001000" cy="4560168"/>
          </a:xfrm>
          <a:ln>
            <a:noFill/>
          </a:ln>
        </p:spPr>
        <p:txBody>
          <a:bodyPr>
            <a:noAutofit/>
          </a:bodyPr>
          <a:lstStyle/>
          <a:p>
            <a:pPr marL="609600" indent="-609600">
              <a:lnSpc>
                <a:spcPct val="90000"/>
              </a:lnSpc>
              <a:buFontTx/>
              <a:buAutoNum type="arabicPeriod"/>
            </a:pPr>
            <a:r>
              <a:rPr lang="ja-JP" altLang="en-US" sz="2800" dirty="0">
                <a:effectLst>
                  <a:outerShdw blurRad="38100" dist="38100" dir="2700000" algn="tl">
                    <a:srgbClr val="FFFFFF"/>
                  </a:outerShdw>
                </a:effectLst>
              </a:rPr>
              <a:t>伝統的比較生産費の原理では</a:t>
            </a:r>
            <a:r>
              <a:rPr lang="en-US" altLang="ja-JP" sz="2800" dirty="0">
                <a:effectLst>
                  <a:outerShdw blurRad="38100" dist="38100" dir="2700000" algn="tl">
                    <a:srgbClr val="FFFFFF"/>
                  </a:outerShdw>
                </a:effectLst>
              </a:rPr>
              <a:t>､</a:t>
            </a:r>
            <a:r>
              <a:rPr lang="ja-JP" altLang="en-US" sz="2800" dirty="0">
                <a:effectLst>
                  <a:outerShdw blurRad="38100" dist="38100" dir="2700000" algn="tl">
                    <a:srgbClr val="FFFFFF"/>
                  </a:outerShdw>
                </a:effectLst>
              </a:rPr>
              <a:t>労働コストのみを生産コストとみなしたが</a:t>
            </a:r>
            <a:r>
              <a:rPr lang="en-US" altLang="ja-JP" sz="2800" dirty="0">
                <a:effectLst>
                  <a:outerShdw blurRad="38100" dist="38100" dir="2700000" algn="tl">
                    <a:srgbClr val="FFFFFF"/>
                  </a:outerShdw>
                </a:effectLst>
              </a:rPr>
              <a:t>､</a:t>
            </a:r>
            <a:r>
              <a:rPr lang="ja-JP" altLang="en-US" sz="2800" dirty="0">
                <a:effectLst>
                  <a:outerShdw blurRad="38100" dist="38100" dir="2700000" algn="tl">
                    <a:srgbClr val="FFFFFF"/>
                  </a:outerShdw>
                </a:effectLst>
              </a:rPr>
              <a:t>ＨＯモデルでは、土地</a:t>
            </a:r>
            <a:r>
              <a:rPr lang="en-US" altLang="ja-JP" sz="2800" dirty="0">
                <a:effectLst>
                  <a:outerShdw blurRad="38100" dist="38100" dir="2700000" algn="tl">
                    <a:srgbClr val="FFFFFF"/>
                  </a:outerShdw>
                </a:effectLst>
              </a:rPr>
              <a:t>､</a:t>
            </a:r>
            <a:r>
              <a:rPr lang="ja-JP" altLang="en-US" sz="2800" dirty="0">
                <a:effectLst>
                  <a:outerShdw blurRad="38100" dist="38100" dir="2700000" algn="tl">
                    <a:srgbClr val="FFFFFF"/>
                  </a:outerShdw>
                </a:effectLst>
              </a:rPr>
              <a:t>資本</a:t>
            </a:r>
            <a:r>
              <a:rPr lang="en-US" altLang="ja-JP" sz="2800" dirty="0">
                <a:effectLst>
                  <a:outerShdw blurRad="38100" dist="38100" dir="2700000" algn="tl">
                    <a:srgbClr val="FFFFFF"/>
                  </a:outerShdw>
                </a:effectLst>
              </a:rPr>
              <a:t>､</a:t>
            </a:r>
            <a:r>
              <a:rPr lang="ja-JP" altLang="en-US" sz="2800" dirty="0">
                <a:effectLst>
                  <a:outerShdw blurRad="38100" dist="38100" dir="2700000" algn="tl">
                    <a:srgbClr val="FFFFFF"/>
                  </a:outerShdw>
                </a:effectLst>
              </a:rPr>
              <a:t>資源</a:t>
            </a:r>
            <a:r>
              <a:rPr lang="en-US" altLang="ja-JP" sz="2800" dirty="0">
                <a:effectLst>
                  <a:outerShdw blurRad="38100" dist="38100" dir="2700000" algn="tl">
                    <a:srgbClr val="FFFFFF"/>
                  </a:outerShdw>
                </a:effectLst>
              </a:rPr>
              <a:t>､</a:t>
            </a:r>
            <a:r>
              <a:rPr lang="ja-JP" altLang="en-US" sz="2800" dirty="0">
                <a:effectLst>
                  <a:outerShdw blurRad="38100" dist="38100" dir="2700000" algn="tl">
                    <a:srgbClr val="FFFFFF"/>
                  </a:outerShdw>
                </a:effectLst>
              </a:rPr>
              <a:t>生産技術なども生産要素に含めた。</a:t>
            </a:r>
          </a:p>
          <a:p>
            <a:pPr marL="609600" indent="-609600">
              <a:lnSpc>
                <a:spcPct val="90000"/>
              </a:lnSpc>
              <a:buFontTx/>
              <a:buAutoNum type="arabicPeriod"/>
            </a:pPr>
            <a:r>
              <a:rPr lang="ja-JP" altLang="en-US" sz="2800" dirty="0">
                <a:effectLst>
                  <a:outerShdw blurRad="38100" dist="38100" dir="2700000" algn="tl">
                    <a:srgbClr val="FFFFFF"/>
                  </a:outerShdw>
                </a:effectLst>
              </a:rPr>
              <a:t>財を生産に必要な生産要素の要素賦存状況は</a:t>
            </a:r>
            <a:r>
              <a:rPr lang="en-US" altLang="ja-JP" sz="2800" dirty="0">
                <a:effectLst>
                  <a:outerShdw blurRad="38100" dist="38100" dir="2700000" algn="tl">
                    <a:srgbClr val="FFFFFF"/>
                  </a:outerShdw>
                </a:effectLst>
              </a:rPr>
              <a:t>､</a:t>
            </a:r>
            <a:r>
              <a:rPr lang="ja-JP" altLang="en-US" sz="2800" dirty="0">
                <a:effectLst>
                  <a:outerShdw blurRad="38100" dist="38100" dir="2700000" algn="tl">
                    <a:srgbClr val="FFFFFF"/>
                  </a:outerShdw>
                </a:effectLst>
              </a:rPr>
              <a:t>国によって異なる。</a:t>
            </a:r>
          </a:p>
          <a:p>
            <a:pPr marL="609600" indent="-609600">
              <a:lnSpc>
                <a:spcPct val="90000"/>
              </a:lnSpc>
              <a:buFontTx/>
              <a:buAutoNum type="arabicPeriod"/>
            </a:pPr>
            <a:r>
              <a:rPr lang="ja-JP" altLang="en-US" sz="2800" dirty="0">
                <a:effectLst>
                  <a:outerShdw blurRad="38100" dist="38100" dir="2700000" algn="tl">
                    <a:srgbClr val="FFFFFF"/>
                  </a:outerShdw>
                </a:effectLst>
              </a:rPr>
              <a:t>財によって要素集約度は異なる。</a:t>
            </a:r>
          </a:p>
          <a:p>
            <a:pPr marL="609600" indent="-609600">
              <a:lnSpc>
                <a:spcPct val="90000"/>
              </a:lnSpc>
              <a:buFontTx/>
              <a:buAutoNum type="arabicPeriod"/>
            </a:pPr>
            <a:r>
              <a:rPr lang="ja-JP" altLang="en-US" sz="2800" dirty="0">
                <a:effectLst>
                  <a:outerShdw blurRad="38100" dist="38100" dir="2700000" algn="tl">
                    <a:srgbClr val="FFFFFF"/>
                  </a:outerShdw>
                </a:effectLst>
              </a:rPr>
              <a:t>ある特定の生産要素を多く保有する国は、その要素集約度の高い財の生産に優位性を持つ。</a:t>
            </a:r>
          </a:p>
          <a:p>
            <a:pPr marL="609600" indent="-609600">
              <a:lnSpc>
                <a:spcPct val="90000"/>
              </a:lnSpc>
            </a:pPr>
            <a:endParaRPr lang="en-US" altLang="ja-JP" sz="2800" dirty="0">
              <a:effectLst>
                <a:outerShdw blurRad="38100" dist="38100" dir="2700000" algn="tl">
                  <a:srgbClr val="FFFFFF"/>
                </a:outerShdw>
              </a:effectLst>
            </a:endParaRPr>
          </a:p>
        </p:txBody>
      </p:sp>
    </p:spTree>
    <p:extLst>
      <p:ext uri="{BB962C8B-B14F-4D97-AF65-F5344CB8AC3E}">
        <p14:creationId xmlns:p14="http://schemas.microsoft.com/office/powerpoint/2010/main" val="36486606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1" name="Rectangle 3"/>
          <p:cNvSpPr>
            <a:spLocks noGrp="1" noChangeArrowheads="1"/>
          </p:cNvSpPr>
          <p:nvPr>
            <p:ph type="title"/>
          </p:nvPr>
        </p:nvSpPr>
        <p:spPr>
          <a:xfrm>
            <a:off x="539750" y="334962"/>
            <a:ext cx="8070850" cy="1149821"/>
          </a:xfrm>
          <a:noFill/>
          <a:ln/>
        </p:spPr>
        <p:txBody>
          <a:bodyPr>
            <a:normAutofit/>
          </a:bodyPr>
          <a:lstStyle/>
          <a:p>
            <a:r>
              <a:rPr lang="ja-JP" altLang="en-US" sz="3200" i="1" dirty="0">
                <a:effectLst>
                  <a:outerShdw blurRad="38100" dist="38100" dir="2700000" algn="tl">
                    <a:srgbClr val="FFFFFF"/>
                  </a:outerShdw>
                </a:effectLst>
              </a:rPr>
              <a:t>リカードモデルの応用</a:t>
            </a:r>
            <a:br>
              <a:rPr lang="ja-JP" altLang="en-US" sz="3200" i="1" dirty="0">
                <a:effectLst>
                  <a:outerShdw blurRad="38100" dist="38100" dir="2700000" algn="tl">
                    <a:srgbClr val="FFFFFF"/>
                  </a:outerShdw>
                </a:effectLst>
              </a:rPr>
            </a:br>
            <a:r>
              <a:rPr lang="ja-JP" altLang="en-US" sz="3200" dirty="0">
                <a:effectLst>
                  <a:outerShdw blurRad="38100" dist="38100" dir="2700000" algn="tl">
                    <a:srgbClr val="FFFFFF"/>
                  </a:outerShdw>
                </a:effectLst>
              </a:rPr>
              <a:t>ヘクシャー・オーリン（</a:t>
            </a:r>
            <a:r>
              <a:rPr lang="en-US" altLang="ja-JP" sz="3200" dirty="0">
                <a:effectLst>
                  <a:outerShdw blurRad="38100" dist="38100" dir="2700000" algn="tl">
                    <a:srgbClr val="FFFFFF"/>
                  </a:outerShdw>
                </a:effectLst>
              </a:rPr>
              <a:t>H=O)</a:t>
            </a:r>
            <a:r>
              <a:rPr lang="ja-JP" altLang="en-US" sz="3200" dirty="0">
                <a:effectLst>
                  <a:outerShdw blurRad="38100" dist="38100" dir="2700000" algn="tl">
                    <a:srgbClr val="FFFFFF"/>
                  </a:outerShdw>
                </a:effectLst>
              </a:rPr>
              <a:t>モデル</a:t>
            </a:r>
          </a:p>
        </p:txBody>
      </p:sp>
      <p:sp>
        <p:nvSpPr>
          <p:cNvPr id="232450" name="Rectangle 2"/>
          <p:cNvSpPr>
            <a:spLocks noGrp="1" noChangeArrowheads="1"/>
          </p:cNvSpPr>
          <p:nvPr>
            <p:ph idx="1"/>
          </p:nvPr>
        </p:nvSpPr>
        <p:spPr>
          <a:xfrm>
            <a:off x="468313" y="1916832"/>
            <a:ext cx="8153400" cy="4680818"/>
          </a:xfrm>
          <a:ln>
            <a:noFill/>
          </a:ln>
        </p:spPr>
        <p:txBody>
          <a:bodyPr>
            <a:normAutofit/>
          </a:bodyPr>
          <a:lstStyle/>
          <a:p>
            <a:pPr marL="609600" indent="-609600">
              <a:buFontTx/>
              <a:buAutoNum type="arabicPeriod" startAt="5"/>
            </a:pPr>
            <a:r>
              <a:rPr lang="ja-JP" altLang="en-US" sz="2800" dirty="0">
                <a:effectLst>
                  <a:outerShdw blurRad="38100" dist="38100" dir="2700000" algn="tl">
                    <a:srgbClr val="FFFFFF"/>
                  </a:outerShdw>
                </a:effectLst>
              </a:rPr>
              <a:t>各国は優位性の高い財の生産に特化し、その財を輸出し、優位性の低い財を輸入することによって貿易利益を得る。</a:t>
            </a:r>
          </a:p>
          <a:p>
            <a:pPr marL="609600" indent="-609600">
              <a:buFontTx/>
              <a:buAutoNum type="arabicPeriod" startAt="6"/>
            </a:pPr>
            <a:r>
              <a:rPr lang="ja-JP" altLang="en-US" sz="2800" dirty="0">
                <a:effectLst>
                  <a:outerShdw blurRad="38100" dist="38100" dir="2700000" algn="tl">
                    <a:srgbClr val="FFFFFF"/>
                  </a:outerShdw>
                </a:effectLst>
              </a:rPr>
              <a:t>ただし、上記には以下の前提条件がつく。</a:t>
            </a:r>
          </a:p>
          <a:p>
            <a:pPr marL="609600" indent="-609600">
              <a:buFont typeface="Wingdings" pitchFamily="2" charset="2"/>
              <a:buNone/>
            </a:pPr>
            <a:r>
              <a:rPr lang="ja-JP" altLang="en-US" sz="2800" dirty="0">
                <a:effectLst>
                  <a:outerShdw blurRad="38100" dist="38100" dir="2700000" algn="tl">
                    <a:srgbClr val="FFFFFF"/>
                  </a:outerShdw>
                </a:effectLst>
              </a:rPr>
              <a:t>　１）貿易取引に輸入関税や輸送コストがかからない。</a:t>
            </a:r>
          </a:p>
          <a:p>
            <a:pPr marL="609600" indent="-609600">
              <a:buFont typeface="Wingdings" pitchFamily="2" charset="2"/>
              <a:buNone/>
            </a:pPr>
            <a:r>
              <a:rPr lang="ja-JP" altLang="en-US" sz="2800" dirty="0">
                <a:effectLst>
                  <a:outerShdw blurRad="38100" dist="38100" dir="2700000" algn="tl">
                    <a:srgbClr val="FFFFFF"/>
                  </a:outerShdw>
                </a:effectLst>
              </a:rPr>
              <a:t>　２）取引される財に対する消費選好は</a:t>
            </a:r>
            <a:r>
              <a:rPr lang="en-US" altLang="ja-JP" sz="2800" dirty="0">
                <a:effectLst>
                  <a:outerShdw blurRad="38100" dist="38100" dir="2700000" algn="tl">
                    <a:srgbClr val="FFFFFF"/>
                  </a:outerShdw>
                </a:effectLst>
              </a:rPr>
              <a:t>､</a:t>
            </a:r>
            <a:r>
              <a:rPr lang="ja-JP" altLang="en-US" sz="2800" dirty="0">
                <a:effectLst>
                  <a:outerShdw blurRad="38100" dist="38100" dir="2700000" algn="tl">
                    <a:srgbClr val="FFFFFF"/>
                  </a:outerShdw>
                </a:effectLst>
              </a:rPr>
              <a:t>世界中で同一である。</a:t>
            </a:r>
          </a:p>
          <a:p>
            <a:pPr marL="609600" indent="-609600">
              <a:buFont typeface="Wingdings" pitchFamily="2" charset="2"/>
              <a:buNone/>
            </a:pPr>
            <a:r>
              <a:rPr lang="ja-JP" altLang="en-US" sz="2800" dirty="0">
                <a:effectLst>
                  <a:outerShdw blurRad="38100" dist="38100" dir="2700000" algn="tl">
                    <a:srgbClr val="FFFFFF"/>
                  </a:outerShdw>
                </a:effectLst>
              </a:rPr>
              <a:t>　３）製品の差別化はない。</a:t>
            </a:r>
          </a:p>
        </p:txBody>
      </p:sp>
    </p:spTree>
    <p:extLst>
      <p:ext uri="{BB962C8B-B14F-4D97-AF65-F5344CB8AC3E}">
        <p14:creationId xmlns:p14="http://schemas.microsoft.com/office/powerpoint/2010/main" val="32314759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en-US" altLang="ja-JP">
                <a:effectLst>
                  <a:outerShdw blurRad="38100" dist="38100" dir="2700000" algn="tl">
                    <a:srgbClr val="FFFFFF"/>
                  </a:outerShdw>
                </a:effectLst>
              </a:rPr>
              <a:t>H=O</a:t>
            </a:r>
            <a:r>
              <a:rPr lang="ja-JP" altLang="en-US">
                <a:effectLst>
                  <a:outerShdw blurRad="38100" dist="38100" dir="2700000" algn="tl">
                    <a:srgbClr val="FFFFFF"/>
                  </a:outerShdw>
                </a:effectLst>
              </a:rPr>
              <a:t>の定理</a:t>
            </a:r>
          </a:p>
        </p:txBody>
      </p:sp>
      <p:sp>
        <p:nvSpPr>
          <p:cNvPr id="233475" name="Rectangle 3"/>
          <p:cNvSpPr>
            <a:spLocks noGrp="1" noChangeArrowheads="1"/>
          </p:cNvSpPr>
          <p:nvPr>
            <p:ph idx="1"/>
          </p:nvPr>
        </p:nvSpPr>
        <p:spPr>
          <a:xfrm>
            <a:off x="395288" y="1981200"/>
            <a:ext cx="8574087" cy="4471988"/>
          </a:xfrm>
          <a:ln>
            <a:noFill/>
          </a:ln>
        </p:spPr>
        <p:txBody>
          <a:bodyPr>
            <a:normAutofit/>
          </a:bodyPr>
          <a:lstStyle/>
          <a:p>
            <a:r>
              <a:rPr lang="ja-JP" altLang="en-US" sz="3200" dirty="0">
                <a:effectLst>
                  <a:outerShdw blurRad="38100" dist="38100" dir="2700000" algn="tl">
                    <a:srgbClr val="FFFFFF"/>
                  </a:outerShdw>
                </a:effectLst>
              </a:rPr>
              <a:t>資本豊富国－資本集約財輸出</a:t>
            </a:r>
          </a:p>
          <a:p>
            <a:r>
              <a:rPr lang="ja-JP" altLang="en-US" sz="3200" dirty="0">
                <a:effectLst>
                  <a:outerShdw blurRad="38100" dist="38100" dir="2700000" algn="tl">
                    <a:srgbClr val="FFFFFF"/>
                  </a:outerShdw>
                </a:effectLst>
              </a:rPr>
              <a:t>労働豊富国－労働集約財輸出</a:t>
            </a:r>
          </a:p>
          <a:p>
            <a:pPr algn="ctr">
              <a:buFont typeface="Wingdings" pitchFamily="2" charset="2"/>
              <a:buNone/>
            </a:pPr>
            <a:r>
              <a:rPr lang="ja-JP" altLang="en-US" sz="3200" dirty="0">
                <a:effectLst>
                  <a:outerShdw blurRad="38100" dist="38100" dir="2700000" algn="tl">
                    <a:srgbClr val="FFFFFF"/>
                  </a:outerShdw>
                </a:effectLst>
              </a:rPr>
              <a:t>↓</a:t>
            </a:r>
          </a:p>
          <a:p>
            <a:pPr algn="ctr">
              <a:buFont typeface="Wingdings" pitchFamily="2" charset="2"/>
              <a:buNone/>
            </a:pPr>
            <a:r>
              <a:rPr lang="ja-JP" altLang="en-US" sz="3200" u="sng" dirty="0">
                <a:effectLst>
                  <a:outerShdw blurRad="38100" dist="38100" dir="2700000" algn="tl">
                    <a:srgbClr val="FFFFFF"/>
                  </a:outerShdw>
                </a:effectLst>
              </a:rPr>
              <a:t>集約的に用いられている要素価格が上昇</a:t>
            </a:r>
          </a:p>
          <a:p>
            <a:pPr algn="ctr">
              <a:buFont typeface="Wingdings" pitchFamily="2" charset="2"/>
              <a:buNone/>
            </a:pPr>
            <a:r>
              <a:rPr lang="ja-JP" altLang="en-US" sz="3200" dirty="0">
                <a:effectLst>
                  <a:outerShdw blurRad="38100" dist="38100" dir="2700000" algn="tl">
                    <a:srgbClr val="FFFFFF"/>
                  </a:outerShdw>
                </a:effectLst>
              </a:rPr>
              <a:t>↓</a:t>
            </a:r>
          </a:p>
          <a:p>
            <a:pPr algn="ctr">
              <a:buFont typeface="Wingdings" pitchFamily="2" charset="2"/>
              <a:buNone/>
            </a:pPr>
            <a:r>
              <a:rPr lang="ja-JP" altLang="en-US" sz="3200" dirty="0">
                <a:effectLst>
                  <a:outerShdw blurRad="38100" dist="38100" dir="2700000" algn="tl">
                    <a:srgbClr val="FFFFFF"/>
                  </a:outerShdw>
                </a:effectLst>
              </a:rPr>
              <a:t>両国の要素価格比率が均等化</a:t>
            </a:r>
          </a:p>
          <a:p>
            <a:pPr algn="ctr">
              <a:buFont typeface="Wingdings" pitchFamily="2" charset="2"/>
              <a:buNone/>
            </a:pPr>
            <a:r>
              <a:rPr lang="ja-JP" altLang="en-US" sz="3200" u="sng" dirty="0">
                <a:effectLst>
                  <a:outerShdw blurRad="38100" dist="38100" dir="2700000" algn="tl">
                    <a:srgbClr val="FFFFFF"/>
                  </a:outerShdw>
                </a:effectLst>
              </a:rPr>
              <a:t>要素価格均等化</a:t>
            </a:r>
            <a:r>
              <a:rPr lang="ja-JP" altLang="en-US" sz="3200" dirty="0">
                <a:effectLst>
                  <a:outerShdw blurRad="38100" dist="38100" dir="2700000" algn="tl">
                    <a:srgbClr val="FFFFFF"/>
                  </a:outerShdw>
                </a:effectLst>
              </a:rPr>
              <a:t>定理</a:t>
            </a:r>
          </a:p>
          <a:p>
            <a:pPr>
              <a:buFont typeface="Wingdings" pitchFamily="2" charset="2"/>
              <a:buNone/>
            </a:pPr>
            <a:endParaRPr lang="en-US" altLang="ja-JP" sz="3200" dirty="0">
              <a:effectLst>
                <a:outerShdw blurRad="38100" dist="38100" dir="2700000" algn="tl">
                  <a:srgbClr val="FFFFFF"/>
                </a:outerShdw>
              </a:effectLst>
            </a:endParaRPr>
          </a:p>
        </p:txBody>
      </p:sp>
    </p:spTree>
    <p:extLst>
      <p:ext uri="{BB962C8B-B14F-4D97-AF65-F5344CB8AC3E}">
        <p14:creationId xmlns:p14="http://schemas.microsoft.com/office/powerpoint/2010/main" val="37266271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323528" y="286604"/>
            <a:ext cx="8043232" cy="1450757"/>
          </a:xfrm>
        </p:spPr>
        <p:txBody>
          <a:bodyPr/>
          <a:lstStyle/>
          <a:p>
            <a:r>
              <a:rPr lang="en-US" altLang="ja-JP" sz="4000" dirty="0">
                <a:effectLst>
                  <a:outerShdw blurRad="38100" dist="38100" dir="2700000" algn="tl">
                    <a:srgbClr val="FFFFFF"/>
                  </a:outerShdw>
                </a:effectLst>
              </a:rPr>
              <a:t>H=O</a:t>
            </a:r>
            <a:r>
              <a:rPr lang="ja-JP" altLang="en-US" sz="4000" dirty="0">
                <a:effectLst>
                  <a:outerShdw blurRad="38100" dist="38100" dir="2700000" algn="tl">
                    <a:srgbClr val="FFFFFF"/>
                  </a:outerShdw>
                </a:effectLst>
              </a:rPr>
              <a:t>の定理－「要素価格均等化定理 </a:t>
            </a:r>
          </a:p>
        </p:txBody>
      </p:sp>
      <p:sp>
        <p:nvSpPr>
          <p:cNvPr id="295939" name="Rectangle 3"/>
          <p:cNvSpPr>
            <a:spLocks noGrp="1" noChangeArrowheads="1"/>
          </p:cNvSpPr>
          <p:nvPr>
            <p:ph idx="1"/>
          </p:nvPr>
        </p:nvSpPr>
        <p:spPr/>
        <p:txBody>
          <a:bodyPr>
            <a:normAutofit fontScale="92500"/>
          </a:bodyPr>
          <a:lstStyle/>
          <a:p>
            <a:pPr>
              <a:lnSpc>
                <a:spcPct val="130000"/>
              </a:lnSpc>
            </a:pPr>
            <a:r>
              <a:rPr lang="ja-JP" altLang="en-US" sz="3600" dirty="0">
                <a:effectLst>
                  <a:outerShdw blurRad="38100" dist="38100" dir="2700000" algn="tl">
                    <a:srgbClr val="FFFFFF"/>
                  </a:outerShdw>
                </a:effectLst>
              </a:rPr>
              <a:t>各国における要素賦存量と要素価格の相対的な違いに焦点を当てて、資本豊富国は資本集約財を輸出し、労働豊富国は労働集約財を輸出するので、</a:t>
            </a:r>
            <a:r>
              <a:rPr lang="ja-JP" altLang="en-US" sz="3600" u="sng" dirty="0">
                <a:solidFill>
                  <a:srgbClr val="002060"/>
                </a:solidFill>
                <a:effectLst>
                  <a:outerShdw blurRad="38100" dist="38100" dir="2700000" algn="tl">
                    <a:srgbClr val="FFFFFF"/>
                  </a:outerShdw>
                </a:effectLst>
              </a:rPr>
              <a:t>集約的に用いられている要素価格が上昇し、両国の要素価格比率が均等化する</a:t>
            </a:r>
            <a:r>
              <a:rPr lang="ja-JP" altLang="en-US" u="sng" dirty="0">
                <a:solidFill>
                  <a:srgbClr val="002060"/>
                </a:solidFill>
                <a:effectLst>
                  <a:outerShdw blurRad="38100" dist="38100" dir="2700000" algn="tl">
                    <a:srgbClr val="FFFFFF"/>
                  </a:outerShdw>
                </a:effectLst>
              </a:rPr>
              <a:t>。</a:t>
            </a:r>
            <a:r>
              <a:rPr lang="ja-JP" altLang="en-US" dirty="0">
                <a:solidFill>
                  <a:srgbClr val="002060"/>
                </a:solidFill>
                <a:effectLst>
                  <a:outerShdw blurRad="38100" dist="38100" dir="2700000" algn="tl">
                    <a:srgbClr val="FFFFFF"/>
                  </a:outerShdw>
                </a:effectLst>
              </a:rPr>
              <a:t> </a:t>
            </a:r>
          </a:p>
        </p:txBody>
      </p:sp>
    </p:spTree>
    <p:extLst>
      <p:ext uri="{BB962C8B-B14F-4D97-AF65-F5344CB8AC3E}">
        <p14:creationId xmlns:p14="http://schemas.microsoft.com/office/powerpoint/2010/main" val="27048283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r>
              <a:rPr lang="en-US" altLang="ja-JP">
                <a:effectLst>
                  <a:outerShdw blurRad="38100" dist="38100" dir="2700000" algn="tl">
                    <a:srgbClr val="FFFFFF"/>
                  </a:outerShdw>
                </a:effectLst>
              </a:rPr>
              <a:t>H</a:t>
            </a:r>
            <a:r>
              <a:rPr lang="ja-JP" altLang="en-US">
                <a:effectLst>
                  <a:outerShdw blurRad="38100" dist="38100" dir="2700000" algn="tl">
                    <a:srgbClr val="FFFFFF"/>
                  </a:outerShdw>
                </a:effectLst>
              </a:rPr>
              <a:t>＝</a:t>
            </a:r>
            <a:r>
              <a:rPr lang="en-US" altLang="ja-JP">
                <a:effectLst>
                  <a:outerShdw blurRad="38100" dist="38100" dir="2700000" algn="tl">
                    <a:srgbClr val="FFFFFF"/>
                  </a:outerShdw>
                </a:effectLst>
              </a:rPr>
              <a:t>O</a:t>
            </a:r>
            <a:r>
              <a:rPr lang="ja-JP" altLang="en-US">
                <a:effectLst>
                  <a:outerShdw blurRad="38100" dist="38100" dir="2700000" algn="tl">
                    <a:srgbClr val="FFFFFF"/>
                  </a:outerShdw>
                </a:effectLst>
              </a:rPr>
              <a:t>理論の残された課題</a:t>
            </a:r>
          </a:p>
        </p:txBody>
      </p:sp>
      <p:sp>
        <p:nvSpPr>
          <p:cNvPr id="296963" name="Rectangle 3"/>
          <p:cNvSpPr>
            <a:spLocks noGrp="1" noChangeArrowheads="1"/>
          </p:cNvSpPr>
          <p:nvPr>
            <p:ph idx="1"/>
          </p:nvPr>
        </p:nvSpPr>
        <p:spPr>
          <a:xfrm>
            <a:off x="250825" y="1600200"/>
            <a:ext cx="8435975" cy="4924425"/>
          </a:xfrm>
        </p:spPr>
        <p:txBody>
          <a:bodyPr>
            <a:normAutofit lnSpcReduction="10000"/>
          </a:bodyPr>
          <a:lstStyle/>
          <a:p>
            <a:pPr marL="990600" lvl="1" indent="-533400">
              <a:lnSpc>
                <a:spcPct val="80000"/>
              </a:lnSpc>
            </a:pPr>
            <a:endParaRPr lang="en-US" altLang="ja-JP" sz="2400">
              <a:effectLst>
                <a:outerShdw blurRad="38100" dist="38100" dir="2700000" algn="tl">
                  <a:srgbClr val="FFFFFF"/>
                </a:outerShdw>
              </a:effectLst>
            </a:endParaRPr>
          </a:p>
          <a:p>
            <a:pPr marL="609600" indent="-609600">
              <a:lnSpc>
                <a:spcPct val="80000"/>
              </a:lnSpc>
              <a:buFont typeface="Wingdings" pitchFamily="2" charset="2"/>
              <a:buAutoNum type="arabicPeriod"/>
            </a:pPr>
            <a:r>
              <a:rPr lang="ja-JP" altLang="en-US" sz="2800">
                <a:effectLst>
                  <a:outerShdw blurRad="38100" dist="38100" dir="2700000" algn="tl">
                    <a:srgbClr val="FFFFFF"/>
                  </a:outerShdw>
                </a:effectLst>
              </a:rPr>
              <a:t>供給志向モデル</a:t>
            </a:r>
          </a:p>
          <a:p>
            <a:pPr marL="1371600" lvl="2" indent="-457200">
              <a:lnSpc>
                <a:spcPct val="80000"/>
              </a:lnSpc>
            </a:pPr>
            <a:r>
              <a:rPr lang="ja-JP" altLang="en-US" sz="2000">
                <a:effectLst>
                  <a:outerShdw blurRad="38100" dist="38100" dir="2700000" algn="tl">
                    <a:srgbClr val="FFFFFF"/>
                  </a:outerShdw>
                </a:effectLst>
              </a:rPr>
              <a:t>一国の輸出は生産物の要素集約度と各国の相対的な生産要素賦存状況から予測するが本モデルは、消費者選好が異なった国の間でも同一と捉える</a:t>
            </a:r>
          </a:p>
          <a:p>
            <a:pPr marL="609600" indent="-609600">
              <a:lnSpc>
                <a:spcPct val="80000"/>
              </a:lnSpc>
              <a:buFont typeface="Wingdings" pitchFamily="2" charset="2"/>
              <a:buAutoNum type="arabicPeriod"/>
            </a:pPr>
            <a:r>
              <a:rPr lang="ja-JP" altLang="en-US" sz="2800">
                <a:effectLst>
                  <a:outerShdw blurRad="38100" dist="38100" dir="2700000" algn="tl">
                    <a:srgbClr val="FFFFFF"/>
                  </a:outerShdw>
                </a:effectLst>
              </a:rPr>
              <a:t>貿易のパターンを逆転させる経済状況の可能性</a:t>
            </a:r>
          </a:p>
          <a:p>
            <a:pPr marL="1371600" lvl="2" indent="-457200">
              <a:lnSpc>
                <a:spcPct val="80000"/>
              </a:lnSpc>
            </a:pPr>
            <a:r>
              <a:rPr lang="ja-JP" altLang="en-US" sz="2000">
                <a:effectLst>
                  <a:outerShdw blurRad="38100" dist="38100" dir="2700000" algn="tl">
                    <a:srgbClr val="FFFFFF"/>
                  </a:outerShdw>
                </a:effectLst>
              </a:rPr>
              <a:t>労働組合による賃上げ</a:t>
            </a:r>
          </a:p>
          <a:p>
            <a:pPr marL="609600" indent="-609600">
              <a:lnSpc>
                <a:spcPct val="80000"/>
              </a:lnSpc>
              <a:buFont typeface="Wingdings" pitchFamily="2" charset="2"/>
              <a:buAutoNum type="arabicPeriod"/>
            </a:pPr>
            <a:r>
              <a:rPr lang="ja-JP" altLang="en-US" sz="2800">
                <a:effectLst>
                  <a:outerShdw blurRad="38100" dist="38100" dir="2700000" algn="tl">
                    <a:srgbClr val="FFFFFF"/>
                  </a:outerShdw>
                </a:effectLst>
              </a:rPr>
              <a:t>要素集約度の逆転</a:t>
            </a:r>
          </a:p>
          <a:p>
            <a:pPr marL="1371600" lvl="2" indent="-457200">
              <a:lnSpc>
                <a:spcPct val="80000"/>
              </a:lnSpc>
            </a:pPr>
            <a:r>
              <a:rPr lang="ja-JP" altLang="en-US" sz="2000">
                <a:effectLst>
                  <a:outerShdw blurRad="38100" dist="38100" dir="2700000" algn="tl">
                    <a:srgbClr val="FFFFFF"/>
                  </a:outerShdw>
                </a:effectLst>
              </a:rPr>
              <a:t>ある国では資本集約財であるが、他の国では労働集約財となる。</a:t>
            </a:r>
          </a:p>
          <a:p>
            <a:pPr marL="609600" indent="-609600">
              <a:lnSpc>
                <a:spcPct val="80000"/>
              </a:lnSpc>
              <a:buFont typeface="Wingdings" pitchFamily="2" charset="2"/>
              <a:buAutoNum type="arabicPeriod"/>
            </a:pPr>
            <a:r>
              <a:rPr lang="ja-JP" altLang="en-US" sz="2800">
                <a:effectLst>
                  <a:outerShdw blurRad="38100" dist="38100" dir="2700000" algn="tl">
                    <a:srgbClr val="FFFFFF"/>
                  </a:outerShdw>
                </a:effectLst>
              </a:rPr>
              <a:t>関税など貿易障壁の存在</a:t>
            </a:r>
          </a:p>
          <a:p>
            <a:pPr marL="609600" indent="-609600">
              <a:lnSpc>
                <a:spcPct val="80000"/>
              </a:lnSpc>
              <a:buFont typeface="Wingdings" pitchFamily="2" charset="2"/>
              <a:buAutoNum type="arabicPeriod"/>
            </a:pPr>
            <a:r>
              <a:rPr lang="ja-JP" altLang="en-US" sz="2800">
                <a:effectLst>
                  <a:outerShdw blurRad="38100" dist="38100" dir="2700000" algn="tl">
                    <a:srgbClr val="FFFFFF"/>
                  </a:outerShdw>
                </a:effectLst>
              </a:rPr>
              <a:t>他の生産要素の取り込み</a:t>
            </a:r>
          </a:p>
          <a:p>
            <a:pPr marL="1371600" lvl="2" indent="-457200">
              <a:lnSpc>
                <a:spcPct val="80000"/>
              </a:lnSpc>
            </a:pPr>
            <a:r>
              <a:rPr lang="ja-JP" altLang="en-US" sz="2000">
                <a:effectLst>
                  <a:outerShdw blurRad="38100" dist="38100" dir="2700000" algn="tl">
                    <a:srgbClr val="FFFFFF"/>
                  </a:outerShdw>
                </a:effectLst>
              </a:rPr>
              <a:t>天然資源、労働者数の相対的な差、労働者の能力、気候、過去（歴史的）資産など</a:t>
            </a:r>
          </a:p>
        </p:txBody>
      </p:sp>
    </p:spTree>
    <p:extLst>
      <p:ext uri="{BB962C8B-B14F-4D97-AF65-F5344CB8AC3E}">
        <p14:creationId xmlns:p14="http://schemas.microsoft.com/office/powerpoint/2010/main" val="19136789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822960" y="286605"/>
            <a:ext cx="7543800" cy="838140"/>
          </a:xfrm>
        </p:spPr>
        <p:txBody>
          <a:bodyPr/>
          <a:lstStyle/>
          <a:p>
            <a:r>
              <a:rPr lang="ja-JP" altLang="en-US" dirty="0">
                <a:effectLst>
                  <a:outerShdw blurRad="38100" dist="38100" dir="2700000" algn="tl">
                    <a:srgbClr val="FFFFFF"/>
                  </a:outerShdw>
                </a:effectLst>
              </a:rPr>
              <a:t>レオンチェフ・パラドックス</a:t>
            </a:r>
          </a:p>
        </p:txBody>
      </p:sp>
      <p:sp>
        <p:nvSpPr>
          <p:cNvPr id="234499" name="Rectangle 3"/>
          <p:cNvSpPr>
            <a:spLocks noGrp="1" noChangeArrowheads="1"/>
          </p:cNvSpPr>
          <p:nvPr>
            <p:ph idx="1"/>
          </p:nvPr>
        </p:nvSpPr>
        <p:spPr>
          <a:xfrm>
            <a:off x="395288" y="1700808"/>
            <a:ext cx="8389937" cy="936030"/>
          </a:xfrm>
          <a:ln>
            <a:solidFill>
              <a:schemeClr val="tx1"/>
            </a:solidFill>
          </a:ln>
        </p:spPr>
        <p:txBody>
          <a:bodyPr anchor="ctr"/>
          <a:lstStyle/>
          <a:p>
            <a:pPr marL="0" indent="0">
              <a:buFont typeface="Wingdings" pitchFamily="2" charset="2"/>
              <a:buNone/>
            </a:pPr>
            <a:r>
              <a:rPr lang="ja-JP" altLang="en-US" sz="2800" dirty="0">
                <a:effectLst>
                  <a:outerShdw blurRad="38100" dist="38100" dir="2700000" algn="tl">
                    <a:srgbClr val="FFFFFF"/>
                  </a:outerShdw>
                </a:effectLst>
              </a:rPr>
              <a:t>米国経済を投入・産出分析に基づいて検討した結果、米国の輸出産業は輸入産業よりも労働集約的である。</a:t>
            </a:r>
          </a:p>
        </p:txBody>
      </p:sp>
      <p:sp>
        <p:nvSpPr>
          <p:cNvPr id="234500" name="Rectangle 4"/>
          <p:cNvSpPr>
            <a:spLocks noChangeArrowheads="1"/>
          </p:cNvSpPr>
          <p:nvPr/>
        </p:nvSpPr>
        <p:spPr bwMode="auto">
          <a:xfrm>
            <a:off x="251520" y="2636838"/>
            <a:ext cx="8713788" cy="3789363"/>
          </a:xfrm>
          <a:prstGeom prst="rect">
            <a:avLst/>
          </a:prstGeom>
          <a:noFill/>
          <a:ln w="9525">
            <a:noFill/>
            <a:miter lim="800000"/>
            <a:headEnd/>
            <a:tailEnd/>
          </a:ln>
          <a:effectLst/>
        </p:spPr>
        <p:txBody>
          <a:bodyPr/>
          <a:lstStyle/>
          <a:p>
            <a:pPr marL="609600" indent="-609600">
              <a:spcBef>
                <a:spcPct val="20000"/>
              </a:spcBef>
              <a:buClr>
                <a:schemeClr val="hlink"/>
              </a:buClr>
              <a:buSzPct val="80000"/>
              <a:buFontTx/>
              <a:buAutoNum type="arabicPeriod"/>
            </a:pPr>
            <a:r>
              <a:rPr lang="ja-JP" altLang="en-US" sz="3200" dirty="0">
                <a:effectLst>
                  <a:outerShdw blurRad="38100" dist="38100" dir="2700000" algn="tl">
                    <a:srgbClr val="FFFFFF"/>
                  </a:outerShdw>
                </a:effectLst>
                <a:latin typeface="Tahoma" pitchFamily="34" charset="0"/>
              </a:rPr>
              <a:t>政府による貿易障壁</a:t>
            </a:r>
          </a:p>
          <a:p>
            <a:pPr marL="990600" lvl="1" indent="-533400">
              <a:spcBef>
                <a:spcPct val="20000"/>
              </a:spcBef>
              <a:buClr>
                <a:schemeClr val="tx1"/>
              </a:buClr>
              <a:buFontTx/>
              <a:buChar char="–"/>
            </a:pPr>
            <a:r>
              <a:rPr lang="ja-JP" altLang="en-US" sz="2800" dirty="0">
                <a:effectLst>
                  <a:outerShdw blurRad="38100" dist="38100" dir="2700000" algn="tl">
                    <a:srgbClr val="FFFFFF"/>
                  </a:outerShdw>
                </a:effectLst>
                <a:latin typeface="Tahoma" pitchFamily="34" charset="0"/>
              </a:rPr>
              <a:t>資本集約財の輸出奨励、労働集約財の輸入制限</a:t>
            </a:r>
          </a:p>
          <a:p>
            <a:pPr marL="609600" indent="-609600">
              <a:spcBef>
                <a:spcPct val="20000"/>
              </a:spcBef>
              <a:buClr>
                <a:schemeClr val="hlink"/>
              </a:buClr>
              <a:buSzPct val="80000"/>
              <a:buFontTx/>
              <a:buAutoNum type="arabicPeriod"/>
            </a:pPr>
            <a:r>
              <a:rPr lang="ja-JP" altLang="en-US" sz="3200" dirty="0">
                <a:effectLst>
                  <a:outerShdw blurRad="38100" dist="38100" dir="2700000" algn="tl">
                    <a:srgbClr val="FFFFFF"/>
                  </a:outerShdw>
                </a:effectLst>
                <a:latin typeface="Tahoma" pitchFamily="34" charset="0"/>
              </a:rPr>
              <a:t>天然資源集約財の輸入</a:t>
            </a:r>
          </a:p>
          <a:p>
            <a:pPr marL="990600" lvl="1" indent="-533400">
              <a:spcBef>
                <a:spcPct val="20000"/>
              </a:spcBef>
              <a:buClr>
                <a:schemeClr val="tx1"/>
              </a:buClr>
              <a:buFontTx/>
              <a:buChar char="–"/>
            </a:pPr>
            <a:r>
              <a:rPr lang="ja-JP" altLang="en-US" sz="2800" dirty="0">
                <a:effectLst>
                  <a:outerShdw blurRad="38100" dist="38100" dir="2700000" algn="tl">
                    <a:srgbClr val="FFFFFF"/>
                  </a:outerShdw>
                </a:effectLst>
                <a:latin typeface="Tahoma" pitchFamily="34" charset="0"/>
              </a:rPr>
              <a:t>鉱物資源、木材製品輸入⇔農産物輸出</a:t>
            </a:r>
          </a:p>
          <a:p>
            <a:pPr marL="609600" indent="-609600">
              <a:spcBef>
                <a:spcPct val="20000"/>
              </a:spcBef>
              <a:buClr>
                <a:schemeClr val="hlink"/>
              </a:buClr>
              <a:buSzPct val="80000"/>
              <a:buFontTx/>
              <a:buAutoNum type="arabicPeriod"/>
            </a:pPr>
            <a:r>
              <a:rPr lang="ja-JP" altLang="en-US" sz="3200" dirty="0">
                <a:effectLst>
                  <a:outerShdw blurRad="38100" dist="38100" dir="2700000" algn="tl">
                    <a:srgbClr val="FFFFFF"/>
                  </a:outerShdw>
                </a:effectLst>
                <a:latin typeface="Tahoma" pitchFamily="34" charset="0"/>
              </a:rPr>
              <a:t>人的資本とスキル</a:t>
            </a:r>
          </a:p>
          <a:p>
            <a:pPr marL="990600" lvl="1" indent="-533400">
              <a:spcBef>
                <a:spcPct val="20000"/>
              </a:spcBef>
              <a:buClr>
                <a:schemeClr val="tx1"/>
              </a:buClr>
              <a:buFontTx/>
              <a:buChar char="–"/>
            </a:pPr>
            <a:r>
              <a:rPr lang="ja-JP" altLang="en-US" sz="2800" dirty="0">
                <a:effectLst>
                  <a:outerShdw blurRad="38100" dist="38100" dir="2700000" algn="tl">
                    <a:srgbClr val="FFFFFF"/>
                  </a:outerShdw>
                </a:effectLst>
                <a:latin typeface="Tahoma" pitchFamily="34" charset="0"/>
              </a:rPr>
              <a:t>米国労働者は貿易相手国より教育、スキルが高い</a:t>
            </a:r>
          </a:p>
          <a:p>
            <a:pPr marL="990600" lvl="1" indent="-533400">
              <a:spcBef>
                <a:spcPct val="20000"/>
              </a:spcBef>
              <a:buClr>
                <a:schemeClr val="tx1"/>
              </a:buClr>
              <a:buFontTx/>
              <a:buChar char="–"/>
            </a:pPr>
            <a:r>
              <a:rPr lang="ja-JP" altLang="en-US" sz="2800" dirty="0">
                <a:effectLst>
                  <a:outerShdw blurRad="38100" dist="38100" dir="2700000" algn="tl">
                    <a:srgbClr val="FFFFFF"/>
                  </a:outerShdw>
                </a:effectLst>
                <a:latin typeface="Tahoma" pitchFamily="34" charset="0"/>
              </a:rPr>
              <a:t>人的資本集約財</a:t>
            </a:r>
          </a:p>
          <a:p>
            <a:pPr marL="609600" indent="-609600">
              <a:spcBef>
                <a:spcPct val="20000"/>
              </a:spcBef>
              <a:buClr>
                <a:schemeClr val="hlink"/>
              </a:buClr>
              <a:buSzPct val="80000"/>
              <a:buFont typeface="Wingdings" pitchFamily="2" charset="2"/>
              <a:buChar char="n"/>
            </a:pPr>
            <a:endParaRPr lang="en-US" altLang="ja-JP" sz="3200" dirty="0">
              <a:effectLst>
                <a:outerShdw blurRad="38100" dist="38100" dir="2700000" algn="tl">
                  <a:srgbClr val="FFFFFF"/>
                </a:outerShdw>
              </a:effectLst>
              <a:latin typeface="Tahoma" pitchFamily="34" charset="0"/>
            </a:endParaRPr>
          </a:p>
        </p:txBody>
      </p:sp>
    </p:spTree>
    <p:extLst>
      <p:ext uri="{BB962C8B-B14F-4D97-AF65-F5344CB8AC3E}">
        <p14:creationId xmlns:p14="http://schemas.microsoft.com/office/powerpoint/2010/main" val="20747620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ext Box 2"/>
          <p:cNvSpPr txBox="1">
            <a:spLocks noChangeArrowheads="1"/>
          </p:cNvSpPr>
          <p:nvPr/>
        </p:nvSpPr>
        <p:spPr bwMode="auto">
          <a:xfrm>
            <a:off x="3733800" y="0"/>
            <a:ext cx="4510088" cy="822325"/>
          </a:xfrm>
          <a:prstGeom prst="rect">
            <a:avLst/>
          </a:prstGeom>
          <a:noFill/>
          <a:ln w="9525">
            <a:noFill/>
            <a:miter lim="800000"/>
            <a:headEnd/>
            <a:tailEnd/>
          </a:ln>
          <a:effectLst/>
        </p:spPr>
        <p:txBody>
          <a:bodyPr>
            <a:spAutoFit/>
          </a:bodyPr>
          <a:lstStyle/>
          <a:p>
            <a:r>
              <a:rPr lang="ja-JP" altLang="en-US" sz="2400">
                <a:latin typeface="Times New Roman" pitchFamily="18" charset="0"/>
              </a:rPr>
              <a:t>（古典的）スミス絶対優位説</a:t>
            </a:r>
            <a:endParaRPr lang="ja-JP" altLang="en-US"/>
          </a:p>
          <a:p>
            <a:r>
              <a:rPr lang="ja-JP" altLang="en-US" sz="2400">
                <a:latin typeface="Times New Roman" pitchFamily="18" charset="0"/>
              </a:rPr>
              <a:t>　　　　　　リカード比較生産費説</a:t>
            </a:r>
          </a:p>
        </p:txBody>
      </p:sp>
      <p:sp>
        <p:nvSpPr>
          <p:cNvPr id="279555" name="Text Box 3"/>
          <p:cNvSpPr txBox="1">
            <a:spLocks noChangeArrowheads="1"/>
          </p:cNvSpPr>
          <p:nvPr/>
        </p:nvSpPr>
        <p:spPr bwMode="auto">
          <a:xfrm>
            <a:off x="762000" y="862013"/>
            <a:ext cx="1606550" cy="519112"/>
          </a:xfrm>
          <a:prstGeom prst="rect">
            <a:avLst/>
          </a:prstGeom>
          <a:noFill/>
          <a:ln w="9525">
            <a:noFill/>
            <a:miter lim="800000"/>
            <a:headEnd/>
            <a:tailEnd/>
          </a:ln>
          <a:effectLst/>
        </p:spPr>
        <p:txBody>
          <a:bodyPr wrap="none">
            <a:spAutoFit/>
          </a:bodyPr>
          <a:lstStyle/>
          <a:p>
            <a:r>
              <a:rPr lang="ja-JP" altLang="en-US" sz="2800">
                <a:latin typeface="Times New Roman" pitchFamily="18" charset="0"/>
              </a:rPr>
              <a:t>価格競争</a:t>
            </a:r>
          </a:p>
        </p:txBody>
      </p:sp>
      <p:sp>
        <p:nvSpPr>
          <p:cNvPr id="279556" name="Text Box 4"/>
          <p:cNvSpPr txBox="1">
            <a:spLocks noChangeArrowheads="1"/>
          </p:cNvSpPr>
          <p:nvPr/>
        </p:nvSpPr>
        <p:spPr bwMode="auto">
          <a:xfrm>
            <a:off x="1143000" y="1295400"/>
            <a:ext cx="2286000" cy="457200"/>
          </a:xfrm>
          <a:prstGeom prst="rect">
            <a:avLst/>
          </a:prstGeom>
          <a:noFill/>
          <a:ln w="9525">
            <a:noFill/>
            <a:miter lim="800000"/>
            <a:headEnd/>
            <a:tailEnd/>
          </a:ln>
          <a:effectLst/>
        </p:spPr>
        <p:txBody>
          <a:bodyPr>
            <a:spAutoFit/>
          </a:bodyPr>
          <a:lstStyle/>
          <a:p>
            <a:r>
              <a:rPr lang="ja-JP" altLang="en-US" sz="2400">
                <a:latin typeface="Times New Roman" pitchFamily="18" charset="0"/>
              </a:rPr>
              <a:t>比較優位理論</a:t>
            </a:r>
          </a:p>
        </p:txBody>
      </p:sp>
      <p:sp>
        <p:nvSpPr>
          <p:cNvPr id="279557" name="Text Box 5"/>
          <p:cNvSpPr txBox="1">
            <a:spLocks noChangeArrowheads="1"/>
          </p:cNvSpPr>
          <p:nvPr/>
        </p:nvSpPr>
        <p:spPr bwMode="auto">
          <a:xfrm>
            <a:off x="3733800" y="1295400"/>
            <a:ext cx="1403350" cy="457200"/>
          </a:xfrm>
          <a:prstGeom prst="rect">
            <a:avLst/>
          </a:prstGeom>
          <a:noFill/>
          <a:ln w="9525">
            <a:noFill/>
            <a:miter lim="800000"/>
            <a:headEnd/>
            <a:tailEnd/>
          </a:ln>
          <a:effectLst/>
        </p:spPr>
        <p:txBody>
          <a:bodyPr wrap="none">
            <a:spAutoFit/>
          </a:bodyPr>
          <a:lstStyle/>
          <a:p>
            <a:r>
              <a:rPr lang="ja-JP" altLang="en-US" sz="2400">
                <a:latin typeface="Times New Roman" pitchFamily="18" charset="0"/>
              </a:rPr>
              <a:t>（近代的）</a:t>
            </a:r>
          </a:p>
        </p:txBody>
      </p:sp>
      <p:sp>
        <p:nvSpPr>
          <p:cNvPr id="279558" name="Text Box 6"/>
          <p:cNvSpPr txBox="1">
            <a:spLocks noChangeArrowheads="1"/>
          </p:cNvSpPr>
          <p:nvPr/>
        </p:nvSpPr>
        <p:spPr bwMode="auto">
          <a:xfrm>
            <a:off x="5486400" y="838200"/>
            <a:ext cx="2462213" cy="822325"/>
          </a:xfrm>
          <a:prstGeom prst="rect">
            <a:avLst/>
          </a:prstGeom>
          <a:noFill/>
          <a:ln w="9525">
            <a:noFill/>
            <a:miter lim="800000"/>
            <a:headEnd/>
            <a:tailEnd/>
          </a:ln>
          <a:effectLst/>
        </p:spPr>
        <p:txBody>
          <a:bodyPr wrap="none">
            <a:spAutoFit/>
          </a:bodyPr>
          <a:lstStyle/>
          <a:p>
            <a:r>
              <a:rPr lang="ja-JP" altLang="en-US" sz="2400">
                <a:latin typeface="Times New Roman" pitchFamily="18" charset="0"/>
              </a:rPr>
              <a:t>一般的要素説</a:t>
            </a:r>
          </a:p>
          <a:p>
            <a:r>
              <a:rPr lang="ja-JP" altLang="en-US" sz="2400">
                <a:latin typeface="Times New Roman" pitchFamily="18" charset="0"/>
              </a:rPr>
              <a:t>　　　　　Ｈ</a:t>
            </a:r>
            <a:r>
              <a:rPr lang="en-US" altLang="ja-JP" sz="2400">
                <a:latin typeface="Times New Roman" pitchFamily="18" charset="0"/>
              </a:rPr>
              <a:t>=</a:t>
            </a:r>
            <a:r>
              <a:rPr lang="ja-JP" altLang="en-US" sz="2400">
                <a:latin typeface="Times New Roman" pitchFamily="18" charset="0"/>
              </a:rPr>
              <a:t>Ｏ理論</a:t>
            </a:r>
          </a:p>
        </p:txBody>
      </p:sp>
      <p:sp>
        <p:nvSpPr>
          <p:cNvPr id="279559" name="Text Box 7"/>
          <p:cNvSpPr txBox="1">
            <a:spLocks noChangeArrowheads="1"/>
          </p:cNvSpPr>
          <p:nvPr/>
        </p:nvSpPr>
        <p:spPr bwMode="auto">
          <a:xfrm>
            <a:off x="5486400" y="1981200"/>
            <a:ext cx="1708150" cy="457200"/>
          </a:xfrm>
          <a:prstGeom prst="rect">
            <a:avLst/>
          </a:prstGeom>
          <a:noFill/>
          <a:ln w="9525">
            <a:noFill/>
            <a:miter lim="800000"/>
            <a:headEnd/>
            <a:tailEnd/>
          </a:ln>
          <a:effectLst/>
        </p:spPr>
        <p:txBody>
          <a:bodyPr wrap="none">
            <a:spAutoFit/>
          </a:bodyPr>
          <a:lstStyle/>
          <a:p>
            <a:r>
              <a:rPr lang="ja-JP" altLang="en-US" sz="2400">
                <a:latin typeface="Times New Roman" pitchFamily="18" charset="0"/>
              </a:rPr>
              <a:t>特殊要素説</a:t>
            </a:r>
          </a:p>
        </p:txBody>
      </p:sp>
      <p:sp>
        <p:nvSpPr>
          <p:cNvPr id="279560" name="Text Box 8"/>
          <p:cNvSpPr txBox="1">
            <a:spLocks noChangeArrowheads="1"/>
          </p:cNvSpPr>
          <p:nvPr/>
        </p:nvSpPr>
        <p:spPr bwMode="auto">
          <a:xfrm>
            <a:off x="6056313" y="2514600"/>
            <a:ext cx="1708150" cy="457200"/>
          </a:xfrm>
          <a:prstGeom prst="rect">
            <a:avLst/>
          </a:prstGeom>
          <a:noFill/>
          <a:ln w="9525">
            <a:noFill/>
            <a:miter lim="800000"/>
            <a:headEnd/>
            <a:tailEnd/>
          </a:ln>
          <a:effectLst/>
        </p:spPr>
        <p:txBody>
          <a:bodyPr wrap="none">
            <a:spAutoFit/>
          </a:bodyPr>
          <a:lstStyle/>
          <a:p>
            <a:r>
              <a:rPr lang="ja-JP" altLang="en-US" sz="2400">
                <a:latin typeface="Times New Roman" pitchFamily="18" charset="0"/>
              </a:rPr>
              <a:t>労働熟練説</a:t>
            </a:r>
          </a:p>
        </p:txBody>
      </p:sp>
      <p:sp>
        <p:nvSpPr>
          <p:cNvPr id="279561" name="Text Box 9"/>
          <p:cNvSpPr txBox="1">
            <a:spLocks noChangeArrowheads="1"/>
          </p:cNvSpPr>
          <p:nvPr/>
        </p:nvSpPr>
        <p:spPr bwMode="auto">
          <a:xfrm>
            <a:off x="6056313" y="2971800"/>
            <a:ext cx="3087687" cy="457200"/>
          </a:xfrm>
          <a:prstGeom prst="rect">
            <a:avLst/>
          </a:prstGeom>
          <a:noFill/>
          <a:ln w="9525">
            <a:noFill/>
            <a:miter lim="800000"/>
            <a:headEnd/>
            <a:tailEnd/>
          </a:ln>
          <a:effectLst/>
        </p:spPr>
        <p:txBody>
          <a:bodyPr wrap="none">
            <a:spAutoFit/>
          </a:bodyPr>
          <a:lstStyle/>
          <a:p>
            <a:r>
              <a:rPr lang="ja-JP" altLang="en-US" sz="2400">
                <a:latin typeface="Times New Roman" pitchFamily="18" charset="0"/>
              </a:rPr>
              <a:t>資本理論的アプローチ</a:t>
            </a:r>
          </a:p>
        </p:txBody>
      </p:sp>
      <p:sp>
        <p:nvSpPr>
          <p:cNvPr id="279562" name="Text Box 10"/>
          <p:cNvSpPr txBox="1">
            <a:spLocks noChangeArrowheads="1"/>
          </p:cNvSpPr>
          <p:nvPr/>
        </p:nvSpPr>
        <p:spPr bwMode="auto">
          <a:xfrm>
            <a:off x="6056313" y="3505200"/>
            <a:ext cx="1735137" cy="457200"/>
          </a:xfrm>
          <a:prstGeom prst="rect">
            <a:avLst/>
          </a:prstGeom>
          <a:noFill/>
          <a:ln w="9525">
            <a:noFill/>
            <a:miter lim="800000"/>
            <a:headEnd/>
            <a:tailEnd/>
          </a:ln>
          <a:effectLst/>
        </p:spPr>
        <p:txBody>
          <a:bodyPr wrap="none">
            <a:spAutoFit/>
          </a:bodyPr>
          <a:lstStyle/>
          <a:p>
            <a:r>
              <a:rPr lang="ja-JP" altLang="en-US" sz="2400">
                <a:latin typeface="Times New Roman" pitchFamily="18" charset="0"/>
              </a:rPr>
              <a:t>Ｐ・Ｌ・Ｃ理論</a:t>
            </a:r>
          </a:p>
        </p:txBody>
      </p:sp>
      <p:sp>
        <p:nvSpPr>
          <p:cNvPr id="279563" name="Text Box 11"/>
          <p:cNvSpPr txBox="1">
            <a:spLocks noChangeArrowheads="1"/>
          </p:cNvSpPr>
          <p:nvPr/>
        </p:nvSpPr>
        <p:spPr bwMode="auto">
          <a:xfrm>
            <a:off x="755650" y="5157788"/>
            <a:ext cx="2370138" cy="519112"/>
          </a:xfrm>
          <a:prstGeom prst="rect">
            <a:avLst/>
          </a:prstGeom>
          <a:noFill/>
          <a:ln w="9525">
            <a:noFill/>
            <a:miter lim="800000"/>
            <a:headEnd/>
            <a:tailEnd/>
          </a:ln>
          <a:effectLst/>
        </p:spPr>
        <p:txBody>
          <a:bodyPr>
            <a:spAutoFit/>
          </a:bodyPr>
          <a:lstStyle/>
          <a:p>
            <a:r>
              <a:rPr lang="ja-JP" altLang="en-US" sz="2800">
                <a:latin typeface="Times New Roman" pitchFamily="18" charset="0"/>
              </a:rPr>
              <a:t>非価格競争</a:t>
            </a:r>
          </a:p>
        </p:txBody>
      </p:sp>
      <p:sp>
        <p:nvSpPr>
          <p:cNvPr id="279564" name="Text Box 12"/>
          <p:cNvSpPr txBox="1">
            <a:spLocks noChangeArrowheads="1"/>
          </p:cNvSpPr>
          <p:nvPr/>
        </p:nvSpPr>
        <p:spPr bwMode="auto">
          <a:xfrm>
            <a:off x="3336925" y="4364038"/>
            <a:ext cx="2551113" cy="2282825"/>
          </a:xfrm>
          <a:prstGeom prst="rect">
            <a:avLst/>
          </a:prstGeom>
          <a:noFill/>
          <a:ln w="9525">
            <a:noFill/>
            <a:miter lim="800000"/>
            <a:headEnd/>
            <a:tailEnd/>
          </a:ln>
          <a:effectLst/>
        </p:spPr>
        <p:txBody>
          <a:bodyPr wrap="none">
            <a:spAutoFit/>
          </a:bodyPr>
          <a:lstStyle/>
          <a:p>
            <a:r>
              <a:rPr lang="ja-JP" altLang="en-US" sz="2400">
                <a:latin typeface="Times New Roman" pitchFamily="18" charset="0"/>
              </a:rPr>
              <a:t>アベーラビリティ説</a:t>
            </a:r>
          </a:p>
          <a:p>
            <a:r>
              <a:rPr lang="ja-JP" altLang="en-US" sz="2400">
                <a:latin typeface="Times New Roman" pitchFamily="18" charset="0"/>
              </a:rPr>
              <a:t>Ｐ・Ｌ・Ｃ・理論</a:t>
            </a:r>
          </a:p>
          <a:p>
            <a:r>
              <a:rPr lang="ja-JP" altLang="en-US" sz="2400">
                <a:latin typeface="Times New Roman" pitchFamily="18" charset="0"/>
              </a:rPr>
              <a:t>技術ギャップ説</a:t>
            </a:r>
          </a:p>
          <a:p>
            <a:r>
              <a:rPr lang="ja-JP" altLang="en-US" sz="2400">
                <a:latin typeface="Times New Roman" pitchFamily="18" charset="0"/>
              </a:rPr>
              <a:t>Ｒ＆Ｄ論</a:t>
            </a:r>
          </a:p>
          <a:p>
            <a:r>
              <a:rPr lang="ja-JP" altLang="en-US" sz="2400">
                <a:latin typeface="Times New Roman" pitchFamily="18" charset="0"/>
              </a:rPr>
              <a:t>製品差別化論</a:t>
            </a:r>
          </a:p>
          <a:p>
            <a:r>
              <a:rPr lang="ja-JP" altLang="en-US" sz="2400">
                <a:latin typeface="Times New Roman" pitchFamily="18" charset="0"/>
              </a:rPr>
              <a:t>代表的需要論</a:t>
            </a:r>
          </a:p>
        </p:txBody>
      </p:sp>
      <p:sp>
        <p:nvSpPr>
          <p:cNvPr id="279565" name="AutoShape 13"/>
          <p:cNvSpPr>
            <a:spLocks/>
          </p:cNvSpPr>
          <p:nvPr/>
        </p:nvSpPr>
        <p:spPr bwMode="auto">
          <a:xfrm>
            <a:off x="3200400" y="4572000"/>
            <a:ext cx="152400" cy="1981200"/>
          </a:xfrm>
          <a:prstGeom prst="leftBracket">
            <a:avLst>
              <a:gd name="adj" fmla="val 108333"/>
            </a:avLst>
          </a:prstGeom>
          <a:noFill/>
          <a:ln w="9525">
            <a:solidFill>
              <a:schemeClr val="tx1"/>
            </a:solidFill>
            <a:round/>
            <a:headEnd/>
            <a:tailEnd/>
          </a:ln>
          <a:effectLst/>
        </p:spPr>
        <p:txBody>
          <a:bodyPr wrap="none" anchor="ctr"/>
          <a:lstStyle/>
          <a:p>
            <a:endParaRPr lang="ja-JP" altLang="en-US"/>
          </a:p>
        </p:txBody>
      </p:sp>
      <p:sp>
        <p:nvSpPr>
          <p:cNvPr id="279566" name="AutoShape 14"/>
          <p:cNvSpPr>
            <a:spLocks/>
          </p:cNvSpPr>
          <p:nvPr/>
        </p:nvSpPr>
        <p:spPr bwMode="auto">
          <a:xfrm>
            <a:off x="6019800" y="2743200"/>
            <a:ext cx="76200" cy="1066800"/>
          </a:xfrm>
          <a:prstGeom prst="leftBracket">
            <a:avLst>
              <a:gd name="adj" fmla="val 116667"/>
            </a:avLst>
          </a:prstGeom>
          <a:noFill/>
          <a:ln w="9525">
            <a:solidFill>
              <a:schemeClr val="tx1"/>
            </a:solidFill>
            <a:round/>
            <a:headEnd/>
            <a:tailEnd/>
          </a:ln>
          <a:effectLst/>
        </p:spPr>
        <p:txBody>
          <a:bodyPr wrap="none" anchor="ctr"/>
          <a:lstStyle/>
          <a:p>
            <a:endParaRPr lang="ja-JP" altLang="en-US"/>
          </a:p>
        </p:txBody>
      </p:sp>
      <p:sp>
        <p:nvSpPr>
          <p:cNvPr id="279567" name="AutoShape 15"/>
          <p:cNvSpPr>
            <a:spLocks/>
          </p:cNvSpPr>
          <p:nvPr/>
        </p:nvSpPr>
        <p:spPr bwMode="auto">
          <a:xfrm>
            <a:off x="5334000" y="1066800"/>
            <a:ext cx="76200" cy="1143000"/>
          </a:xfrm>
          <a:prstGeom prst="leftBracket">
            <a:avLst>
              <a:gd name="adj" fmla="val 125000"/>
            </a:avLst>
          </a:prstGeom>
          <a:noFill/>
          <a:ln w="9525">
            <a:solidFill>
              <a:schemeClr val="tx1"/>
            </a:solidFill>
            <a:round/>
            <a:headEnd/>
            <a:tailEnd/>
          </a:ln>
          <a:effectLst/>
        </p:spPr>
        <p:txBody>
          <a:bodyPr wrap="none" anchor="ctr"/>
          <a:lstStyle/>
          <a:p>
            <a:endParaRPr lang="ja-JP" altLang="en-US"/>
          </a:p>
        </p:txBody>
      </p:sp>
      <p:sp>
        <p:nvSpPr>
          <p:cNvPr id="279568" name="AutoShape 16"/>
          <p:cNvSpPr>
            <a:spLocks/>
          </p:cNvSpPr>
          <p:nvPr/>
        </p:nvSpPr>
        <p:spPr bwMode="auto">
          <a:xfrm>
            <a:off x="3657600" y="228600"/>
            <a:ext cx="76200" cy="1295400"/>
          </a:xfrm>
          <a:prstGeom prst="leftBracket">
            <a:avLst>
              <a:gd name="adj" fmla="val 141667"/>
            </a:avLst>
          </a:prstGeom>
          <a:noFill/>
          <a:ln w="9525">
            <a:solidFill>
              <a:schemeClr val="tx1"/>
            </a:solidFill>
            <a:round/>
            <a:headEnd/>
            <a:tailEnd/>
          </a:ln>
          <a:effectLst/>
        </p:spPr>
        <p:txBody>
          <a:bodyPr wrap="none" anchor="ctr"/>
          <a:lstStyle/>
          <a:p>
            <a:endParaRPr lang="ja-JP" altLang="en-US"/>
          </a:p>
        </p:txBody>
      </p:sp>
      <p:sp>
        <p:nvSpPr>
          <p:cNvPr id="279569" name="AutoShape 17"/>
          <p:cNvSpPr>
            <a:spLocks/>
          </p:cNvSpPr>
          <p:nvPr/>
        </p:nvSpPr>
        <p:spPr bwMode="auto">
          <a:xfrm>
            <a:off x="685800" y="1219200"/>
            <a:ext cx="76200" cy="4191000"/>
          </a:xfrm>
          <a:prstGeom prst="leftBracket">
            <a:avLst>
              <a:gd name="adj" fmla="val 458333"/>
            </a:avLst>
          </a:prstGeom>
          <a:noFill/>
          <a:ln w="9525">
            <a:solidFill>
              <a:schemeClr val="tx1"/>
            </a:solidFill>
            <a:round/>
            <a:headEnd/>
            <a:tailEnd/>
          </a:ln>
          <a:effectLst/>
        </p:spPr>
        <p:txBody>
          <a:bodyPr wrap="none" anchor="ctr"/>
          <a:lstStyle/>
          <a:p>
            <a:endParaRPr lang="ja-JP" altLang="en-US"/>
          </a:p>
        </p:txBody>
      </p:sp>
      <p:sp>
        <p:nvSpPr>
          <p:cNvPr id="279570" name="Rectangle 18"/>
          <p:cNvSpPr>
            <a:spLocks noChangeArrowheads="1"/>
          </p:cNvSpPr>
          <p:nvPr/>
        </p:nvSpPr>
        <p:spPr bwMode="auto">
          <a:xfrm>
            <a:off x="0" y="1981200"/>
            <a:ext cx="609600" cy="2438400"/>
          </a:xfrm>
          <a:prstGeom prst="rect">
            <a:avLst/>
          </a:prstGeom>
          <a:noFill/>
          <a:ln w="9525">
            <a:solidFill>
              <a:schemeClr val="tx1"/>
            </a:solidFill>
            <a:miter lim="800000"/>
            <a:headEnd/>
            <a:tailEnd/>
          </a:ln>
          <a:effectLst/>
        </p:spPr>
        <p:txBody>
          <a:bodyPr wrap="none" anchor="ctr"/>
          <a:lstStyle/>
          <a:p>
            <a:endParaRPr lang="ja-JP" altLang="en-US"/>
          </a:p>
        </p:txBody>
      </p:sp>
      <p:sp>
        <p:nvSpPr>
          <p:cNvPr id="279571" name="Rectangle 19"/>
          <p:cNvSpPr>
            <a:spLocks noGrp="1" noChangeArrowheads="1"/>
          </p:cNvSpPr>
          <p:nvPr>
            <p:ph type="title" idx="4294967295"/>
          </p:nvPr>
        </p:nvSpPr>
        <p:spPr>
          <a:xfrm>
            <a:off x="0" y="1916113"/>
            <a:ext cx="647700" cy="2459037"/>
          </a:xfrm>
        </p:spPr>
        <p:txBody>
          <a:bodyPr vert="eaVert"/>
          <a:lstStyle/>
          <a:p>
            <a:r>
              <a:rPr lang="ja-JP" altLang="en-US" sz="3200"/>
              <a:t>貿易理論</a:t>
            </a:r>
          </a:p>
        </p:txBody>
      </p:sp>
    </p:spTree>
    <p:extLst>
      <p:ext uri="{BB962C8B-B14F-4D97-AF65-F5344CB8AC3E}">
        <p14:creationId xmlns:p14="http://schemas.microsoft.com/office/powerpoint/2010/main" val="3524516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ja-JP" altLang="en-US" sz="5000" smtClean="0"/>
              <a:t>通貨（信用）の創造</a:t>
            </a:r>
          </a:p>
        </p:txBody>
      </p:sp>
      <p:sp>
        <p:nvSpPr>
          <p:cNvPr id="82947" name="Rectangle 3"/>
          <p:cNvSpPr>
            <a:spLocks noGrp="1" noChangeArrowheads="1"/>
          </p:cNvSpPr>
          <p:nvPr>
            <p:ph type="body" idx="1"/>
          </p:nvPr>
        </p:nvSpPr>
        <p:spPr>
          <a:xfrm>
            <a:off x="457200" y="1905000"/>
            <a:ext cx="8686800" cy="4495800"/>
          </a:xfrm>
        </p:spPr>
        <p:txBody>
          <a:bodyPr/>
          <a:lstStyle/>
          <a:p>
            <a:pPr eaLnBrk="1" hangingPunct="1"/>
            <a:r>
              <a:rPr lang="ja-JP" altLang="en-US" sz="3900" smtClean="0"/>
              <a:t>預かり証＝有価証券の発行</a:t>
            </a:r>
          </a:p>
          <a:p>
            <a:pPr eaLnBrk="1" hangingPunct="1"/>
            <a:r>
              <a:rPr lang="ja-JP" altLang="en-US" sz="3900" smtClean="0"/>
              <a:t>返還率＝流通率（１／１０）</a:t>
            </a:r>
          </a:p>
          <a:p>
            <a:pPr eaLnBrk="1" hangingPunct="1"/>
            <a:r>
              <a:rPr lang="ja-JP" altLang="en-US" sz="3900" smtClean="0"/>
              <a:t>裏貸し（信用貸し＝利息稼ぎ）</a:t>
            </a:r>
          </a:p>
          <a:p>
            <a:pPr eaLnBrk="1" hangingPunct="1"/>
            <a:r>
              <a:rPr lang="ja-JP" altLang="en-US" sz="3900" smtClean="0"/>
              <a:t>預かり証の貸し付け＝流通機能</a:t>
            </a:r>
          </a:p>
          <a:p>
            <a:pPr eaLnBrk="1" hangingPunct="1"/>
            <a:r>
              <a:rPr lang="ja-JP" altLang="en-US" sz="3900" smtClean="0"/>
              <a:t>通貨の誕生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additive="base">
                                        <p:cTn id="7" dur="5000" fill="hold"/>
                                        <p:tgtEl>
                                          <p:spTgt spid="82947">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829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82947">
                                            <p:txEl>
                                              <p:pRg st="1" end="1"/>
                                            </p:txEl>
                                          </p:spTgt>
                                        </p:tgtEl>
                                        <p:attrNameLst>
                                          <p:attrName>style.visibility</p:attrName>
                                        </p:attrNameLst>
                                      </p:cBhvr>
                                      <p:to>
                                        <p:strVal val="visible"/>
                                      </p:to>
                                    </p:set>
                                    <p:anim calcmode="lin" valueType="num">
                                      <p:cBhvr additive="base">
                                        <p:cTn id="13" dur="5000" fill="hold"/>
                                        <p:tgtEl>
                                          <p:spTgt spid="82947">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829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82947">
                                            <p:txEl>
                                              <p:pRg st="2" end="2"/>
                                            </p:txEl>
                                          </p:spTgt>
                                        </p:tgtEl>
                                        <p:attrNameLst>
                                          <p:attrName>style.visibility</p:attrName>
                                        </p:attrNameLst>
                                      </p:cBhvr>
                                      <p:to>
                                        <p:strVal val="visible"/>
                                      </p:to>
                                    </p:set>
                                    <p:anim calcmode="lin" valueType="num">
                                      <p:cBhvr additive="base">
                                        <p:cTn id="19" dur="5000" fill="hold"/>
                                        <p:tgtEl>
                                          <p:spTgt spid="82947">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829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82947">
                                            <p:txEl>
                                              <p:pRg st="3" end="3"/>
                                            </p:txEl>
                                          </p:spTgt>
                                        </p:tgtEl>
                                        <p:attrNameLst>
                                          <p:attrName>style.visibility</p:attrName>
                                        </p:attrNameLst>
                                      </p:cBhvr>
                                      <p:to>
                                        <p:strVal val="visible"/>
                                      </p:to>
                                    </p:set>
                                    <p:anim calcmode="lin" valueType="num">
                                      <p:cBhvr additive="base">
                                        <p:cTn id="25" dur="5000" fill="hold"/>
                                        <p:tgtEl>
                                          <p:spTgt spid="82947">
                                            <p:txEl>
                                              <p:pRg st="3" end="3"/>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829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82947">
                                            <p:txEl>
                                              <p:pRg st="4" end="4"/>
                                            </p:txEl>
                                          </p:spTgt>
                                        </p:tgtEl>
                                        <p:attrNameLst>
                                          <p:attrName>style.visibility</p:attrName>
                                        </p:attrNameLst>
                                      </p:cBhvr>
                                      <p:to>
                                        <p:strVal val="visible"/>
                                      </p:to>
                                    </p:set>
                                    <p:anim calcmode="lin" valueType="num">
                                      <p:cBhvr additive="base">
                                        <p:cTn id="31" dur="5000" fill="hold"/>
                                        <p:tgtEl>
                                          <p:spTgt spid="82947">
                                            <p:txEl>
                                              <p:pRg st="4" end="4"/>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8294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normAutofit/>
          </a:bodyPr>
          <a:lstStyle/>
          <a:p>
            <a:pPr eaLnBrk="1" hangingPunct="1">
              <a:defRPr/>
            </a:pPr>
            <a:r>
              <a:rPr lang="ja-JP" altLang="en-US" sz="6600" dirty="0" smtClean="0">
                <a:latin typeface="ＤＨＰ平成ゴシックW5" pitchFamily="2" charset="-128"/>
                <a:ea typeface="ＤＨＰ平成ゴシックW5" pitchFamily="2" charset="-128"/>
              </a:rPr>
              <a:t>バーノンの</a:t>
            </a:r>
            <a:r>
              <a:rPr lang="en-US" altLang="ja-JP" sz="6600" dirty="0" smtClean="0">
                <a:latin typeface="ＤＨＰ平成ゴシックW5" pitchFamily="2" charset="-128"/>
                <a:ea typeface="ＤＨＰ平成ゴシックW5" pitchFamily="2" charset="-128"/>
              </a:rPr>
              <a:t>PLC</a:t>
            </a:r>
            <a:r>
              <a:rPr lang="ja-JP" altLang="en-US" sz="6600" dirty="0" smtClean="0">
                <a:latin typeface="ＤＨＰ平成ゴシックW5" pitchFamily="2" charset="-128"/>
                <a:ea typeface="ＤＨＰ平成ゴシックW5" pitchFamily="2" charset="-128"/>
              </a:rPr>
              <a:t>理論</a:t>
            </a:r>
            <a:endParaRPr lang="ja-JP" altLang="en-US" sz="6600" dirty="0" smtClean="0"/>
          </a:p>
        </p:txBody>
      </p:sp>
      <p:sp>
        <p:nvSpPr>
          <p:cNvPr id="153603" name="Rectangle 3"/>
          <p:cNvSpPr>
            <a:spLocks noGrp="1" noChangeArrowheads="1"/>
          </p:cNvSpPr>
          <p:nvPr>
            <p:ph idx="1"/>
          </p:nvPr>
        </p:nvSpPr>
        <p:spPr>
          <a:xfrm>
            <a:off x="395536" y="1845734"/>
            <a:ext cx="8424935" cy="4023360"/>
          </a:xfrm>
          <a:ln>
            <a:solidFill>
              <a:schemeClr val="tx1"/>
            </a:solidFill>
          </a:ln>
        </p:spPr>
        <p:txBody>
          <a:bodyPr>
            <a:normAutofit/>
          </a:bodyPr>
          <a:lstStyle/>
          <a:p>
            <a:pPr eaLnBrk="1" hangingPunct="1">
              <a:defRPr/>
            </a:pPr>
            <a:r>
              <a:rPr lang="ja-JP" altLang="en-US" sz="2800" dirty="0" smtClean="0"/>
              <a:t>Ｒａｙｍｏｎｄ　Ｖｅｒｎｏｎ</a:t>
            </a:r>
          </a:p>
          <a:p>
            <a:pPr eaLnBrk="1" hangingPunct="1">
              <a:defRPr/>
            </a:pPr>
            <a:r>
              <a:rPr lang="ja-JP" altLang="en-US" sz="2800" dirty="0" smtClean="0"/>
              <a:t>“Ｉｎｔｅｒｎａｔｉｏｎａｌ　Ｉｎｖｅｓｔｍｅｎｔ　ａｎｄ　Ｉｎｔｅｒｎａｔｉｏｎａｌ　</a:t>
            </a:r>
            <a:endParaRPr lang="en-US" altLang="ja-JP" sz="2800" dirty="0" smtClean="0"/>
          </a:p>
          <a:p>
            <a:pPr eaLnBrk="1" hangingPunct="1">
              <a:defRPr/>
            </a:pPr>
            <a:r>
              <a:rPr lang="ja-JP" altLang="en-US" sz="2800" dirty="0" smtClean="0"/>
              <a:t>Ｔｒａｄｅ　ｉｎ　ｔｈｅ　Ｐｒｏｄｕｃｔ　Ｃｙｃｌｅ“</a:t>
            </a:r>
          </a:p>
          <a:p>
            <a:pPr eaLnBrk="1" hangingPunct="1">
              <a:defRPr/>
            </a:pPr>
            <a:r>
              <a:rPr lang="ja-JP" altLang="en-US" sz="2800" i="1" dirty="0" smtClean="0"/>
              <a:t>Ｑｕａｒｔｅｒｌｙ　Ｊｏｕｒｎａｌ　ｏｆ　Ｅｃｏｎｏｍｉｃｓ　ａｎｄ　</a:t>
            </a:r>
            <a:endParaRPr lang="en-US" altLang="ja-JP" sz="2800" i="1" dirty="0" smtClean="0"/>
          </a:p>
          <a:p>
            <a:pPr eaLnBrk="1" hangingPunct="1">
              <a:defRPr/>
            </a:pPr>
            <a:r>
              <a:rPr lang="ja-JP" altLang="en-US" sz="2800" i="1" dirty="0" smtClean="0"/>
              <a:t>Ｓｔａｔｉｓｔｉｃｓ</a:t>
            </a:r>
            <a:r>
              <a:rPr lang="ja-JP" altLang="en-US" sz="2800" dirty="0" smtClean="0"/>
              <a:t>，ＬＸＸＸ，Ｎｏ．２（Ｍａｙ），１９６６，</a:t>
            </a:r>
            <a:endParaRPr lang="en-US" altLang="ja-JP" sz="2800" dirty="0" smtClean="0"/>
          </a:p>
          <a:p>
            <a:pPr eaLnBrk="1" hangingPunct="1">
              <a:defRPr/>
            </a:pPr>
            <a:r>
              <a:rPr lang="ja-JP" altLang="en-US" sz="2800" dirty="0" smtClean="0"/>
              <a:t>ｐｐ．１９０－２０７．ｌ</a:t>
            </a:r>
          </a:p>
        </p:txBody>
      </p:sp>
    </p:spTree>
    <p:extLst>
      <p:ext uri="{BB962C8B-B14F-4D97-AF65-F5344CB8AC3E}">
        <p14:creationId xmlns:p14="http://schemas.microsoft.com/office/powerpoint/2010/main" val="3489490215"/>
      </p:ext>
    </p:extLst>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3602"/>
                                        </p:tgtEl>
                                        <p:attrNameLst>
                                          <p:attrName>style.visibility</p:attrName>
                                        </p:attrNameLst>
                                      </p:cBhvr>
                                      <p:to>
                                        <p:strVal val="visible"/>
                                      </p:to>
                                    </p:set>
                                    <p:anim calcmode="lin" valueType="num">
                                      <p:cBhvr additive="base">
                                        <p:cTn id="7" dur="500" fill="hold"/>
                                        <p:tgtEl>
                                          <p:spTgt spid="153602"/>
                                        </p:tgtEl>
                                        <p:attrNameLst>
                                          <p:attrName>ppt_x</p:attrName>
                                        </p:attrNameLst>
                                      </p:cBhvr>
                                      <p:tavLst>
                                        <p:tav tm="0">
                                          <p:val>
                                            <p:strVal val="#ppt_x"/>
                                          </p:val>
                                        </p:tav>
                                        <p:tav tm="100000">
                                          <p:val>
                                            <p:strVal val="#ppt_x"/>
                                          </p:val>
                                        </p:tav>
                                      </p:tavLst>
                                    </p:anim>
                                    <p:anim calcmode="lin" valueType="num">
                                      <p:cBhvr additive="base">
                                        <p:cTn id="8" dur="500" fill="hold"/>
                                        <p:tgtEl>
                                          <p:spTgt spid="15360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03">
                                            <p:txEl>
                                              <p:pRg st="0" end="0"/>
                                            </p:txEl>
                                          </p:spTgt>
                                        </p:tgtEl>
                                        <p:attrNameLst>
                                          <p:attrName>style.visibility</p:attrName>
                                        </p:attrNameLst>
                                      </p:cBhvr>
                                      <p:to>
                                        <p:strVal val="visible"/>
                                      </p:to>
                                    </p:set>
                                    <p:anim calcmode="lin" valueType="num">
                                      <p:cBhvr additive="base">
                                        <p:cTn id="13" dur="500" fill="hold"/>
                                        <p:tgtEl>
                                          <p:spTgt spid="15360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03">
                                            <p:txEl>
                                              <p:pRg st="1" end="1"/>
                                            </p:txEl>
                                          </p:spTgt>
                                        </p:tgtEl>
                                        <p:attrNameLst>
                                          <p:attrName>style.visibility</p:attrName>
                                        </p:attrNameLst>
                                      </p:cBhvr>
                                      <p:to>
                                        <p:strVal val="visible"/>
                                      </p:to>
                                    </p:set>
                                    <p:anim calcmode="lin" valueType="num">
                                      <p:cBhvr additive="base">
                                        <p:cTn id="19" dur="500" fill="hold"/>
                                        <p:tgtEl>
                                          <p:spTgt spid="15360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03">
                                            <p:txEl>
                                              <p:pRg st="2" end="2"/>
                                            </p:txEl>
                                          </p:spTgt>
                                        </p:tgtEl>
                                        <p:attrNameLst>
                                          <p:attrName>style.visibility</p:attrName>
                                        </p:attrNameLst>
                                      </p:cBhvr>
                                      <p:to>
                                        <p:strVal val="visible"/>
                                      </p:to>
                                    </p:set>
                                    <p:anim calcmode="lin" valueType="num">
                                      <p:cBhvr additive="base">
                                        <p:cTn id="25" dur="500" fill="hold"/>
                                        <p:tgtEl>
                                          <p:spTgt spid="15360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3603">
                                            <p:txEl>
                                              <p:pRg st="3" end="3"/>
                                            </p:txEl>
                                          </p:spTgt>
                                        </p:tgtEl>
                                        <p:attrNameLst>
                                          <p:attrName>style.visibility</p:attrName>
                                        </p:attrNameLst>
                                      </p:cBhvr>
                                      <p:to>
                                        <p:strVal val="visible"/>
                                      </p:to>
                                    </p:set>
                                    <p:anim calcmode="lin" valueType="num">
                                      <p:cBhvr additive="base">
                                        <p:cTn id="31" dur="500" fill="hold"/>
                                        <p:tgtEl>
                                          <p:spTgt spid="15360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36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3603">
                                            <p:txEl>
                                              <p:pRg st="4" end="4"/>
                                            </p:txEl>
                                          </p:spTgt>
                                        </p:tgtEl>
                                        <p:attrNameLst>
                                          <p:attrName>style.visibility</p:attrName>
                                        </p:attrNameLst>
                                      </p:cBhvr>
                                      <p:to>
                                        <p:strVal val="visible"/>
                                      </p:to>
                                    </p:set>
                                    <p:anim calcmode="lin" valueType="num">
                                      <p:cBhvr additive="base">
                                        <p:cTn id="37" dur="500" fill="hold"/>
                                        <p:tgtEl>
                                          <p:spTgt spid="15360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536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53603">
                                            <p:txEl>
                                              <p:pRg st="5" end="5"/>
                                            </p:txEl>
                                          </p:spTgt>
                                        </p:tgtEl>
                                        <p:attrNameLst>
                                          <p:attrName>style.visibility</p:attrName>
                                        </p:attrNameLst>
                                      </p:cBhvr>
                                      <p:to>
                                        <p:strVal val="visible"/>
                                      </p:to>
                                    </p:set>
                                    <p:anim calcmode="lin" valueType="num">
                                      <p:cBhvr additive="base">
                                        <p:cTn id="43" dur="500" fill="hold"/>
                                        <p:tgtEl>
                                          <p:spTgt spid="15360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5360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autoUpdateAnimBg="0"/>
      <p:bldP spid="153603"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defRPr/>
            </a:pPr>
            <a:r>
              <a:rPr lang="ja-JP" altLang="en-US" smtClean="0"/>
              <a:t>Ｋｅｙ　Ｃｏｎｃｅｐｔｓ</a:t>
            </a:r>
          </a:p>
        </p:txBody>
      </p:sp>
      <p:sp>
        <p:nvSpPr>
          <p:cNvPr id="154627" name="Rectangle 3"/>
          <p:cNvSpPr>
            <a:spLocks noGrp="1" noChangeArrowheads="1"/>
          </p:cNvSpPr>
          <p:nvPr>
            <p:ph idx="1"/>
          </p:nvPr>
        </p:nvSpPr>
        <p:spPr/>
        <p:txBody>
          <a:bodyPr/>
          <a:lstStyle/>
          <a:p>
            <a:pPr eaLnBrk="1" hangingPunct="1">
              <a:lnSpc>
                <a:spcPct val="90000"/>
              </a:lnSpc>
              <a:defRPr/>
            </a:pPr>
            <a:r>
              <a:rPr lang="ja-JP" altLang="en-US" sz="3600" smtClean="0"/>
              <a:t>要素賦与　　　　　　　　　　　　　　　　　　　　Ｆａｃｔｏｒ　Ｅｎｄｏｗｍｅｎｔ</a:t>
            </a:r>
          </a:p>
          <a:p>
            <a:pPr eaLnBrk="1" hangingPunct="1">
              <a:lnSpc>
                <a:spcPct val="90000"/>
              </a:lnSpc>
              <a:defRPr/>
            </a:pPr>
            <a:r>
              <a:rPr lang="ja-JP" altLang="en-US" sz="3600" smtClean="0"/>
              <a:t>要素集約度　　　　　　　　　　　　　　　　　　Ｆａｃｔｏｒ　Ｉｎｔｅｎｓｉｔｙ</a:t>
            </a:r>
          </a:p>
          <a:p>
            <a:pPr eaLnBrk="1" hangingPunct="1">
              <a:lnSpc>
                <a:spcPct val="90000"/>
              </a:lnSpc>
              <a:defRPr/>
            </a:pPr>
            <a:r>
              <a:rPr lang="ja-JP" altLang="en-US" sz="3600" smtClean="0"/>
              <a:t>企業内国際分業　　　　　　　　　　　　　　　Ｉｎｔｒａ</a:t>
            </a:r>
            <a:r>
              <a:rPr lang="en-US" altLang="ja-JP" sz="3600" smtClean="0"/>
              <a:t>-</a:t>
            </a:r>
            <a:r>
              <a:rPr lang="ja-JP" altLang="en-US" sz="3600" smtClean="0"/>
              <a:t>ｆｉｒｍ　Ｉｎｔｅｒｎａｔｉｏｎａｌ　　　　　　　　　　　　　　　　Ｄｉｖｉｓｉｏｎ　ｏｆ　ｌａｂｏｒ</a:t>
            </a:r>
          </a:p>
        </p:txBody>
      </p:sp>
    </p:spTree>
    <p:extLst>
      <p:ext uri="{BB962C8B-B14F-4D97-AF65-F5344CB8AC3E}">
        <p14:creationId xmlns:p14="http://schemas.microsoft.com/office/powerpoint/2010/main" val="384329996"/>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4626"/>
                                        </p:tgtEl>
                                        <p:attrNameLst>
                                          <p:attrName>style.visibility</p:attrName>
                                        </p:attrNameLst>
                                      </p:cBhvr>
                                      <p:to>
                                        <p:strVal val="visible"/>
                                      </p:to>
                                    </p:set>
                                    <p:anim calcmode="lin" valueType="num">
                                      <p:cBhvr additive="base">
                                        <p:cTn id="7" dur="500" fill="hold"/>
                                        <p:tgtEl>
                                          <p:spTgt spid="154626"/>
                                        </p:tgtEl>
                                        <p:attrNameLst>
                                          <p:attrName>ppt_x</p:attrName>
                                        </p:attrNameLst>
                                      </p:cBhvr>
                                      <p:tavLst>
                                        <p:tav tm="0">
                                          <p:val>
                                            <p:strVal val="0-#ppt_w/2"/>
                                          </p:val>
                                        </p:tav>
                                        <p:tav tm="100000">
                                          <p:val>
                                            <p:strVal val="#ppt_x"/>
                                          </p:val>
                                        </p:tav>
                                      </p:tavLst>
                                    </p:anim>
                                    <p:anim calcmode="lin" valueType="num">
                                      <p:cBhvr additive="base">
                                        <p:cTn id="8" dur="500" fill="hold"/>
                                        <p:tgtEl>
                                          <p:spTgt spid="1546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54627">
                                            <p:txEl>
                                              <p:pRg st="0" end="0"/>
                                            </p:txEl>
                                          </p:spTgt>
                                        </p:tgtEl>
                                        <p:attrNameLst>
                                          <p:attrName>style.visibility</p:attrName>
                                        </p:attrNameLst>
                                      </p:cBhvr>
                                      <p:to>
                                        <p:strVal val="visible"/>
                                      </p:to>
                                    </p:set>
                                    <p:anim calcmode="lin" valueType="num">
                                      <p:cBhvr additive="base">
                                        <p:cTn id="13" dur="5000" fill="hold"/>
                                        <p:tgtEl>
                                          <p:spTgt spid="154627">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154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154627">
                                            <p:txEl>
                                              <p:pRg st="1" end="1"/>
                                            </p:txEl>
                                          </p:spTgt>
                                        </p:tgtEl>
                                        <p:attrNameLst>
                                          <p:attrName>style.visibility</p:attrName>
                                        </p:attrNameLst>
                                      </p:cBhvr>
                                      <p:to>
                                        <p:strVal val="visible"/>
                                      </p:to>
                                    </p:set>
                                    <p:anim calcmode="lin" valueType="num">
                                      <p:cBhvr additive="base">
                                        <p:cTn id="19" dur="5000" fill="hold"/>
                                        <p:tgtEl>
                                          <p:spTgt spid="154627">
                                            <p:txEl>
                                              <p:pRg st="1" end="1"/>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154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154627">
                                            <p:txEl>
                                              <p:pRg st="2" end="2"/>
                                            </p:txEl>
                                          </p:spTgt>
                                        </p:tgtEl>
                                        <p:attrNameLst>
                                          <p:attrName>style.visibility</p:attrName>
                                        </p:attrNameLst>
                                      </p:cBhvr>
                                      <p:to>
                                        <p:strVal val="visible"/>
                                      </p:to>
                                    </p:set>
                                    <p:anim calcmode="lin" valueType="num">
                                      <p:cBhvr additive="base">
                                        <p:cTn id="25" dur="5000" fill="hold"/>
                                        <p:tgtEl>
                                          <p:spTgt spid="154627">
                                            <p:txEl>
                                              <p:pRg st="2" end="2"/>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1546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autoUpdateAnimBg="0"/>
      <p:bldP spid="154627"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ln>
            <a:noFill/>
          </a:ln>
        </p:spPr>
        <p:txBody>
          <a:bodyPr>
            <a:normAutofit/>
          </a:bodyPr>
          <a:lstStyle/>
          <a:p>
            <a:pPr eaLnBrk="1" hangingPunct="1">
              <a:defRPr/>
            </a:pPr>
            <a:r>
              <a:rPr lang="ja-JP" altLang="en-US" b="1" dirty="0" smtClean="0"/>
              <a:t>製品</a:t>
            </a:r>
            <a:r>
              <a:rPr lang="ja-JP" altLang="en-US" sz="4800" b="1" dirty="0" smtClean="0"/>
              <a:t>ライフサイクル（ＰＬＣ）</a:t>
            </a:r>
            <a:endParaRPr lang="ja-JP" altLang="en-US" b="1" dirty="0" smtClean="0"/>
          </a:p>
        </p:txBody>
      </p:sp>
      <p:sp>
        <p:nvSpPr>
          <p:cNvPr id="155664" name="Text Box 16"/>
          <p:cNvSpPr txBox="1">
            <a:spLocks noGrp="1" noChangeArrowheads="1"/>
          </p:cNvSpPr>
          <p:nvPr>
            <p:ph type="subTitle" idx="4294967295"/>
          </p:nvPr>
        </p:nvSpPr>
        <p:spPr>
          <a:xfrm>
            <a:off x="1600200" y="1547813"/>
            <a:ext cx="7543800" cy="4325937"/>
          </a:xfrm>
        </p:spPr>
        <p:txBody>
          <a:bodyPr/>
          <a:lstStyle/>
          <a:p>
            <a:pPr eaLnBrk="1" hangingPunct="1">
              <a:defRPr/>
            </a:pPr>
            <a:endParaRPr lang="en-US" altLang="ja-JP" dirty="0" smtClean="0"/>
          </a:p>
          <a:p>
            <a:pPr eaLnBrk="1" hangingPunct="1">
              <a:defRPr/>
            </a:pPr>
            <a:endParaRPr lang="en-US" altLang="ja-JP" dirty="0" smtClean="0"/>
          </a:p>
          <a:p>
            <a:pPr eaLnBrk="1" hangingPunct="1">
              <a:defRPr/>
            </a:pPr>
            <a:endParaRPr lang="en-US" altLang="ja-JP" dirty="0" smtClean="0"/>
          </a:p>
        </p:txBody>
      </p:sp>
      <p:sp>
        <p:nvSpPr>
          <p:cNvPr id="155651" name="Line 3"/>
          <p:cNvSpPr>
            <a:spLocks noChangeShapeType="1"/>
          </p:cNvSpPr>
          <p:nvPr/>
        </p:nvSpPr>
        <p:spPr bwMode="auto">
          <a:xfrm>
            <a:off x="1447800" y="6096000"/>
            <a:ext cx="6096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smtClean="0">
              <a:solidFill>
                <a:srgbClr val="FFFFFF"/>
              </a:solidFill>
              <a:ea typeface="ＭＳ Ｐゴシック" charset="-128"/>
            </a:endParaRPr>
          </a:p>
        </p:txBody>
      </p:sp>
      <p:sp>
        <p:nvSpPr>
          <p:cNvPr id="155652" name="Line 4"/>
          <p:cNvSpPr>
            <a:spLocks noChangeShapeType="1"/>
          </p:cNvSpPr>
          <p:nvPr/>
        </p:nvSpPr>
        <p:spPr bwMode="auto">
          <a:xfrm flipV="1">
            <a:off x="1447800" y="1981200"/>
            <a:ext cx="0" cy="411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smtClean="0">
              <a:solidFill>
                <a:srgbClr val="FFFFFF"/>
              </a:solidFill>
              <a:ea typeface="ＭＳ Ｐゴシック" charset="-128"/>
            </a:endParaRPr>
          </a:p>
        </p:txBody>
      </p:sp>
      <p:sp>
        <p:nvSpPr>
          <p:cNvPr id="155653" name="Line 5"/>
          <p:cNvSpPr>
            <a:spLocks noChangeShapeType="1"/>
          </p:cNvSpPr>
          <p:nvPr/>
        </p:nvSpPr>
        <p:spPr bwMode="auto">
          <a:xfrm>
            <a:off x="2819400" y="5410200"/>
            <a:ext cx="0" cy="6858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ja-JP" altLang="en-US" smtClean="0">
              <a:solidFill>
                <a:srgbClr val="FFFFFF"/>
              </a:solidFill>
              <a:ea typeface="ＭＳ Ｐゴシック" charset="-128"/>
            </a:endParaRPr>
          </a:p>
        </p:txBody>
      </p:sp>
      <p:sp>
        <p:nvSpPr>
          <p:cNvPr id="155654" name="Line 6"/>
          <p:cNvSpPr>
            <a:spLocks noChangeShapeType="1"/>
          </p:cNvSpPr>
          <p:nvPr/>
        </p:nvSpPr>
        <p:spPr bwMode="auto">
          <a:xfrm>
            <a:off x="4572000" y="4076700"/>
            <a:ext cx="0" cy="20193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ja-JP" altLang="en-US" smtClean="0">
              <a:solidFill>
                <a:srgbClr val="FFFFFF"/>
              </a:solidFill>
              <a:ea typeface="ＭＳ Ｐゴシック" charset="-128"/>
            </a:endParaRPr>
          </a:p>
        </p:txBody>
      </p:sp>
      <p:sp>
        <p:nvSpPr>
          <p:cNvPr id="155655" name="Line 7"/>
          <p:cNvSpPr>
            <a:spLocks noChangeShapeType="1"/>
          </p:cNvSpPr>
          <p:nvPr/>
        </p:nvSpPr>
        <p:spPr bwMode="auto">
          <a:xfrm>
            <a:off x="6084888" y="4149725"/>
            <a:ext cx="11112" cy="1946275"/>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ja-JP" altLang="en-US" smtClean="0">
              <a:solidFill>
                <a:srgbClr val="FFFFFF"/>
              </a:solidFill>
              <a:ea typeface="ＭＳ Ｐゴシック" charset="-128"/>
            </a:endParaRPr>
          </a:p>
        </p:txBody>
      </p:sp>
      <p:sp>
        <p:nvSpPr>
          <p:cNvPr id="155656" name="Text Box 8"/>
          <p:cNvSpPr txBox="1">
            <a:spLocks noChangeArrowheads="1"/>
          </p:cNvSpPr>
          <p:nvPr/>
        </p:nvSpPr>
        <p:spPr bwMode="auto">
          <a:xfrm>
            <a:off x="7496273" y="5842488"/>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smtClean="0">
                <a:solidFill>
                  <a:srgbClr val="002060"/>
                </a:solidFill>
                <a:latin typeface="Times New Roman" pitchFamily="18" charset="0"/>
              </a:rPr>
              <a:t>時間</a:t>
            </a:r>
          </a:p>
        </p:txBody>
      </p:sp>
      <p:sp>
        <p:nvSpPr>
          <p:cNvPr id="155657" name="Text Box 9"/>
          <p:cNvSpPr txBox="1">
            <a:spLocks noChangeArrowheads="1"/>
          </p:cNvSpPr>
          <p:nvPr/>
        </p:nvSpPr>
        <p:spPr bwMode="auto">
          <a:xfrm>
            <a:off x="847725" y="1630363"/>
            <a:ext cx="5492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smtClean="0">
                <a:solidFill>
                  <a:srgbClr val="FFFFFF"/>
                </a:solidFill>
                <a:latin typeface="Times New Roman" pitchFamily="18" charset="0"/>
              </a:rPr>
              <a:t>販売高</a:t>
            </a:r>
          </a:p>
        </p:txBody>
      </p:sp>
      <p:sp>
        <p:nvSpPr>
          <p:cNvPr id="155658" name="Text Box 10"/>
          <p:cNvSpPr txBox="1">
            <a:spLocks noChangeArrowheads="1"/>
          </p:cNvSpPr>
          <p:nvPr/>
        </p:nvSpPr>
        <p:spPr bwMode="auto">
          <a:xfrm>
            <a:off x="3083904" y="5666547"/>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dirty="0" smtClean="0">
                <a:solidFill>
                  <a:srgbClr val="002060"/>
                </a:solidFill>
                <a:latin typeface="Times New Roman" pitchFamily="18" charset="0"/>
              </a:rPr>
              <a:t>成長</a:t>
            </a:r>
            <a:endParaRPr lang="ja-JP" altLang="en-US" sz="2400" dirty="0" smtClean="0">
              <a:solidFill>
                <a:srgbClr val="002060"/>
              </a:solidFill>
              <a:latin typeface="Times New Roman" pitchFamily="18" charset="0"/>
            </a:endParaRPr>
          </a:p>
        </p:txBody>
      </p:sp>
      <p:sp>
        <p:nvSpPr>
          <p:cNvPr id="5131" name="Text Box 11"/>
          <p:cNvSpPr txBox="1">
            <a:spLocks noChangeArrowheads="1"/>
          </p:cNvSpPr>
          <p:nvPr/>
        </p:nvSpPr>
        <p:spPr bwMode="auto">
          <a:xfrm>
            <a:off x="4708525" y="59642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en-US" altLang="ja-JP" sz="2400" smtClean="0">
              <a:solidFill>
                <a:srgbClr val="FFFFFF"/>
              </a:solidFill>
              <a:latin typeface="Times New Roman" pitchFamily="18" charset="0"/>
            </a:endParaRPr>
          </a:p>
          <a:p>
            <a:pPr eaLnBrk="1" hangingPunct="1"/>
            <a:endParaRPr lang="en-US" altLang="ja-JP" sz="2400" smtClean="0">
              <a:solidFill>
                <a:srgbClr val="FFFFFF"/>
              </a:solidFill>
              <a:latin typeface="Times New Roman" pitchFamily="18" charset="0"/>
            </a:endParaRPr>
          </a:p>
        </p:txBody>
      </p:sp>
      <p:sp>
        <p:nvSpPr>
          <p:cNvPr id="155660" name="Text Box 12"/>
          <p:cNvSpPr txBox="1">
            <a:spLocks noChangeArrowheads="1"/>
          </p:cNvSpPr>
          <p:nvPr/>
        </p:nvSpPr>
        <p:spPr bwMode="auto">
          <a:xfrm>
            <a:off x="4684104" y="5666547"/>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dirty="0" smtClean="0">
                <a:solidFill>
                  <a:srgbClr val="002060"/>
                </a:solidFill>
                <a:latin typeface="Times New Roman" pitchFamily="18" charset="0"/>
              </a:rPr>
              <a:t>成熟</a:t>
            </a:r>
            <a:endParaRPr lang="ja-JP" altLang="en-US" sz="2400" dirty="0" smtClean="0">
              <a:solidFill>
                <a:srgbClr val="002060"/>
              </a:solidFill>
              <a:latin typeface="Times New Roman" pitchFamily="18" charset="0"/>
            </a:endParaRPr>
          </a:p>
        </p:txBody>
      </p:sp>
      <p:sp>
        <p:nvSpPr>
          <p:cNvPr id="155661" name="Text Box 13"/>
          <p:cNvSpPr txBox="1">
            <a:spLocks noChangeArrowheads="1"/>
          </p:cNvSpPr>
          <p:nvPr/>
        </p:nvSpPr>
        <p:spPr bwMode="auto">
          <a:xfrm>
            <a:off x="6284304" y="5666547"/>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dirty="0" smtClean="0">
                <a:solidFill>
                  <a:srgbClr val="002060"/>
                </a:solidFill>
                <a:latin typeface="Times New Roman" pitchFamily="18" charset="0"/>
              </a:rPr>
              <a:t>衰退</a:t>
            </a:r>
            <a:endParaRPr lang="ja-JP" altLang="en-US" sz="2400" dirty="0" smtClean="0">
              <a:solidFill>
                <a:srgbClr val="002060"/>
              </a:solidFill>
              <a:latin typeface="Times New Roman" pitchFamily="18" charset="0"/>
            </a:endParaRPr>
          </a:p>
        </p:txBody>
      </p:sp>
      <p:sp>
        <p:nvSpPr>
          <p:cNvPr id="155662" name="Text Box 14"/>
          <p:cNvSpPr txBox="1">
            <a:spLocks noChangeArrowheads="1"/>
          </p:cNvSpPr>
          <p:nvPr/>
        </p:nvSpPr>
        <p:spPr bwMode="auto">
          <a:xfrm>
            <a:off x="1636104" y="5666547"/>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dirty="0" smtClean="0">
                <a:solidFill>
                  <a:srgbClr val="002060"/>
                </a:solidFill>
                <a:latin typeface="Times New Roman" pitchFamily="18" charset="0"/>
              </a:rPr>
              <a:t>導入</a:t>
            </a:r>
            <a:endParaRPr lang="ja-JP" altLang="en-US" sz="2400" dirty="0" smtClean="0">
              <a:solidFill>
                <a:srgbClr val="002060"/>
              </a:solidFill>
              <a:latin typeface="Times New Roman" pitchFamily="18" charset="0"/>
            </a:endParaRPr>
          </a:p>
        </p:txBody>
      </p:sp>
      <p:sp>
        <p:nvSpPr>
          <p:cNvPr id="155663" name="Text Box 15"/>
          <p:cNvSpPr txBox="1">
            <a:spLocks noChangeArrowheads="1"/>
          </p:cNvSpPr>
          <p:nvPr/>
        </p:nvSpPr>
        <p:spPr bwMode="auto">
          <a:xfrm>
            <a:off x="1952626" y="4966432"/>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smtClean="0">
                <a:solidFill>
                  <a:srgbClr val="002060"/>
                </a:solidFill>
                <a:latin typeface="Times New Roman" pitchFamily="18" charset="0"/>
              </a:rPr>
              <a:t>I</a:t>
            </a:r>
          </a:p>
        </p:txBody>
      </p:sp>
      <p:sp>
        <p:nvSpPr>
          <p:cNvPr id="155665" name="Text Box 17"/>
          <p:cNvSpPr txBox="1">
            <a:spLocks noChangeArrowheads="1"/>
          </p:cNvSpPr>
          <p:nvPr/>
        </p:nvSpPr>
        <p:spPr bwMode="auto">
          <a:xfrm>
            <a:off x="3234532" y="4244119"/>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dirty="0" smtClean="0">
                <a:solidFill>
                  <a:srgbClr val="002060"/>
                </a:solidFill>
                <a:latin typeface="Times New Roman" pitchFamily="18" charset="0"/>
              </a:rPr>
              <a:t>II</a:t>
            </a:r>
          </a:p>
        </p:txBody>
      </p:sp>
      <p:sp>
        <p:nvSpPr>
          <p:cNvPr id="155666" name="Text Box 18"/>
          <p:cNvSpPr txBox="1">
            <a:spLocks noChangeArrowheads="1"/>
          </p:cNvSpPr>
          <p:nvPr/>
        </p:nvSpPr>
        <p:spPr bwMode="auto">
          <a:xfrm>
            <a:off x="4995373" y="325862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dirty="0" smtClean="0">
                <a:solidFill>
                  <a:srgbClr val="002060"/>
                </a:solidFill>
                <a:latin typeface="Times New Roman" pitchFamily="18" charset="0"/>
              </a:rPr>
              <a:t>III</a:t>
            </a:r>
          </a:p>
        </p:txBody>
      </p:sp>
      <p:sp>
        <p:nvSpPr>
          <p:cNvPr id="155667" name="Text Box 19"/>
          <p:cNvSpPr txBox="1">
            <a:spLocks noChangeArrowheads="1"/>
          </p:cNvSpPr>
          <p:nvPr/>
        </p:nvSpPr>
        <p:spPr bwMode="auto">
          <a:xfrm>
            <a:off x="6578110" y="3763439"/>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dirty="0" smtClean="0">
                <a:solidFill>
                  <a:srgbClr val="002060"/>
                </a:solidFill>
                <a:latin typeface="Times New Roman" pitchFamily="18" charset="0"/>
              </a:rPr>
              <a:t>IV</a:t>
            </a:r>
          </a:p>
        </p:txBody>
      </p:sp>
      <p:sp>
        <p:nvSpPr>
          <p:cNvPr id="5140" name="Freeform 20"/>
          <p:cNvSpPr>
            <a:spLocks/>
          </p:cNvSpPr>
          <p:nvPr/>
        </p:nvSpPr>
        <p:spPr bwMode="auto">
          <a:xfrm>
            <a:off x="1752600" y="3795650"/>
            <a:ext cx="6096000" cy="1811338"/>
          </a:xfrm>
          <a:custGeom>
            <a:avLst/>
            <a:gdLst>
              <a:gd name="T0" fmla="*/ 0 w 3840"/>
              <a:gd name="T1" fmla="*/ 1141 h 1141"/>
              <a:gd name="T2" fmla="*/ 907 w 3840"/>
              <a:gd name="T3" fmla="*/ 868 h 1141"/>
              <a:gd name="T4" fmla="*/ 1769 w 3840"/>
              <a:gd name="T5" fmla="*/ 143 h 1141"/>
              <a:gd name="T6" fmla="*/ 2223 w 3840"/>
              <a:gd name="T7" fmla="*/ 7 h 1141"/>
              <a:gd name="T8" fmla="*/ 2767 w 3840"/>
              <a:gd name="T9" fmla="*/ 188 h 1141"/>
              <a:gd name="T10" fmla="*/ 3674 w 3840"/>
              <a:gd name="T11" fmla="*/ 778 h 1141"/>
              <a:gd name="T12" fmla="*/ 3765 w 3840"/>
              <a:gd name="T13" fmla="*/ 823 h 1141"/>
              <a:gd name="T14" fmla="*/ 3719 w 3840"/>
              <a:gd name="T15" fmla="*/ 823 h 1141"/>
              <a:gd name="T16" fmla="*/ 3765 w 3840"/>
              <a:gd name="T17" fmla="*/ 823 h 11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40"/>
              <a:gd name="T28" fmla="*/ 0 h 1141"/>
              <a:gd name="T29" fmla="*/ 3840 w 3840"/>
              <a:gd name="T30" fmla="*/ 1141 h 11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40" h="1141">
                <a:moveTo>
                  <a:pt x="0" y="1141"/>
                </a:moveTo>
                <a:cubicBezTo>
                  <a:pt x="306" y="1087"/>
                  <a:pt x="612" y="1034"/>
                  <a:pt x="907" y="868"/>
                </a:cubicBezTo>
                <a:cubicBezTo>
                  <a:pt x="1202" y="702"/>
                  <a:pt x="1550" y="286"/>
                  <a:pt x="1769" y="143"/>
                </a:cubicBezTo>
                <a:cubicBezTo>
                  <a:pt x="1988" y="0"/>
                  <a:pt x="2057" y="0"/>
                  <a:pt x="2223" y="7"/>
                </a:cubicBezTo>
                <a:cubicBezTo>
                  <a:pt x="2389" y="14"/>
                  <a:pt x="2525" y="60"/>
                  <a:pt x="2767" y="188"/>
                </a:cubicBezTo>
                <a:cubicBezTo>
                  <a:pt x="3009" y="316"/>
                  <a:pt x="3508" y="672"/>
                  <a:pt x="3674" y="778"/>
                </a:cubicBezTo>
                <a:cubicBezTo>
                  <a:pt x="3840" y="884"/>
                  <a:pt x="3758" y="816"/>
                  <a:pt x="3765" y="823"/>
                </a:cubicBezTo>
                <a:cubicBezTo>
                  <a:pt x="3772" y="830"/>
                  <a:pt x="3719" y="823"/>
                  <a:pt x="3719" y="823"/>
                </a:cubicBezTo>
                <a:cubicBezTo>
                  <a:pt x="3719" y="823"/>
                  <a:pt x="3742" y="823"/>
                  <a:pt x="3765" y="823"/>
                </a:cubicBez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mtClean="0">
              <a:solidFill>
                <a:srgbClr val="FFFFFF"/>
              </a:solidFill>
              <a:ea typeface="ＭＳ Ｐゴシック" charset="-128"/>
            </a:endParaRPr>
          </a:p>
        </p:txBody>
      </p:sp>
    </p:spTree>
    <p:extLst>
      <p:ext uri="{BB962C8B-B14F-4D97-AF65-F5344CB8AC3E}">
        <p14:creationId xmlns:p14="http://schemas.microsoft.com/office/powerpoint/2010/main" val="3506176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5650"/>
                                        </p:tgtEl>
                                        <p:attrNameLst>
                                          <p:attrName>style.visibility</p:attrName>
                                        </p:attrNameLst>
                                      </p:cBhvr>
                                      <p:to>
                                        <p:strVal val="visible"/>
                                      </p:to>
                                    </p:set>
                                    <p:anim calcmode="lin" valueType="num">
                                      <p:cBhvr additive="base">
                                        <p:cTn id="7" dur="500" fill="hold"/>
                                        <p:tgtEl>
                                          <p:spTgt spid="155650"/>
                                        </p:tgtEl>
                                        <p:attrNameLst>
                                          <p:attrName>ppt_x</p:attrName>
                                        </p:attrNameLst>
                                      </p:cBhvr>
                                      <p:tavLst>
                                        <p:tav tm="0">
                                          <p:val>
                                            <p:strVal val="0-#ppt_w/2"/>
                                          </p:val>
                                        </p:tav>
                                        <p:tav tm="100000">
                                          <p:val>
                                            <p:strVal val="#ppt_x"/>
                                          </p:val>
                                        </p:tav>
                                      </p:tavLst>
                                    </p:anim>
                                    <p:anim calcmode="lin" valueType="num">
                                      <p:cBhvr additive="base">
                                        <p:cTn id="8" dur="500" fill="hold"/>
                                        <p:tgtEl>
                                          <p:spTgt spid="1556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5651"/>
                                        </p:tgtEl>
                                        <p:attrNameLst>
                                          <p:attrName>style.visibility</p:attrName>
                                        </p:attrNameLst>
                                      </p:cBhvr>
                                      <p:to>
                                        <p:strVal val="visible"/>
                                      </p:to>
                                    </p:set>
                                    <p:anim calcmode="lin" valueType="num">
                                      <p:cBhvr additive="base">
                                        <p:cTn id="13" dur="500" fill="hold"/>
                                        <p:tgtEl>
                                          <p:spTgt spid="155651"/>
                                        </p:tgtEl>
                                        <p:attrNameLst>
                                          <p:attrName>ppt_x</p:attrName>
                                        </p:attrNameLst>
                                      </p:cBhvr>
                                      <p:tavLst>
                                        <p:tav tm="0">
                                          <p:val>
                                            <p:strVal val="0-#ppt_w/2"/>
                                          </p:val>
                                        </p:tav>
                                        <p:tav tm="100000">
                                          <p:val>
                                            <p:strVal val="#ppt_x"/>
                                          </p:val>
                                        </p:tav>
                                      </p:tavLst>
                                    </p:anim>
                                    <p:anim calcmode="lin" valueType="num">
                                      <p:cBhvr additive="base">
                                        <p:cTn id="14" dur="500" fill="hold"/>
                                        <p:tgtEl>
                                          <p:spTgt spid="15565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5656"/>
                                        </p:tgtEl>
                                        <p:attrNameLst>
                                          <p:attrName>style.visibility</p:attrName>
                                        </p:attrNameLst>
                                      </p:cBhvr>
                                      <p:to>
                                        <p:strVal val="visible"/>
                                      </p:to>
                                    </p:set>
                                    <p:anim calcmode="lin" valueType="num">
                                      <p:cBhvr additive="base">
                                        <p:cTn id="19" dur="500" fill="hold"/>
                                        <p:tgtEl>
                                          <p:spTgt spid="155656"/>
                                        </p:tgtEl>
                                        <p:attrNameLst>
                                          <p:attrName>ppt_x</p:attrName>
                                        </p:attrNameLst>
                                      </p:cBhvr>
                                      <p:tavLst>
                                        <p:tav tm="0">
                                          <p:val>
                                            <p:strVal val="0-#ppt_w/2"/>
                                          </p:val>
                                        </p:tav>
                                        <p:tav tm="100000">
                                          <p:val>
                                            <p:strVal val="#ppt_x"/>
                                          </p:val>
                                        </p:tav>
                                      </p:tavLst>
                                    </p:anim>
                                    <p:anim calcmode="lin" valueType="num">
                                      <p:cBhvr additive="base">
                                        <p:cTn id="20" dur="500" fill="hold"/>
                                        <p:tgtEl>
                                          <p:spTgt spid="15565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5652"/>
                                        </p:tgtEl>
                                        <p:attrNameLst>
                                          <p:attrName>style.visibility</p:attrName>
                                        </p:attrNameLst>
                                      </p:cBhvr>
                                      <p:to>
                                        <p:strVal val="visible"/>
                                      </p:to>
                                    </p:set>
                                    <p:anim calcmode="lin" valueType="num">
                                      <p:cBhvr additive="base">
                                        <p:cTn id="25" dur="500" fill="hold"/>
                                        <p:tgtEl>
                                          <p:spTgt spid="155652"/>
                                        </p:tgtEl>
                                        <p:attrNameLst>
                                          <p:attrName>ppt_x</p:attrName>
                                        </p:attrNameLst>
                                      </p:cBhvr>
                                      <p:tavLst>
                                        <p:tav tm="0">
                                          <p:val>
                                            <p:strVal val="0-#ppt_w/2"/>
                                          </p:val>
                                        </p:tav>
                                        <p:tav tm="100000">
                                          <p:val>
                                            <p:strVal val="#ppt_x"/>
                                          </p:val>
                                        </p:tav>
                                      </p:tavLst>
                                    </p:anim>
                                    <p:anim calcmode="lin" valueType="num">
                                      <p:cBhvr additive="base">
                                        <p:cTn id="26" dur="500" fill="hold"/>
                                        <p:tgtEl>
                                          <p:spTgt spid="15565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5657"/>
                                        </p:tgtEl>
                                        <p:attrNameLst>
                                          <p:attrName>style.visibility</p:attrName>
                                        </p:attrNameLst>
                                      </p:cBhvr>
                                      <p:to>
                                        <p:strVal val="visible"/>
                                      </p:to>
                                    </p:set>
                                    <p:anim calcmode="lin" valueType="num">
                                      <p:cBhvr additive="base">
                                        <p:cTn id="31" dur="500" fill="hold"/>
                                        <p:tgtEl>
                                          <p:spTgt spid="155657"/>
                                        </p:tgtEl>
                                        <p:attrNameLst>
                                          <p:attrName>ppt_x</p:attrName>
                                        </p:attrNameLst>
                                      </p:cBhvr>
                                      <p:tavLst>
                                        <p:tav tm="0">
                                          <p:val>
                                            <p:strVal val="0-#ppt_w/2"/>
                                          </p:val>
                                        </p:tav>
                                        <p:tav tm="100000">
                                          <p:val>
                                            <p:strVal val="#ppt_x"/>
                                          </p:val>
                                        </p:tav>
                                      </p:tavLst>
                                    </p:anim>
                                    <p:anim calcmode="lin" valueType="num">
                                      <p:cBhvr additive="base">
                                        <p:cTn id="32" dur="500" fill="hold"/>
                                        <p:tgtEl>
                                          <p:spTgt spid="15565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5653"/>
                                        </p:tgtEl>
                                        <p:attrNameLst>
                                          <p:attrName>style.visibility</p:attrName>
                                        </p:attrNameLst>
                                      </p:cBhvr>
                                      <p:to>
                                        <p:strVal val="visible"/>
                                      </p:to>
                                    </p:set>
                                    <p:anim calcmode="lin" valueType="num">
                                      <p:cBhvr additive="base">
                                        <p:cTn id="37" dur="500" fill="hold"/>
                                        <p:tgtEl>
                                          <p:spTgt spid="155653"/>
                                        </p:tgtEl>
                                        <p:attrNameLst>
                                          <p:attrName>ppt_x</p:attrName>
                                        </p:attrNameLst>
                                      </p:cBhvr>
                                      <p:tavLst>
                                        <p:tav tm="0">
                                          <p:val>
                                            <p:strVal val="0-#ppt_w/2"/>
                                          </p:val>
                                        </p:tav>
                                        <p:tav tm="100000">
                                          <p:val>
                                            <p:strVal val="#ppt_x"/>
                                          </p:val>
                                        </p:tav>
                                      </p:tavLst>
                                    </p:anim>
                                    <p:anim calcmode="lin" valueType="num">
                                      <p:cBhvr additive="base">
                                        <p:cTn id="38" dur="500" fill="hold"/>
                                        <p:tgtEl>
                                          <p:spTgt spid="155653"/>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55654"/>
                                        </p:tgtEl>
                                        <p:attrNameLst>
                                          <p:attrName>style.visibility</p:attrName>
                                        </p:attrNameLst>
                                      </p:cBhvr>
                                      <p:to>
                                        <p:strVal val="visible"/>
                                      </p:to>
                                    </p:set>
                                    <p:anim calcmode="lin" valueType="num">
                                      <p:cBhvr additive="base">
                                        <p:cTn id="43" dur="500" fill="hold"/>
                                        <p:tgtEl>
                                          <p:spTgt spid="155654"/>
                                        </p:tgtEl>
                                        <p:attrNameLst>
                                          <p:attrName>ppt_x</p:attrName>
                                        </p:attrNameLst>
                                      </p:cBhvr>
                                      <p:tavLst>
                                        <p:tav tm="0">
                                          <p:val>
                                            <p:strVal val="0-#ppt_w/2"/>
                                          </p:val>
                                        </p:tav>
                                        <p:tav tm="100000">
                                          <p:val>
                                            <p:strVal val="#ppt_x"/>
                                          </p:val>
                                        </p:tav>
                                      </p:tavLst>
                                    </p:anim>
                                    <p:anim calcmode="lin" valueType="num">
                                      <p:cBhvr additive="base">
                                        <p:cTn id="44" dur="500" fill="hold"/>
                                        <p:tgtEl>
                                          <p:spTgt spid="155654"/>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55655"/>
                                        </p:tgtEl>
                                        <p:attrNameLst>
                                          <p:attrName>style.visibility</p:attrName>
                                        </p:attrNameLst>
                                      </p:cBhvr>
                                      <p:to>
                                        <p:strVal val="visible"/>
                                      </p:to>
                                    </p:set>
                                    <p:anim calcmode="lin" valueType="num">
                                      <p:cBhvr additive="base">
                                        <p:cTn id="49" dur="500" fill="hold"/>
                                        <p:tgtEl>
                                          <p:spTgt spid="155655"/>
                                        </p:tgtEl>
                                        <p:attrNameLst>
                                          <p:attrName>ppt_x</p:attrName>
                                        </p:attrNameLst>
                                      </p:cBhvr>
                                      <p:tavLst>
                                        <p:tav tm="0">
                                          <p:val>
                                            <p:strVal val="0-#ppt_w/2"/>
                                          </p:val>
                                        </p:tav>
                                        <p:tav tm="100000">
                                          <p:val>
                                            <p:strVal val="#ppt_x"/>
                                          </p:val>
                                        </p:tav>
                                      </p:tavLst>
                                    </p:anim>
                                    <p:anim calcmode="lin" valueType="num">
                                      <p:cBhvr additive="base">
                                        <p:cTn id="50" dur="500" fill="hold"/>
                                        <p:tgtEl>
                                          <p:spTgt spid="155655"/>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55663"/>
                                        </p:tgtEl>
                                        <p:attrNameLst>
                                          <p:attrName>style.visibility</p:attrName>
                                        </p:attrNameLst>
                                      </p:cBhvr>
                                      <p:to>
                                        <p:strVal val="visible"/>
                                      </p:to>
                                    </p:set>
                                    <p:anim calcmode="lin" valueType="num">
                                      <p:cBhvr additive="base">
                                        <p:cTn id="55" dur="500" fill="hold"/>
                                        <p:tgtEl>
                                          <p:spTgt spid="155663"/>
                                        </p:tgtEl>
                                        <p:attrNameLst>
                                          <p:attrName>ppt_x</p:attrName>
                                        </p:attrNameLst>
                                      </p:cBhvr>
                                      <p:tavLst>
                                        <p:tav tm="0">
                                          <p:val>
                                            <p:strVal val="0-#ppt_w/2"/>
                                          </p:val>
                                        </p:tav>
                                        <p:tav tm="100000">
                                          <p:val>
                                            <p:strVal val="#ppt_x"/>
                                          </p:val>
                                        </p:tav>
                                      </p:tavLst>
                                    </p:anim>
                                    <p:anim calcmode="lin" valueType="num">
                                      <p:cBhvr additive="base">
                                        <p:cTn id="56" dur="500" fill="hold"/>
                                        <p:tgtEl>
                                          <p:spTgt spid="155663"/>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55665"/>
                                        </p:tgtEl>
                                        <p:attrNameLst>
                                          <p:attrName>style.visibility</p:attrName>
                                        </p:attrNameLst>
                                      </p:cBhvr>
                                      <p:to>
                                        <p:strVal val="visible"/>
                                      </p:to>
                                    </p:set>
                                    <p:anim calcmode="lin" valueType="num">
                                      <p:cBhvr additive="base">
                                        <p:cTn id="61" dur="500" fill="hold"/>
                                        <p:tgtEl>
                                          <p:spTgt spid="155665"/>
                                        </p:tgtEl>
                                        <p:attrNameLst>
                                          <p:attrName>ppt_x</p:attrName>
                                        </p:attrNameLst>
                                      </p:cBhvr>
                                      <p:tavLst>
                                        <p:tav tm="0">
                                          <p:val>
                                            <p:strVal val="0-#ppt_w/2"/>
                                          </p:val>
                                        </p:tav>
                                        <p:tav tm="100000">
                                          <p:val>
                                            <p:strVal val="#ppt_x"/>
                                          </p:val>
                                        </p:tav>
                                      </p:tavLst>
                                    </p:anim>
                                    <p:anim calcmode="lin" valueType="num">
                                      <p:cBhvr additive="base">
                                        <p:cTn id="62" dur="500" fill="hold"/>
                                        <p:tgtEl>
                                          <p:spTgt spid="155665"/>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55666"/>
                                        </p:tgtEl>
                                        <p:attrNameLst>
                                          <p:attrName>style.visibility</p:attrName>
                                        </p:attrNameLst>
                                      </p:cBhvr>
                                      <p:to>
                                        <p:strVal val="visible"/>
                                      </p:to>
                                    </p:set>
                                    <p:anim calcmode="lin" valueType="num">
                                      <p:cBhvr additive="base">
                                        <p:cTn id="67" dur="500" fill="hold"/>
                                        <p:tgtEl>
                                          <p:spTgt spid="155666"/>
                                        </p:tgtEl>
                                        <p:attrNameLst>
                                          <p:attrName>ppt_x</p:attrName>
                                        </p:attrNameLst>
                                      </p:cBhvr>
                                      <p:tavLst>
                                        <p:tav tm="0">
                                          <p:val>
                                            <p:strVal val="0-#ppt_w/2"/>
                                          </p:val>
                                        </p:tav>
                                        <p:tav tm="100000">
                                          <p:val>
                                            <p:strVal val="#ppt_x"/>
                                          </p:val>
                                        </p:tav>
                                      </p:tavLst>
                                    </p:anim>
                                    <p:anim calcmode="lin" valueType="num">
                                      <p:cBhvr additive="base">
                                        <p:cTn id="68" dur="500" fill="hold"/>
                                        <p:tgtEl>
                                          <p:spTgt spid="155666"/>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55667"/>
                                        </p:tgtEl>
                                        <p:attrNameLst>
                                          <p:attrName>style.visibility</p:attrName>
                                        </p:attrNameLst>
                                      </p:cBhvr>
                                      <p:to>
                                        <p:strVal val="visible"/>
                                      </p:to>
                                    </p:set>
                                    <p:anim calcmode="lin" valueType="num">
                                      <p:cBhvr additive="base">
                                        <p:cTn id="73" dur="500" fill="hold"/>
                                        <p:tgtEl>
                                          <p:spTgt spid="155667"/>
                                        </p:tgtEl>
                                        <p:attrNameLst>
                                          <p:attrName>ppt_x</p:attrName>
                                        </p:attrNameLst>
                                      </p:cBhvr>
                                      <p:tavLst>
                                        <p:tav tm="0">
                                          <p:val>
                                            <p:strVal val="0-#ppt_w/2"/>
                                          </p:val>
                                        </p:tav>
                                        <p:tav tm="100000">
                                          <p:val>
                                            <p:strVal val="#ppt_x"/>
                                          </p:val>
                                        </p:tav>
                                      </p:tavLst>
                                    </p:anim>
                                    <p:anim calcmode="lin" valueType="num">
                                      <p:cBhvr additive="base">
                                        <p:cTn id="74" dur="500" fill="hold"/>
                                        <p:tgtEl>
                                          <p:spTgt spid="155667"/>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55662"/>
                                        </p:tgtEl>
                                        <p:attrNameLst>
                                          <p:attrName>style.visibility</p:attrName>
                                        </p:attrNameLst>
                                      </p:cBhvr>
                                      <p:to>
                                        <p:strVal val="visible"/>
                                      </p:to>
                                    </p:set>
                                    <p:anim calcmode="lin" valueType="num">
                                      <p:cBhvr additive="base">
                                        <p:cTn id="79" dur="500" fill="hold"/>
                                        <p:tgtEl>
                                          <p:spTgt spid="155662"/>
                                        </p:tgtEl>
                                        <p:attrNameLst>
                                          <p:attrName>ppt_x</p:attrName>
                                        </p:attrNameLst>
                                      </p:cBhvr>
                                      <p:tavLst>
                                        <p:tav tm="0">
                                          <p:val>
                                            <p:strVal val="0-#ppt_w/2"/>
                                          </p:val>
                                        </p:tav>
                                        <p:tav tm="100000">
                                          <p:val>
                                            <p:strVal val="#ppt_x"/>
                                          </p:val>
                                        </p:tav>
                                      </p:tavLst>
                                    </p:anim>
                                    <p:anim calcmode="lin" valueType="num">
                                      <p:cBhvr additive="base">
                                        <p:cTn id="80" dur="500" fill="hold"/>
                                        <p:tgtEl>
                                          <p:spTgt spid="155662"/>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55658"/>
                                        </p:tgtEl>
                                        <p:attrNameLst>
                                          <p:attrName>style.visibility</p:attrName>
                                        </p:attrNameLst>
                                      </p:cBhvr>
                                      <p:to>
                                        <p:strVal val="visible"/>
                                      </p:to>
                                    </p:set>
                                    <p:anim calcmode="lin" valueType="num">
                                      <p:cBhvr additive="base">
                                        <p:cTn id="85" dur="500" fill="hold"/>
                                        <p:tgtEl>
                                          <p:spTgt spid="155658"/>
                                        </p:tgtEl>
                                        <p:attrNameLst>
                                          <p:attrName>ppt_x</p:attrName>
                                        </p:attrNameLst>
                                      </p:cBhvr>
                                      <p:tavLst>
                                        <p:tav tm="0">
                                          <p:val>
                                            <p:strVal val="0-#ppt_w/2"/>
                                          </p:val>
                                        </p:tav>
                                        <p:tav tm="100000">
                                          <p:val>
                                            <p:strVal val="#ppt_x"/>
                                          </p:val>
                                        </p:tav>
                                      </p:tavLst>
                                    </p:anim>
                                    <p:anim calcmode="lin" valueType="num">
                                      <p:cBhvr additive="base">
                                        <p:cTn id="86" dur="500" fill="hold"/>
                                        <p:tgtEl>
                                          <p:spTgt spid="155658"/>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155660"/>
                                        </p:tgtEl>
                                        <p:attrNameLst>
                                          <p:attrName>style.visibility</p:attrName>
                                        </p:attrNameLst>
                                      </p:cBhvr>
                                      <p:to>
                                        <p:strVal val="visible"/>
                                      </p:to>
                                    </p:set>
                                    <p:anim calcmode="lin" valueType="num">
                                      <p:cBhvr additive="base">
                                        <p:cTn id="91" dur="500" fill="hold"/>
                                        <p:tgtEl>
                                          <p:spTgt spid="155660"/>
                                        </p:tgtEl>
                                        <p:attrNameLst>
                                          <p:attrName>ppt_x</p:attrName>
                                        </p:attrNameLst>
                                      </p:cBhvr>
                                      <p:tavLst>
                                        <p:tav tm="0">
                                          <p:val>
                                            <p:strVal val="0-#ppt_w/2"/>
                                          </p:val>
                                        </p:tav>
                                        <p:tav tm="100000">
                                          <p:val>
                                            <p:strVal val="#ppt_x"/>
                                          </p:val>
                                        </p:tav>
                                      </p:tavLst>
                                    </p:anim>
                                    <p:anim calcmode="lin" valueType="num">
                                      <p:cBhvr additive="base">
                                        <p:cTn id="92" dur="500" fill="hold"/>
                                        <p:tgtEl>
                                          <p:spTgt spid="155660"/>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155661"/>
                                        </p:tgtEl>
                                        <p:attrNameLst>
                                          <p:attrName>style.visibility</p:attrName>
                                        </p:attrNameLst>
                                      </p:cBhvr>
                                      <p:to>
                                        <p:strVal val="visible"/>
                                      </p:to>
                                    </p:set>
                                    <p:anim calcmode="lin" valueType="num">
                                      <p:cBhvr additive="base">
                                        <p:cTn id="97" dur="500" fill="hold"/>
                                        <p:tgtEl>
                                          <p:spTgt spid="155661"/>
                                        </p:tgtEl>
                                        <p:attrNameLst>
                                          <p:attrName>ppt_x</p:attrName>
                                        </p:attrNameLst>
                                      </p:cBhvr>
                                      <p:tavLst>
                                        <p:tav tm="0">
                                          <p:val>
                                            <p:strVal val="0-#ppt_w/2"/>
                                          </p:val>
                                        </p:tav>
                                        <p:tav tm="100000">
                                          <p:val>
                                            <p:strVal val="#ppt_x"/>
                                          </p:val>
                                        </p:tav>
                                      </p:tavLst>
                                    </p:anim>
                                    <p:anim calcmode="lin" valueType="num">
                                      <p:cBhvr additive="base">
                                        <p:cTn id="98" dur="500" fill="hold"/>
                                        <p:tgtEl>
                                          <p:spTgt spid="1556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p:bldP spid="155651" grpId="0" animBg="1"/>
      <p:bldP spid="155652" grpId="0" animBg="1"/>
      <p:bldP spid="155653" grpId="0" animBg="1"/>
      <p:bldP spid="155654" grpId="0" animBg="1"/>
      <p:bldP spid="155655" grpId="0" animBg="1"/>
      <p:bldP spid="155656" grpId="0" autoUpdateAnimBg="0"/>
      <p:bldP spid="155657" grpId="0" autoUpdateAnimBg="0"/>
      <p:bldP spid="155658" grpId="0" autoUpdateAnimBg="0"/>
      <p:bldP spid="155660" grpId="0" autoUpdateAnimBg="0"/>
      <p:bldP spid="155661" grpId="0" autoUpdateAnimBg="0"/>
      <p:bldP spid="155662" grpId="0" autoUpdateAnimBg="0"/>
      <p:bldP spid="155663" grpId="0" autoUpdateAnimBg="0"/>
      <p:bldP spid="155665" grpId="0" autoUpdateAnimBg="0"/>
      <p:bldP spid="155666" grpId="0" autoUpdateAnimBg="0"/>
      <p:bldP spid="155667"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Rectangle 2"/>
          <p:cNvSpPr>
            <a:spLocks noGrp="1" noChangeArrowheads="1"/>
          </p:cNvSpPr>
          <p:nvPr>
            <p:ph type="title" idx="4294967295"/>
          </p:nvPr>
        </p:nvSpPr>
        <p:spPr>
          <a:xfrm>
            <a:off x="0" y="20639"/>
            <a:ext cx="7543800" cy="866776"/>
          </a:xfrm>
        </p:spPr>
        <p:txBody>
          <a:bodyPr/>
          <a:lstStyle/>
          <a:p>
            <a:pPr eaLnBrk="1" hangingPunct="1">
              <a:defRPr/>
            </a:pPr>
            <a:r>
              <a:rPr lang="ja-JP" altLang="en-US" b="1" dirty="0" smtClean="0"/>
              <a:t>要素の集約度</a:t>
            </a:r>
          </a:p>
        </p:txBody>
      </p:sp>
      <p:grpSp>
        <p:nvGrpSpPr>
          <p:cNvPr id="2" name="グループ化 1"/>
          <p:cNvGrpSpPr/>
          <p:nvPr/>
        </p:nvGrpSpPr>
        <p:grpSpPr>
          <a:xfrm>
            <a:off x="1259633" y="1196752"/>
            <a:ext cx="5598368" cy="4975448"/>
            <a:chOff x="1927225" y="1600200"/>
            <a:chExt cx="4930775" cy="4572000"/>
          </a:xfrm>
        </p:grpSpPr>
        <p:sp>
          <p:nvSpPr>
            <p:cNvPr id="6147" name="Rectangle 3"/>
            <p:cNvSpPr>
              <a:spLocks noChangeArrowheads="1"/>
            </p:cNvSpPr>
            <p:nvPr/>
          </p:nvSpPr>
          <p:spPr bwMode="auto">
            <a:xfrm>
              <a:off x="1981200" y="1600200"/>
              <a:ext cx="48768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smtClean="0">
                <a:solidFill>
                  <a:srgbClr val="002060"/>
                </a:solidFill>
                <a:ea typeface="ＭＳ Ｐゴシック" charset="-128"/>
              </a:endParaRPr>
            </a:p>
          </p:txBody>
        </p:sp>
        <p:sp>
          <p:nvSpPr>
            <p:cNvPr id="6148" name="Line 4"/>
            <p:cNvSpPr>
              <a:spLocks noChangeShapeType="1"/>
            </p:cNvSpPr>
            <p:nvPr/>
          </p:nvSpPr>
          <p:spPr bwMode="auto">
            <a:xfrm>
              <a:off x="2895600" y="1600200"/>
              <a:ext cx="0" cy="457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mtClean="0">
                <a:solidFill>
                  <a:srgbClr val="FFFFFF"/>
                </a:solidFill>
                <a:ea typeface="ＭＳ Ｐゴシック" charset="-128"/>
              </a:endParaRPr>
            </a:p>
          </p:txBody>
        </p:sp>
        <p:sp>
          <p:nvSpPr>
            <p:cNvPr id="6149" name="Line 5"/>
            <p:cNvSpPr>
              <a:spLocks noChangeShapeType="1"/>
            </p:cNvSpPr>
            <p:nvPr/>
          </p:nvSpPr>
          <p:spPr bwMode="auto">
            <a:xfrm>
              <a:off x="2971800" y="1600200"/>
              <a:ext cx="0" cy="457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mtClean="0">
                <a:solidFill>
                  <a:srgbClr val="FFFFFF"/>
                </a:solidFill>
                <a:ea typeface="ＭＳ Ｐゴシック" charset="-128"/>
              </a:endParaRPr>
            </a:p>
          </p:txBody>
        </p:sp>
        <p:sp>
          <p:nvSpPr>
            <p:cNvPr id="6150" name="Line 6"/>
            <p:cNvSpPr>
              <a:spLocks noChangeShapeType="1"/>
            </p:cNvSpPr>
            <p:nvPr/>
          </p:nvSpPr>
          <p:spPr bwMode="auto">
            <a:xfrm>
              <a:off x="4267200" y="1600200"/>
              <a:ext cx="0" cy="457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mtClean="0">
                <a:solidFill>
                  <a:srgbClr val="FFFFFF"/>
                </a:solidFill>
                <a:ea typeface="ＭＳ Ｐゴシック" charset="-128"/>
              </a:endParaRPr>
            </a:p>
          </p:txBody>
        </p:sp>
        <p:sp>
          <p:nvSpPr>
            <p:cNvPr id="6151" name="Line 7"/>
            <p:cNvSpPr>
              <a:spLocks noChangeShapeType="1"/>
            </p:cNvSpPr>
            <p:nvPr/>
          </p:nvSpPr>
          <p:spPr bwMode="auto">
            <a:xfrm>
              <a:off x="5562600" y="1600200"/>
              <a:ext cx="0" cy="457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mtClean="0">
                <a:solidFill>
                  <a:srgbClr val="FFFFFF"/>
                </a:solidFill>
                <a:ea typeface="ＭＳ Ｐゴシック" charset="-128"/>
              </a:endParaRPr>
            </a:p>
          </p:txBody>
        </p:sp>
        <p:sp>
          <p:nvSpPr>
            <p:cNvPr id="6152" name="Line 8"/>
            <p:cNvSpPr>
              <a:spLocks noChangeShapeType="1"/>
            </p:cNvSpPr>
            <p:nvPr/>
          </p:nvSpPr>
          <p:spPr bwMode="auto">
            <a:xfrm>
              <a:off x="1981200" y="2514600"/>
              <a:ext cx="4876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mtClean="0">
                <a:solidFill>
                  <a:srgbClr val="FFFFFF"/>
                </a:solidFill>
                <a:ea typeface="ＭＳ Ｐゴシック" charset="-128"/>
              </a:endParaRPr>
            </a:p>
          </p:txBody>
        </p:sp>
        <p:sp>
          <p:nvSpPr>
            <p:cNvPr id="6153" name="Line 9"/>
            <p:cNvSpPr>
              <a:spLocks noChangeShapeType="1"/>
            </p:cNvSpPr>
            <p:nvPr/>
          </p:nvSpPr>
          <p:spPr bwMode="auto">
            <a:xfrm>
              <a:off x="1981200" y="3810000"/>
              <a:ext cx="487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mtClean="0">
                <a:solidFill>
                  <a:srgbClr val="FFFFFF"/>
                </a:solidFill>
                <a:ea typeface="ＭＳ Ｐゴシック" charset="-128"/>
              </a:endParaRPr>
            </a:p>
          </p:txBody>
        </p:sp>
        <p:sp>
          <p:nvSpPr>
            <p:cNvPr id="6154" name="Line 10"/>
            <p:cNvSpPr>
              <a:spLocks noChangeShapeType="1"/>
            </p:cNvSpPr>
            <p:nvPr/>
          </p:nvSpPr>
          <p:spPr bwMode="auto">
            <a:xfrm>
              <a:off x="1981200" y="5029200"/>
              <a:ext cx="487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mtClean="0">
                <a:solidFill>
                  <a:srgbClr val="FFFFFF"/>
                </a:solidFill>
                <a:ea typeface="ＭＳ Ｐゴシック" charset="-128"/>
              </a:endParaRPr>
            </a:p>
          </p:txBody>
        </p:sp>
        <p:sp>
          <p:nvSpPr>
            <p:cNvPr id="6155" name="Text Box 11"/>
            <p:cNvSpPr txBox="1">
              <a:spLocks noChangeArrowheads="1"/>
            </p:cNvSpPr>
            <p:nvPr/>
          </p:nvSpPr>
          <p:spPr bwMode="auto">
            <a:xfrm>
              <a:off x="3108325" y="1773238"/>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solidFill>
                    <a:srgbClr val="002060"/>
                  </a:solidFill>
                  <a:latin typeface="Times New Roman" pitchFamily="18" charset="0"/>
                </a:rPr>
                <a:t>技術</a:t>
              </a:r>
            </a:p>
          </p:txBody>
        </p:sp>
        <p:sp>
          <p:nvSpPr>
            <p:cNvPr id="6156" name="Text Box 12"/>
            <p:cNvSpPr txBox="1">
              <a:spLocks noChangeArrowheads="1"/>
            </p:cNvSpPr>
            <p:nvPr/>
          </p:nvSpPr>
          <p:spPr bwMode="auto">
            <a:xfrm>
              <a:off x="4403725" y="1773238"/>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solidFill>
                    <a:srgbClr val="002060"/>
                  </a:solidFill>
                  <a:latin typeface="Times New Roman" pitchFamily="18" charset="0"/>
                </a:rPr>
                <a:t>資本</a:t>
              </a:r>
            </a:p>
          </p:txBody>
        </p:sp>
        <p:sp>
          <p:nvSpPr>
            <p:cNvPr id="6157" name="Text Box 13"/>
            <p:cNvSpPr txBox="1">
              <a:spLocks noChangeArrowheads="1"/>
            </p:cNvSpPr>
            <p:nvPr/>
          </p:nvSpPr>
          <p:spPr bwMode="auto">
            <a:xfrm>
              <a:off x="5775325" y="1773238"/>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smtClean="0">
                  <a:solidFill>
                    <a:srgbClr val="002060"/>
                  </a:solidFill>
                  <a:latin typeface="Times New Roman" pitchFamily="18" charset="0"/>
                </a:rPr>
                <a:t>労働</a:t>
              </a:r>
            </a:p>
          </p:txBody>
        </p:sp>
        <p:sp>
          <p:nvSpPr>
            <p:cNvPr id="6158" name="Text Box 14"/>
            <p:cNvSpPr txBox="1">
              <a:spLocks noChangeArrowheads="1"/>
            </p:cNvSpPr>
            <p:nvPr/>
          </p:nvSpPr>
          <p:spPr bwMode="auto">
            <a:xfrm>
              <a:off x="2252663" y="2838450"/>
              <a:ext cx="3190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3200" smtClean="0">
                  <a:solidFill>
                    <a:srgbClr val="002060"/>
                  </a:solidFill>
                  <a:latin typeface="Times New Roman" pitchFamily="18" charset="0"/>
                </a:rPr>
                <a:t>I</a:t>
              </a:r>
            </a:p>
          </p:txBody>
        </p:sp>
        <p:sp>
          <p:nvSpPr>
            <p:cNvPr id="6159" name="Text Box 15"/>
            <p:cNvSpPr txBox="1">
              <a:spLocks noChangeArrowheads="1"/>
            </p:cNvSpPr>
            <p:nvPr/>
          </p:nvSpPr>
          <p:spPr bwMode="auto">
            <a:xfrm>
              <a:off x="2117725" y="5276850"/>
              <a:ext cx="5889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3200" smtClean="0">
                  <a:solidFill>
                    <a:srgbClr val="002060"/>
                  </a:solidFill>
                  <a:latin typeface="Times New Roman" pitchFamily="18" charset="0"/>
                </a:rPr>
                <a:t>III</a:t>
              </a:r>
            </a:p>
          </p:txBody>
        </p:sp>
        <p:sp>
          <p:nvSpPr>
            <p:cNvPr id="156688" name="AutoShape 16"/>
            <p:cNvSpPr>
              <a:spLocks noChangeArrowheads="1"/>
            </p:cNvSpPr>
            <p:nvPr/>
          </p:nvSpPr>
          <p:spPr bwMode="auto">
            <a:xfrm>
              <a:off x="3200400" y="2838450"/>
              <a:ext cx="762000" cy="742950"/>
            </a:xfrm>
            <a:prstGeom prst="star5">
              <a:avLst/>
            </a:prstGeom>
            <a:solidFill>
              <a:srgbClr val="FFFF00"/>
            </a:solidFill>
            <a:ln w="38100">
              <a:solidFill>
                <a:schemeClr val="tx1"/>
              </a:solidFill>
              <a:miter lim="800000"/>
              <a:headEnd/>
              <a:tailEnd/>
            </a:ln>
            <a:effectLst/>
          </p:spPr>
          <p:txBody>
            <a:bodyPr wrap="none" anchor="ctr"/>
            <a:lstStyle/>
            <a:p>
              <a:pPr>
                <a:defRPr/>
              </a:pPr>
              <a:endParaRPr lang="ja-JP" altLang="en-US">
                <a:solidFill>
                  <a:srgbClr val="FFFFFF"/>
                </a:solidFill>
                <a:ea typeface="ＭＳ Ｐゴシック" charset="-128"/>
              </a:endParaRPr>
            </a:p>
          </p:txBody>
        </p:sp>
        <p:sp>
          <p:nvSpPr>
            <p:cNvPr id="156689" name="AutoShape 17"/>
            <p:cNvSpPr>
              <a:spLocks noChangeArrowheads="1"/>
            </p:cNvSpPr>
            <p:nvPr/>
          </p:nvSpPr>
          <p:spPr bwMode="auto">
            <a:xfrm>
              <a:off x="4495800" y="2838450"/>
              <a:ext cx="762000" cy="723900"/>
            </a:xfrm>
            <a:prstGeom prst="star5">
              <a:avLst/>
            </a:prstGeom>
            <a:solidFill>
              <a:srgbClr val="FFFF00"/>
            </a:solidFill>
            <a:ln w="28575">
              <a:solidFill>
                <a:schemeClr val="tx1"/>
              </a:solidFill>
              <a:miter lim="800000"/>
              <a:headEnd/>
              <a:tailEnd/>
            </a:ln>
            <a:effectLst/>
          </p:spPr>
          <p:txBody>
            <a:bodyPr wrap="none" anchor="ctr"/>
            <a:lstStyle/>
            <a:p>
              <a:pPr>
                <a:defRPr/>
              </a:pPr>
              <a:endParaRPr lang="ja-JP" altLang="en-US">
                <a:solidFill>
                  <a:srgbClr val="FFFFFF"/>
                </a:solidFill>
                <a:ea typeface="ＭＳ Ｐゴシック" charset="-128"/>
              </a:endParaRPr>
            </a:p>
          </p:txBody>
        </p:sp>
        <p:sp>
          <p:nvSpPr>
            <p:cNvPr id="6162" name="Oval 18"/>
            <p:cNvSpPr>
              <a:spLocks noChangeArrowheads="1"/>
            </p:cNvSpPr>
            <p:nvPr/>
          </p:nvSpPr>
          <p:spPr bwMode="auto">
            <a:xfrm>
              <a:off x="3276600" y="4114800"/>
              <a:ext cx="609600" cy="609600"/>
            </a:xfrm>
            <a:prstGeom prst="ellipse">
              <a:avLst/>
            </a:prstGeom>
            <a:solidFill>
              <a:srgbClr val="FF0000"/>
            </a:solidFill>
            <a:ln w="28575">
              <a:solidFill>
                <a:schemeClr val="tx1"/>
              </a:solidFill>
              <a:round/>
              <a:headEnd/>
              <a:tailEnd/>
            </a:ln>
          </p:spPr>
          <p:txBody>
            <a:bodyPr wrap="none" anchor="ctr"/>
            <a:lstStyle/>
            <a:p>
              <a:endParaRPr lang="ja-JP" altLang="en-US" smtClean="0">
                <a:solidFill>
                  <a:srgbClr val="FFFFFF"/>
                </a:solidFill>
                <a:ea typeface="ＭＳ Ｐゴシック" charset="-128"/>
              </a:endParaRPr>
            </a:p>
          </p:txBody>
        </p:sp>
        <p:sp>
          <p:nvSpPr>
            <p:cNvPr id="6163" name="Oval 19"/>
            <p:cNvSpPr>
              <a:spLocks noChangeArrowheads="1"/>
            </p:cNvSpPr>
            <p:nvPr/>
          </p:nvSpPr>
          <p:spPr bwMode="auto">
            <a:xfrm>
              <a:off x="3429000" y="4267200"/>
              <a:ext cx="304800" cy="304800"/>
            </a:xfrm>
            <a:prstGeom prst="ellipse">
              <a:avLst/>
            </a:prstGeom>
            <a:solidFill>
              <a:srgbClr val="FF3399"/>
            </a:solidFill>
            <a:ln w="28575">
              <a:solidFill>
                <a:schemeClr val="tx1"/>
              </a:solidFill>
              <a:round/>
              <a:headEnd/>
              <a:tailEnd/>
            </a:ln>
          </p:spPr>
          <p:txBody>
            <a:bodyPr wrap="none" anchor="ctr"/>
            <a:lstStyle/>
            <a:p>
              <a:endParaRPr lang="ja-JP" altLang="en-US" smtClean="0">
                <a:solidFill>
                  <a:srgbClr val="FFFFFF"/>
                </a:solidFill>
                <a:ea typeface="ＭＳ Ｐゴシック" charset="-128"/>
              </a:endParaRPr>
            </a:p>
          </p:txBody>
        </p:sp>
        <p:sp>
          <p:nvSpPr>
            <p:cNvPr id="156692" name="AutoShape 20"/>
            <p:cNvSpPr>
              <a:spLocks noChangeArrowheads="1"/>
            </p:cNvSpPr>
            <p:nvPr/>
          </p:nvSpPr>
          <p:spPr bwMode="auto">
            <a:xfrm>
              <a:off x="4495800" y="4038600"/>
              <a:ext cx="762000" cy="723900"/>
            </a:xfrm>
            <a:prstGeom prst="star5">
              <a:avLst/>
            </a:prstGeom>
            <a:solidFill>
              <a:srgbClr val="FFFF00"/>
            </a:solidFill>
            <a:ln w="28575">
              <a:solidFill>
                <a:schemeClr val="tx1"/>
              </a:solidFill>
              <a:miter lim="800000"/>
              <a:headEnd/>
              <a:tailEnd/>
            </a:ln>
            <a:effectLst/>
          </p:spPr>
          <p:txBody>
            <a:bodyPr wrap="none" anchor="ctr"/>
            <a:lstStyle/>
            <a:p>
              <a:pPr>
                <a:defRPr/>
              </a:pPr>
              <a:endParaRPr lang="ja-JP" altLang="en-US">
                <a:solidFill>
                  <a:srgbClr val="FFFFFF"/>
                </a:solidFill>
                <a:ea typeface="ＭＳ Ｐゴシック" charset="-128"/>
              </a:endParaRPr>
            </a:p>
          </p:txBody>
        </p:sp>
        <p:sp>
          <p:nvSpPr>
            <p:cNvPr id="6165" name="AutoShape 21"/>
            <p:cNvSpPr>
              <a:spLocks noChangeArrowheads="1"/>
            </p:cNvSpPr>
            <p:nvPr/>
          </p:nvSpPr>
          <p:spPr bwMode="auto">
            <a:xfrm rot="10800000">
              <a:off x="5791200" y="4038600"/>
              <a:ext cx="609600" cy="609600"/>
            </a:xfrm>
            <a:prstGeom prst="flowChartMerge">
              <a:avLst/>
            </a:prstGeom>
            <a:solidFill>
              <a:schemeClr val="accent1"/>
            </a:solidFill>
            <a:ln w="38100">
              <a:solidFill>
                <a:schemeClr val="tx1"/>
              </a:solidFill>
              <a:miter lim="800000"/>
              <a:headEnd/>
              <a:tailEnd/>
            </a:ln>
          </p:spPr>
          <p:txBody>
            <a:bodyPr wrap="none" anchor="ctr"/>
            <a:lstStyle/>
            <a:p>
              <a:endParaRPr lang="ja-JP" altLang="en-US" smtClean="0">
                <a:solidFill>
                  <a:srgbClr val="FFFFFF"/>
                </a:solidFill>
                <a:ea typeface="ＭＳ Ｐゴシック" charset="-128"/>
              </a:endParaRPr>
            </a:p>
          </p:txBody>
        </p:sp>
        <p:sp>
          <p:nvSpPr>
            <p:cNvPr id="6166" name="AutoShape 22"/>
            <p:cNvSpPr>
              <a:spLocks noChangeArrowheads="1"/>
            </p:cNvSpPr>
            <p:nvPr/>
          </p:nvSpPr>
          <p:spPr bwMode="auto">
            <a:xfrm rot="10800000">
              <a:off x="3276600" y="5334000"/>
              <a:ext cx="609600" cy="609600"/>
            </a:xfrm>
            <a:prstGeom prst="flowChartMerge">
              <a:avLst/>
            </a:prstGeom>
            <a:solidFill>
              <a:schemeClr val="accent1"/>
            </a:solidFill>
            <a:ln w="38100">
              <a:solidFill>
                <a:schemeClr val="tx1"/>
              </a:solidFill>
              <a:miter lim="800000"/>
              <a:headEnd/>
              <a:tailEnd/>
            </a:ln>
          </p:spPr>
          <p:txBody>
            <a:bodyPr wrap="none" anchor="ctr"/>
            <a:lstStyle/>
            <a:p>
              <a:endParaRPr lang="ja-JP" altLang="en-US" smtClean="0">
                <a:solidFill>
                  <a:srgbClr val="FFFFFF"/>
                </a:solidFill>
                <a:ea typeface="ＭＳ Ｐゴシック" charset="-128"/>
              </a:endParaRPr>
            </a:p>
          </p:txBody>
        </p:sp>
        <p:sp>
          <p:nvSpPr>
            <p:cNvPr id="6167" name="Oval 23"/>
            <p:cNvSpPr>
              <a:spLocks noChangeArrowheads="1"/>
            </p:cNvSpPr>
            <p:nvPr/>
          </p:nvSpPr>
          <p:spPr bwMode="auto">
            <a:xfrm>
              <a:off x="4572000" y="5257800"/>
              <a:ext cx="609600" cy="609600"/>
            </a:xfrm>
            <a:prstGeom prst="ellipse">
              <a:avLst/>
            </a:prstGeom>
            <a:solidFill>
              <a:srgbClr val="FF0000"/>
            </a:solidFill>
            <a:ln w="38100">
              <a:solidFill>
                <a:schemeClr val="tx1"/>
              </a:solidFill>
              <a:round/>
              <a:headEnd/>
              <a:tailEnd/>
            </a:ln>
          </p:spPr>
          <p:txBody>
            <a:bodyPr wrap="none" anchor="ctr"/>
            <a:lstStyle/>
            <a:p>
              <a:endParaRPr lang="ja-JP" altLang="en-US" smtClean="0">
                <a:solidFill>
                  <a:srgbClr val="FFFFFF"/>
                </a:solidFill>
                <a:ea typeface="ＭＳ Ｐゴシック" charset="-128"/>
              </a:endParaRPr>
            </a:p>
          </p:txBody>
        </p:sp>
        <p:sp>
          <p:nvSpPr>
            <p:cNvPr id="6168" name="Oval 24"/>
            <p:cNvSpPr>
              <a:spLocks noChangeArrowheads="1"/>
            </p:cNvSpPr>
            <p:nvPr/>
          </p:nvSpPr>
          <p:spPr bwMode="auto">
            <a:xfrm>
              <a:off x="4724400" y="5410200"/>
              <a:ext cx="304800" cy="304800"/>
            </a:xfrm>
            <a:prstGeom prst="ellipse">
              <a:avLst/>
            </a:prstGeom>
            <a:solidFill>
              <a:srgbClr val="FF3399"/>
            </a:solidFill>
            <a:ln w="38100">
              <a:solidFill>
                <a:schemeClr val="tx1"/>
              </a:solidFill>
              <a:round/>
              <a:headEnd/>
              <a:tailEnd/>
            </a:ln>
          </p:spPr>
          <p:txBody>
            <a:bodyPr wrap="none" anchor="ctr"/>
            <a:lstStyle/>
            <a:p>
              <a:endParaRPr lang="ja-JP" altLang="en-US" smtClean="0">
                <a:solidFill>
                  <a:srgbClr val="FFFFFF"/>
                </a:solidFill>
                <a:ea typeface="ＭＳ Ｐゴシック" charset="-128"/>
              </a:endParaRPr>
            </a:p>
          </p:txBody>
        </p:sp>
        <p:sp>
          <p:nvSpPr>
            <p:cNvPr id="156697" name="AutoShape 25"/>
            <p:cNvSpPr>
              <a:spLocks noChangeArrowheads="1"/>
            </p:cNvSpPr>
            <p:nvPr/>
          </p:nvSpPr>
          <p:spPr bwMode="auto">
            <a:xfrm>
              <a:off x="5791200" y="5257800"/>
              <a:ext cx="762000" cy="685800"/>
            </a:xfrm>
            <a:prstGeom prst="star5">
              <a:avLst/>
            </a:prstGeom>
            <a:solidFill>
              <a:srgbClr val="FFFF00"/>
            </a:solidFill>
            <a:ln w="38100">
              <a:solidFill>
                <a:schemeClr val="tx1"/>
              </a:solidFill>
              <a:miter lim="800000"/>
              <a:headEnd/>
              <a:tailEnd/>
            </a:ln>
            <a:effectLst/>
          </p:spPr>
          <p:txBody>
            <a:bodyPr wrap="none" anchor="ctr"/>
            <a:lstStyle/>
            <a:p>
              <a:pPr>
                <a:defRPr/>
              </a:pPr>
              <a:endParaRPr lang="ja-JP" altLang="en-US">
                <a:solidFill>
                  <a:srgbClr val="FFFFFF"/>
                </a:solidFill>
                <a:ea typeface="ＭＳ Ｐゴシック" charset="-128"/>
              </a:endParaRPr>
            </a:p>
          </p:txBody>
        </p:sp>
        <p:sp>
          <p:nvSpPr>
            <p:cNvPr id="6170" name="Text Box 26"/>
            <p:cNvSpPr txBox="1">
              <a:spLocks noChangeArrowheads="1"/>
            </p:cNvSpPr>
            <p:nvPr/>
          </p:nvSpPr>
          <p:spPr bwMode="auto">
            <a:xfrm>
              <a:off x="2208213" y="4106863"/>
              <a:ext cx="406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smtClean="0">
                  <a:solidFill>
                    <a:srgbClr val="002060"/>
                  </a:solidFill>
                  <a:latin typeface="Times New Roman" pitchFamily="18" charset="0"/>
                </a:rPr>
                <a:t>ＩＩ</a:t>
              </a:r>
            </a:p>
          </p:txBody>
        </p:sp>
        <p:sp>
          <p:nvSpPr>
            <p:cNvPr id="6171" name="Line 27"/>
            <p:cNvSpPr>
              <a:spLocks noChangeShapeType="1"/>
            </p:cNvSpPr>
            <p:nvPr/>
          </p:nvSpPr>
          <p:spPr bwMode="auto">
            <a:xfrm>
              <a:off x="1981200" y="1600200"/>
              <a:ext cx="9144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mtClean="0">
                <a:solidFill>
                  <a:srgbClr val="FFFFFF"/>
                </a:solidFill>
                <a:ea typeface="ＭＳ Ｐゴシック" charset="-128"/>
              </a:endParaRPr>
            </a:p>
          </p:txBody>
        </p:sp>
        <p:sp>
          <p:nvSpPr>
            <p:cNvPr id="6172" name="Text Box 28"/>
            <p:cNvSpPr txBox="1">
              <a:spLocks noChangeArrowheads="1"/>
            </p:cNvSpPr>
            <p:nvPr/>
          </p:nvSpPr>
          <p:spPr bwMode="auto">
            <a:xfrm>
              <a:off x="2346325" y="1725613"/>
              <a:ext cx="524078" cy="31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dirty="0" smtClean="0">
                  <a:latin typeface="Times New Roman" pitchFamily="18" charset="0"/>
                </a:rPr>
                <a:t>要素</a:t>
              </a:r>
            </a:p>
          </p:txBody>
        </p:sp>
        <p:sp>
          <p:nvSpPr>
            <p:cNvPr id="6173" name="Text Box 29"/>
            <p:cNvSpPr txBox="1">
              <a:spLocks noChangeArrowheads="1"/>
            </p:cNvSpPr>
            <p:nvPr/>
          </p:nvSpPr>
          <p:spPr bwMode="auto">
            <a:xfrm>
              <a:off x="1927225" y="23542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endParaRPr lang="ja-JP" altLang="ja-JP" sz="2400" smtClean="0">
                <a:solidFill>
                  <a:srgbClr val="FFFFFF"/>
                </a:solidFill>
                <a:latin typeface="Times New Roman" pitchFamily="18" charset="0"/>
              </a:endParaRPr>
            </a:p>
          </p:txBody>
        </p:sp>
        <p:sp>
          <p:nvSpPr>
            <p:cNvPr id="6174" name="Text Box 30"/>
            <p:cNvSpPr txBox="1">
              <a:spLocks noChangeArrowheads="1"/>
            </p:cNvSpPr>
            <p:nvPr/>
          </p:nvSpPr>
          <p:spPr bwMode="auto">
            <a:xfrm>
              <a:off x="1965325" y="2030413"/>
              <a:ext cx="524078" cy="31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smtClean="0">
                  <a:latin typeface="Times New Roman" pitchFamily="18" charset="0"/>
                </a:rPr>
                <a:t>段階</a:t>
              </a:r>
            </a:p>
          </p:txBody>
        </p:sp>
        <p:sp>
          <p:nvSpPr>
            <p:cNvPr id="156703" name="Text Box 31"/>
            <p:cNvSpPr txBox="1">
              <a:spLocks noChangeArrowheads="1"/>
            </p:cNvSpPr>
            <p:nvPr/>
          </p:nvSpPr>
          <p:spPr bwMode="auto">
            <a:xfrm>
              <a:off x="5732496" y="2636838"/>
              <a:ext cx="1014738" cy="933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6000" b="1" dirty="0" smtClean="0">
                  <a:solidFill>
                    <a:schemeClr val="accent1">
                      <a:lumMod val="75000"/>
                    </a:schemeClr>
                  </a:solidFill>
                  <a:latin typeface="Times New Roman" pitchFamily="18" charset="0"/>
                </a:rPr>
                <a:t>×</a:t>
              </a:r>
            </a:p>
          </p:txBody>
        </p:sp>
      </p:grpSp>
    </p:spTree>
    <p:extLst>
      <p:ext uri="{BB962C8B-B14F-4D97-AF65-F5344CB8AC3E}">
        <p14:creationId xmlns:p14="http://schemas.microsoft.com/office/powerpoint/2010/main" val="5538454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Grp="1" noChangeArrowheads="1"/>
          </p:cNvSpPr>
          <p:nvPr>
            <p:ph type="ctrTitle" idx="4294967295"/>
          </p:nvPr>
        </p:nvSpPr>
        <p:spPr>
          <a:xfrm>
            <a:off x="1371600" y="0"/>
            <a:ext cx="7772400" cy="1143000"/>
          </a:xfrm>
        </p:spPr>
        <p:txBody>
          <a:bodyPr/>
          <a:lstStyle/>
          <a:p>
            <a:pPr eaLnBrk="1" hangingPunct="1">
              <a:defRPr/>
            </a:pPr>
            <a:r>
              <a:rPr lang="ja-JP" altLang="en-US" b="1" dirty="0" smtClean="0"/>
              <a:t>要素賦与の状況</a:t>
            </a:r>
          </a:p>
        </p:txBody>
      </p:sp>
      <p:grpSp>
        <p:nvGrpSpPr>
          <p:cNvPr id="2" name="グループ化 1"/>
          <p:cNvGrpSpPr/>
          <p:nvPr/>
        </p:nvGrpSpPr>
        <p:grpSpPr>
          <a:xfrm>
            <a:off x="1187625" y="1143000"/>
            <a:ext cx="6127576" cy="5029200"/>
            <a:chOff x="2339975" y="1752600"/>
            <a:chExt cx="4975225" cy="4419600"/>
          </a:xfrm>
        </p:grpSpPr>
        <p:sp>
          <p:nvSpPr>
            <p:cNvPr id="7171" name="Rectangle 3"/>
            <p:cNvSpPr>
              <a:spLocks noChangeArrowheads="1"/>
            </p:cNvSpPr>
            <p:nvPr/>
          </p:nvSpPr>
          <p:spPr bwMode="auto">
            <a:xfrm>
              <a:off x="2362200" y="1752600"/>
              <a:ext cx="4953000" cy="441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smtClean="0">
                <a:solidFill>
                  <a:srgbClr val="FFFFFF"/>
                </a:solidFill>
                <a:ea typeface="ＭＳ Ｐゴシック" charset="-128"/>
              </a:endParaRPr>
            </a:p>
          </p:txBody>
        </p:sp>
        <p:sp>
          <p:nvSpPr>
            <p:cNvPr id="7172" name="Line 4"/>
            <p:cNvSpPr>
              <a:spLocks noChangeShapeType="1"/>
            </p:cNvSpPr>
            <p:nvPr/>
          </p:nvSpPr>
          <p:spPr bwMode="auto">
            <a:xfrm>
              <a:off x="4038600" y="1752600"/>
              <a:ext cx="0" cy="4419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mtClean="0">
                <a:ea typeface="ＭＳ Ｐゴシック" charset="-128"/>
              </a:endParaRPr>
            </a:p>
          </p:txBody>
        </p:sp>
        <p:sp>
          <p:nvSpPr>
            <p:cNvPr id="7173" name="Line 5"/>
            <p:cNvSpPr>
              <a:spLocks noChangeShapeType="1"/>
            </p:cNvSpPr>
            <p:nvPr/>
          </p:nvSpPr>
          <p:spPr bwMode="auto">
            <a:xfrm>
              <a:off x="2362200" y="2667000"/>
              <a:ext cx="4953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mtClean="0">
                <a:solidFill>
                  <a:srgbClr val="FFFFFF"/>
                </a:solidFill>
                <a:ea typeface="ＭＳ Ｐゴシック" charset="-128"/>
              </a:endParaRPr>
            </a:p>
          </p:txBody>
        </p:sp>
        <p:sp>
          <p:nvSpPr>
            <p:cNvPr id="7174" name="Line 6"/>
            <p:cNvSpPr>
              <a:spLocks noChangeShapeType="1"/>
            </p:cNvSpPr>
            <p:nvPr/>
          </p:nvSpPr>
          <p:spPr bwMode="auto">
            <a:xfrm>
              <a:off x="2362200" y="3886200"/>
              <a:ext cx="495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mtClean="0">
                <a:solidFill>
                  <a:srgbClr val="FFFFFF"/>
                </a:solidFill>
                <a:ea typeface="ＭＳ Ｐゴシック" charset="-128"/>
              </a:endParaRPr>
            </a:p>
          </p:txBody>
        </p:sp>
        <p:sp>
          <p:nvSpPr>
            <p:cNvPr id="7175" name="Line 7"/>
            <p:cNvSpPr>
              <a:spLocks noChangeShapeType="1"/>
            </p:cNvSpPr>
            <p:nvPr/>
          </p:nvSpPr>
          <p:spPr bwMode="auto">
            <a:xfrm>
              <a:off x="2362200" y="4953000"/>
              <a:ext cx="495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mtClean="0">
                <a:solidFill>
                  <a:srgbClr val="FFFFFF"/>
                </a:solidFill>
                <a:ea typeface="ＭＳ Ｐゴシック" charset="-128"/>
              </a:endParaRPr>
            </a:p>
          </p:txBody>
        </p:sp>
        <p:sp>
          <p:nvSpPr>
            <p:cNvPr id="7176" name="Line 8"/>
            <p:cNvSpPr>
              <a:spLocks noChangeShapeType="1"/>
            </p:cNvSpPr>
            <p:nvPr/>
          </p:nvSpPr>
          <p:spPr bwMode="auto">
            <a:xfrm>
              <a:off x="5105400" y="1752600"/>
              <a:ext cx="0" cy="441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mtClean="0">
                <a:solidFill>
                  <a:srgbClr val="FFFFFF"/>
                </a:solidFill>
                <a:ea typeface="ＭＳ Ｐゴシック" charset="-128"/>
              </a:endParaRPr>
            </a:p>
          </p:txBody>
        </p:sp>
        <p:sp>
          <p:nvSpPr>
            <p:cNvPr id="7177" name="Line 9"/>
            <p:cNvSpPr>
              <a:spLocks noChangeShapeType="1"/>
            </p:cNvSpPr>
            <p:nvPr/>
          </p:nvSpPr>
          <p:spPr bwMode="auto">
            <a:xfrm>
              <a:off x="6172200" y="1752600"/>
              <a:ext cx="0" cy="441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mtClean="0">
                <a:solidFill>
                  <a:srgbClr val="FFFFFF"/>
                </a:solidFill>
                <a:ea typeface="ＭＳ Ｐゴシック" charset="-128"/>
              </a:endParaRPr>
            </a:p>
          </p:txBody>
        </p:sp>
        <p:sp>
          <p:nvSpPr>
            <p:cNvPr id="7178" name="Text Box 10"/>
            <p:cNvSpPr txBox="1">
              <a:spLocks noChangeArrowheads="1"/>
            </p:cNvSpPr>
            <p:nvPr/>
          </p:nvSpPr>
          <p:spPr bwMode="auto">
            <a:xfrm>
              <a:off x="2627313" y="29972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smtClean="0">
                  <a:latin typeface="Times New Roman" pitchFamily="18" charset="0"/>
                </a:rPr>
                <a:t>米国</a:t>
              </a:r>
            </a:p>
          </p:txBody>
        </p:sp>
        <p:sp>
          <p:nvSpPr>
            <p:cNvPr id="7179" name="Text Box 11"/>
            <p:cNvSpPr txBox="1">
              <a:spLocks noChangeArrowheads="1"/>
            </p:cNvSpPr>
            <p:nvPr/>
          </p:nvSpPr>
          <p:spPr bwMode="auto">
            <a:xfrm>
              <a:off x="2549780" y="4076700"/>
              <a:ext cx="13917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400" smtClean="0">
                  <a:latin typeface="Times New Roman" pitchFamily="18" charset="0"/>
                </a:rPr>
                <a:t>その他の</a:t>
              </a:r>
              <a:br>
                <a:rPr lang="ja-JP" altLang="en-US" sz="2400" smtClean="0">
                  <a:latin typeface="Times New Roman" pitchFamily="18" charset="0"/>
                </a:rPr>
              </a:br>
              <a:r>
                <a:rPr lang="ja-JP" altLang="en-US" sz="2400" smtClean="0">
                  <a:latin typeface="Times New Roman" pitchFamily="18" charset="0"/>
                </a:rPr>
                <a:t>先進国</a:t>
              </a:r>
              <a:endParaRPr lang="ja-JP" altLang="en-US" sz="3200" smtClean="0">
                <a:latin typeface="Times New Roman" pitchFamily="18" charset="0"/>
              </a:endParaRPr>
            </a:p>
          </p:txBody>
        </p:sp>
        <p:sp>
          <p:nvSpPr>
            <p:cNvPr id="7180" name="Text Box 12"/>
            <p:cNvSpPr txBox="1">
              <a:spLocks noChangeArrowheads="1"/>
            </p:cNvSpPr>
            <p:nvPr/>
          </p:nvSpPr>
          <p:spPr bwMode="auto">
            <a:xfrm>
              <a:off x="2398713" y="5359400"/>
              <a:ext cx="170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smtClean="0">
                  <a:latin typeface="Times New Roman" pitchFamily="18" charset="0"/>
                </a:rPr>
                <a:t>発展途上国</a:t>
              </a:r>
            </a:p>
          </p:txBody>
        </p:sp>
        <p:sp>
          <p:nvSpPr>
            <p:cNvPr id="7181" name="Text Box 13"/>
            <p:cNvSpPr txBox="1">
              <a:spLocks noChangeArrowheads="1"/>
            </p:cNvSpPr>
            <p:nvPr/>
          </p:nvSpPr>
          <p:spPr bwMode="auto">
            <a:xfrm>
              <a:off x="4348202" y="1782763"/>
              <a:ext cx="5539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smtClean="0">
                  <a:latin typeface="Times New Roman" pitchFamily="18" charset="0"/>
                </a:rPr>
                <a:t>技術</a:t>
              </a:r>
            </a:p>
          </p:txBody>
        </p:sp>
        <p:sp>
          <p:nvSpPr>
            <p:cNvPr id="7182" name="Text Box 14"/>
            <p:cNvSpPr txBox="1">
              <a:spLocks noChangeArrowheads="1"/>
            </p:cNvSpPr>
            <p:nvPr/>
          </p:nvSpPr>
          <p:spPr bwMode="auto">
            <a:xfrm>
              <a:off x="5338802" y="1782763"/>
              <a:ext cx="5539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smtClean="0">
                  <a:latin typeface="Times New Roman" pitchFamily="18" charset="0"/>
                </a:rPr>
                <a:t>資本</a:t>
              </a:r>
            </a:p>
          </p:txBody>
        </p:sp>
        <p:sp>
          <p:nvSpPr>
            <p:cNvPr id="7183" name="Text Box 15"/>
            <p:cNvSpPr txBox="1">
              <a:spLocks noChangeArrowheads="1"/>
            </p:cNvSpPr>
            <p:nvPr/>
          </p:nvSpPr>
          <p:spPr bwMode="auto">
            <a:xfrm>
              <a:off x="6405602" y="1782763"/>
              <a:ext cx="5539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smtClean="0">
                  <a:latin typeface="Times New Roman" pitchFamily="18" charset="0"/>
                </a:rPr>
                <a:t>労働</a:t>
              </a:r>
            </a:p>
          </p:txBody>
        </p:sp>
        <p:sp>
          <p:nvSpPr>
            <p:cNvPr id="157712" name="AutoShape 16"/>
            <p:cNvSpPr>
              <a:spLocks noChangeArrowheads="1"/>
            </p:cNvSpPr>
            <p:nvPr/>
          </p:nvSpPr>
          <p:spPr bwMode="auto">
            <a:xfrm>
              <a:off x="4267200" y="2987675"/>
              <a:ext cx="609600" cy="577850"/>
            </a:xfrm>
            <a:prstGeom prst="star5">
              <a:avLst/>
            </a:prstGeom>
            <a:solidFill>
              <a:srgbClr val="FFFF00"/>
            </a:solidFill>
            <a:ln w="38100">
              <a:solidFill>
                <a:schemeClr val="tx1"/>
              </a:solidFill>
              <a:miter lim="800000"/>
              <a:headEnd/>
              <a:tailEnd/>
            </a:ln>
            <a:effectLst/>
          </p:spPr>
          <p:txBody>
            <a:bodyPr wrap="none" anchor="ctr"/>
            <a:lstStyle/>
            <a:p>
              <a:pPr>
                <a:defRPr/>
              </a:pPr>
              <a:endParaRPr lang="ja-JP" altLang="en-US">
                <a:solidFill>
                  <a:srgbClr val="FFFFFF"/>
                </a:solidFill>
                <a:ea typeface="ＭＳ Ｐゴシック" charset="-128"/>
              </a:endParaRPr>
            </a:p>
          </p:txBody>
        </p:sp>
        <p:sp>
          <p:nvSpPr>
            <p:cNvPr id="157713" name="AutoShape 17"/>
            <p:cNvSpPr>
              <a:spLocks noChangeArrowheads="1"/>
            </p:cNvSpPr>
            <p:nvPr/>
          </p:nvSpPr>
          <p:spPr bwMode="auto">
            <a:xfrm>
              <a:off x="5257800" y="2971800"/>
              <a:ext cx="609600" cy="577850"/>
            </a:xfrm>
            <a:prstGeom prst="star5">
              <a:avLst/>
            </a:prstGeom>
            <a:solidFill>
              <a:srgbClr val="FFFF00"/>
            </a:solidFill>
            <a:ln w="38100">
              <a:solidFill>
                <a:schemeClr val="tx1"/>
              </a:solidFill>
              <a:miter lim="800000"/>
              <a:headEnd/>
              <a:tailEnd/>
            </a:ln>
            <a:effectLst/>
          </p:spPr>
          <p:txBody>
            <a:bodyPr wrap="none" anchor="ctr"/>
            <a:lstStyle/>
            <a:p>
              <a:pPr>
                <a:defRPr/>
              </a:pPr>
              <a:endParaRPr lang="ja-JP" altLang="en-US">
                <a:solidFill>
                  <a:srgbClr val="FFFFFF"/>
                </a:solidFill>
                <a:ea typeface="ＭＳ Ｐゴシック" charset="-128"/>
              </a:endParaRPr>
            </a:p>
          </p:txBody>
        </p:sp>
        <p:sp>
          <p:nvSpPr>
            <p:cNvPr id="7186" name="Oval 18"/>
            <p:cNvSpPr>
              <a:spLocks noChangeArrowheads="1"/>
            </p:cNvSpPr>
            <p:nvPr/>
          </p:nvSpPr>
          <p:spPr bwMode="auto">
            <a:xfrm>
              <a:off x="4343400" y="4191000"/>
              <a:ext cx="457200" cy="457200"/>
            </a:xfrm>
            <a:prstGeom prst="ellipse">
              <a:avLst/>
            </a:prstGeom>
            <a:solidFill>
              <a:srgbClr val="FF0000"/>
            </a:solidFill>
            <a:ln w="38100">
              <a:solidFill>
                <a:schemeClr val="tx1"/>
              </a:solidFill>
              <a:round/>
              <a:headEnd/>
              <a:tailEnd/>
            </a:ln>
          </p:spPr>
          <p:txBody>
            <a:bodyPr wrap="none" anchor="ctr"/>
            <a:lstStyle/>
            <a:p>
              <a:endParaRPr lang="ja-JP" altLang="en-US" smtClean="0">
                <a:solidFill>
                  <a:srgbClr val="FFFFFF"/>
                </a:solidFill>
                <a:ea typeface="ＭＳ Ｐゴシック" charset="-128"/>
              </a:endParaRPr>
            </a:p>
          </p:txBody>
        </p:sp>
        <p:sp>
          <p:nvSpPr>
            <p:cNvPr id="7187" name="Oval 19"/>
            <p:cNvSpPr>
              <a:spLocks noChangeArrowheads="1"/>
            </p:cNvSpPr>
            <p:nvPr/>
          </p:nvSpPr>
          <p:spPr bwMode="auto">
            <a:xfrm>
              <a:off x="5334000" y="4191000"/>
              <a:ext cx="457200" cy="457200"/>
            </a:xfrm>
            <a:prstGeom prst="ellipse">
              <a:avLst/>
            </a:prstGeom>
            <a:solidFill>
              <a:srgbClr val="FF0000"/>
            </a:solidFill>
            <a:ln w="38100">
              <a:solidFill>
                <a:schemeClr val="tx1"/>
              </a:solidFill>
              <a:round/>
              <a:headEnd/>
              <a:tailEnd/>
            </a:ln>
          </p:spPr>
          <p:txBody>
            <a:bodyPr wrap="none" anchor="ctr"/>
            <a:lstStyle/>
            <a:p>
              <a:endParaRPr lang="ja-JP" altLang="en-US" smtClean="0">
                <a:solidFill>
                  <a:srgbClr val="FFFFFF"/>
                </a:solidFill>
                <a:ea typeface="ＭＳ Ｐゴシック" charset="-128"/>
              </a:endParaRPr>
            </a:p>
          </p:txBody>
        </p:sp>
        <p:sp>
          <p:nvSpPr>
            <p:cNvPr id="7188" name="Oval 20"/>
            <p:cNvSpPr>
              <a:spLocks noChangeArrowheads="1"/>
            </p:cNvSpPr>
            <p:nvPr/>
          </p:nvSpPr>
          <p:spPr bwMode="auto">
            <a:xfrm>
              <a:off x="5410200" y="4267200"/>
              <a:ext cx="304800" cy="304800"/>
            </a:xfrm>
            <a:prstGeom prst="ellipse">
              <a:avLst/>
            </a:prstGeom>
            <a:solidFill>
              <a:srgbClr val="FF3399"/>
            </a:solidFill>
            <a:ln w="38100">
              <a:solidFill>
                <a:schemeClr val="tx1"/>
              </a:solidFill>
              <a:round/>
              <a:headEnd/>
              <a:tailEnd/>
            </a:ln>
          </p:spPr>
          <p:txBody>
            <a:bodyPr wrap="none" anchor="ctr"/>
            <a:lstStyle/>
            <a:p>
              <a:endParaRPr lang="ja-JP" altLang="en-US" smtClean="0">
                <a:solidFill>
                  <a:srgbClr val="FFFFFF"/>
                </a:solidFill>
                <a:ea typeface="ＭＳ Ｐゴシック" charset="-128"/>
              </a:endParaRPr>
            </a:p>
          </p:txBody>
        </p:sp>
        <p:sp>
          <p:nvSpPr>
            <p:cNvPr id="7189" name="AutoShape 21"/>
            <p:cNvSpPr>
              <a:spLocks noChangeArrowheads="1"/>
            </p:cNvSpPr>
            <p:nvPr/>
          </p:nvSpPr>
          <p:spPr bwMode="auto">
            <a:xfrm rot="10800000">
              <a:off x="6477000" y="4191000"/>
              <a:ext cx="457200" cy="457200"/>
            </a:xfrm>
            <a:prstGeom prst="flowChartMerge">
              <a:avLst/>
            </a:prstGeom>
            <a:solidFill>
              <a:schemeClr val="accent1"/>
            </a:solidFill>
            <a:ln w="38100">
              <a:solidFill>
                <a:schemeClr val="tx1"/>
              </a:solidFill>
              <a:miter lim="800000"/>
              <a:headEnd/>
              <a:tailEnd/>
            </a:ln>
          </p:spPr>
          <p:txBody>
            <a:bodyPr wrap="none" anchor="ctr"/>
            <a:lstStyle/>
            <a:p>
              <a:endParaRPr lang="ja-JP" altLang="en-US" smtClean="0">
                <a:solidFill>
                  <a:srgbClr val="FFFFFF"/>
                </a:solidFill>
                <a:ea typeface="ＭＳ Ｐゴシック" charset="-128"/>
              </a:endParaRPr>
            </a:p>
          </p:txBody>
        </p:sp>
        <p:sp>
          <p:nvSpPr>
            <p:cNvPr id="7190" name="AutoShape 22"/>
            <p:cNvSpPr>
              <a:spLocks noChangeArrowheads="1"/>
            </p:cNvSpPr>
            <p:nvPr/>
          </p:nvSpPr>
          <p:spPr bwMode="auto">
            <a:xfrm>
              <a:off x="5410200" y="5410200"/>
              <a:ext cx="457200" cy="457200"/>
            </a:xfrm>
            <a:prstGeom prst="flowChartExtract">
              <a:avLst/>
            </a:prstGeom>
            <a:solidFill>
              <a:schemeClr val="accent1"/>
            </a:solidFill>
            <a:ln w="38100">
              <a:solidFill>
                <a:schemeClr val="tx1"/>
              </a:solidFill>
              <a:miter lim="800000"/>
              <a:headEnd/>
              <a:tailEnd/>
            </a:ln>
          </p:spPr>
          <p:txBody>
            <a:bodyPr wrap="none" anchor="ctr"/>
            <a:lstStyle/>
            <a:p>
              <a:endParaRPr lang="ja-JP" altLang="en-US" smtClean="0">
                <a:solidFill>
                  <a:srgbClr val="FFFFFF"/>
                </a:solidFill>
                <a:ea typeface="ＭＳ Ｐゴシック" charset="-128"/>
              </a:endParaRPr>
            </a:p>
          </p:txBody>
        </p:sp>
        <p:sp>
          <p:nvSpPr>
            <p:cNvPr id="157719" name="AutoShape 23"/>
            <p:cNvSpPr>
              <a:spLocks noChangeArrowheads="1"/>
            </p:cNvSpPr>
            <p:nvPr/>
          </p:nvSpPr>
          <p:spPr bwMode="auto">
            <a:xfrm>
              <a:off x="6400800" y="5273675"/>
              <a:ext cx="609600" cy="577850"/>
            </a:xfrm>
            <a:prstGeom prst="star5">
              <a:avLst/>
            </a:prstGeom>
            <a:solidFill>
              <a:srgbClr val="FFFF00"/>
            </a:solidFill>
            <a:ln w="38100">
              <a:solidFill>
                <a:schemeClr val="tx1"/>
              </a:solidFill>
              <a:miter lim="800000"/>
              <a:headEnd/>
              <a:tailEnd/>
            </a:ln>
            <a:effectLst/>
          </p:spPr>
          <p:txBody>
            <a:bodyPr wrap="none" anchor="ctr"/>
            <a:lstStyle/>
            <a:p>
              <a:pPr>
                <a:defRPr/>
              </a:pPr>
              <a:endParaRPr lang="ja-JP" altLang="en-US">
                <a:solidFill>
                  <a:srgbClr val="FFFFFF"/>
                </a:solidFill>
                <a:ea typeface="ＭＳ Ｐゴシック" charset="-128"/>
              </a:endParaRPr>
            </a:p>
          </p:txBody>
        </p:sp>
        <p:sp>
          <p:nvSpPr>
            <p:cNvPr id="7192" name="Text Box 24"/>
            <p:cNvSpPr txBox="1">
              <a:spLocks noChangeArrowheads="1"/>
            </p:cNvSpPr>
            <p:nvPr/>
          </p:nvSpPr>
          <p:spPr bwMode="auto">
            <a:xfrm>
              <a:off x="3276600" y="1838325"/>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smtClean="0">
                  <a:latin typeface="Times New Roman" pitchFamily="18" charset="0"/>
                </a:rPr>
                <a:t>要素</a:t>
              </a:r>
            </a:p>
          </p:txBody>
        </p:sp>
        <p:sp>
          <p:nvSpPr>
            <p:cNvPr id="7193" name="Text Box 25"/>
            <p:cNvSpPr txBox="1">
              <a:spLocks noChangeArrowheads="1"/>
            </p:cNvSpPr>
            <p:nvPr/>
          </p:nvSpPr>
          <p:spPr bwMode="auto">
            <a:xfrm>
              <a:off x="2346325" y="2154238"/>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Times New Roman" pitchFamily="18" charset="0"/>
                </a:rPr>
                <a:t>国家</a:t>
              </a:r>
            </a:p>
          </p:txBody>
        </p:sp>
        <p:sp>
          <p:nvSpPr>
            <p:cNvPr id="157722" name="Text Box 26"/>
            <p:cNvSpPr txBox="1">
              <a:spLocks noChangeArrowheads="1"/>
            </p:cNvSpPr>
            <p:nvPr/>
          </p:nvSpPr>
          <p:spPr bwMode="auto">
            <a:xfrm>
              <a:off x="6300788" y="2781300"/>
              <a:ext cx="777281"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6000" b="1" dirty="0" smtClean="0">
                  <a:solidFill>
                    <a:srgbClr val="C00000"/>
                  </a:solidFill>
                  <a:latin typeface="Times New Roman" pitchFamily="18" charset="0"/>
                </a:rPr>
                <a:t>×</a:t>
              </a:r>
            </a:p>
          </p:txBody>
        </p:sp>
        <p:sp>
          <p:nvSpPr>
            <p:cNvPr id="157723" name="Text Box 27"/>
            <p:cNvSpPr txBox="1">
              <a:spLocks noChangeArrowheads="1"/>
            </p:cNvSpPr>
            <p:nvPr/>
          </p:nvSpPr>
          <p:spPr bwMode="auto">
            <a:xfrm>
              <a:off x="4140200" y="5013325"/>
              <a:ext cx="777281"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6000" b="1" dirty="0" smtClean="0">
                  <a:solidFill>
                    <a:srgbClr val="C00000"/>
                  </a:solidFill>
                  <a:latin typeface="Times New Roman" pitchFamily="18" charset="0"/>
                </a:rPr>
                <a:t>×</a:t>
              </a:r>
            </a:p>
          </p:txBody>
        </p:sp>
        <p:sp>
          <p:nvSpPr>
            <p:cNvPr id="7196" name="Line 28"/>
            <p:cNvSpPr>
              <a:spLocks noChangeShapeType="1"/>
            </p:cNvSpPr>
            <p:nvPr/>
          </p:nvSpPr>
          <p:spPr bwMode="auto">
            <a:xfrm>
              <a:off x="2339975" y="1773238"/>
              <a:ext cx="1727200" cy="935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mtClean="0">
                <a:ea typeface="ＭＳ Ｐゴシック" charset="-128"/>
              </a:endParaRPr>
            </a:p>
          </p:txBody>
        </p:sp>
      </p:grpSp>
    </p:spTree>
    <p:extLst>
      <p:ext uri="{BB962C8B-B14F-4D97-AF65-F5344CB8AC3E}">
        <p14:creationId xmlns:p14="http://schemas.microsoft.com/office/powerpoint/2010/main" val="4768544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Rectangle 2"/>
          <p:cNvSpPr>
            <a:spLocks noGrp="1" noChangeArrowheads="1"/>
          </p:cNvSpPr>
          <p:nvPr>
            <p:ph type="ctrTitle"/>
          </p:nvPr>
        </p:nvSpPr>
        <p:spPr>
          <a:xfrm>
            <a:off x="179388" y="188640"/>
            <a:ext cx="8964612" cy="1224136"/>
          </a:xfrm>
        </p:spPr>
        <p:txBody>
          <a:bodyPr/>
          <a:lstStyle/>
          <a:p>
            <a:pPr eaLnBrk="1" hangingPunct="1">
              <a:defRPr/>
            </a:pPr>
            <a:r>
              <a:rPr lang="ja-JP" altLang="en-US" sz="4800" dirty="0" smtClean="0"/>
              <a:t>プロダクト・サイクルと貿易の流れ</a:t>
            </a:r>
          </a:p>
        </p:txBody>
      </p:sp>
      <p:sp>
        <p:nvSpPr>
          <p:cNvPr id="158723" name="Line 3"/>
          <p:cNvSpPr>
            <a:spLocks noChangeShapeType="1"/>
          </p:cNvSpPr>
          <p:nvPr/>
        </p:nvSpPr>
        <p:spPr bwMode="auto">
          <a:xfrm>
            <a:off x="914400" y="1828800"/>
            <a:ext cx="0" cy="3810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mtClean="0">
              <a:ea typeface="ＭＳ Ｐゴシック" charset="-128"/>
            </a:endParaRPr>
          </a:p>
        </p:txBody>
      </p:sp>
      <p:sp>
        <p:nvSpPr>
          <p:cNvPr id="158724" name="Line 4"/>
          <p:cNvSpPr>
            <a:spLocks noChangeShapeType="1"/>
          </p:cNvSpPr>
          <p:nvPr/>
        </p:nvSpPr>
        <p:spPr bwMode="auto">
          <a:xfrm>
            <a:off x="914400" y="3733800"/>
            <a:ext cx="7010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mtClean="0">
              <a:ea typeface="ＭＳ Ｐゴシック" charset="-128"/>
            </a:endParaRPr>
          </a:p>
        </p:txBody>
      </p:sp>
      <p:sp>
        <p:nvSpPr>
          <p:cNvPr id="158725" name="Text Box 5"/>
          <p:cNvSpPr txBox="1">
            <a:spLocks noChangeArrowheads="1"/>
          </p:cNvSpPr>
          <p:nvPr/>
        </p:nvSpPr>
        <p:spPr bwMode="auto">
          <a:xfrm>
            <a:off x="309602" y="1782763"/>
            <a:ext cx="55399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ja-JP" altLang="en-US" sz="2400" smtClean="0">
                <a:latin typeface="Times New Roman" pitchFamily="18" charset="0"/>
              </a:rPr>
              <a:t>純輸出</a:t>
            </a:r>
          </a:p>
        </p:txBody>
      </p:sp>
      <p:sp>
        <p:nvSpPr>
          <p:cNvPr id="158726" name="Text Box 6"/>
          <p:cNvSpPr txBox="1">
            <a:spLocks noChangeArrowheads="1"/>
          </p:cNvSpPr>
          <p:nvPr/>
        </p:nvSpPr>
        <p:spPr bwMode="auto">
          <a:xfrm>
            <a:off x="309602" y="4602163"/>
            <a:ext cx="55399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ja-JP" altLang="en-US" sz="2400" smtClean="0">
                <a:latin typeface="Times New Roman" pitchFamily="18" charset="0"/>
              </a:rPr>
              <a:t>純輸入</a:t>
            </a:r>
          </a:p>
        </p:txBody>
      </p:sp>
      <p:sp>
        <p:nvSpPr>
          <p:cNvPr id="158727" name="Text Box 7"/>
          <p:cNvSpPr txBox="1">
            <a:spLocks noChangeArrowheads="1"/>
          </p:cNvSpPr>
          <p:nvPr/>
        </p:nvSpPr>
        <p:spPr bwMode="auto">
          <a:xfrm>
            <a:off x="974725" y="3851275"/>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en-US" altLang="ja-JP" sz="2400" smtClean="0">
                <a:latin typeface="Times New Roman" pitchFamily="18" charset="0"/>
              </a:rPr>
              <a:t>t0</a:t>
            </a:r>
            <a:endParaRPr kumimoji="0" lang="en-US" altLang="ja-JP" smtClean="0">
              <a:latin typeface="Times New Roman" pitchFamily="18" charset="0"/>
            </a:endParaRPr>
          </a:p>
        </p:txBody>
      </p:sp>
      <p:sp>
        <p:nvSpPr>
          <p:cNvPr id="158728" name="Text Box 8"/>
          <p:cNvSpPr txBox="1">
            <a:spLocks noChangeArrowheads="1"/>
          </p:cNvSpPr>
          <p:nvPr/>
        </p:nvSpPr>
        <p:spPr bwMode="auto">
          <a:xfrm>
            <a:off x="1355725" y="3165475"/>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en-US" altLang="ja-JP" sz="2400" smtClean="0">
                <a:latin typeface="Times New Roman" pitchFamily="18" charset="0"/>
              </a:rPr>
              <a:t>t1</a:t>
            </a:r>
          </a:p>
        </p:txBody>
      </p:sp>
      <p:sp>
        <p:nvSpPr>
          <p:cNvPr id="158729" name="Line 9"/>
          <p:cNvSpPr>
            <a:spLocks noChangeShapeType="1"/>
          </p:cNvSpPr>
          <p:nvPr/>
        </p:nvSpPr>
        <p:spPr bwMode="auto">
          <a:xfrm flipH="1">
            <a:off x="2743200" y="3733800"/>
            <a:ext cx="0" cy="22860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mtClean="0">
              <a:ea typeface="ＭＳ Ｐゴシック" charset="-128"/>
            </a:endParaRPr>
          </a:p>
        </p:txBody>
      </p:sp>
      <p:sp>
        <p:nvSpPr>
          <p:cNvPr id="158730" name="Line 10"/>
          <p:cNvSpPr>
            <a:spLocks noChangeShapeType="1"/>
          </p:cNvSpPr>
          <p:nvPr/>
        </p:nvSpPr>
        <p:spPr bwMode="auto">
          <a:xfrm>
            <a:off x="1676400" y="3733800"/>
            <a:ext cx="0" cy="1295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mtClean="0">
              <a:ea typeface="ＭＳ Ｐゴシック" charset="-128"/>
            </a:endParaRPr>
          </a:p>
        </p:txBody>
      </p:sp>
      <p:sp>
        <p:nvSpPr>
          <p:cNvPr id="158731" name="Text Box 11"/>
          <p:cNvSpPr txBox="1">
            <a:spLocks noChangeArrowheads="1"/>
          </p:cNvSpPr>
          <p:nvPr/>
        </p:nvSpPr>
        <p:spPr bwMode="auto">
          <a:xfrm>
            <a:off x="2498725" y="3165475"/>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en-US" altLang="ja-JP" sz="2400" smtClean="0">
                <a:latin typeface="Times New Roman" pitchFamily="18" charset="0"/>
              </a:rPr>
              <a:t>t2</a:t>
            </a:r>
          </a:p>
        </p:txBody>
      </p:sp>
      <p:sp>
        <p:nvSpPr>
          <p:cNvPr id="158732" name="Text Box 12"/>
          <p:cNvSpPr txBox="1">
            <a:spLocks noChangeArrowheads="1"/>
          </p:cNvSpPr>
          <p:nvPr/>
        </p:nvSpPr>
        <p:spPr bwMode="auto">
          <a:xfrm>
            <a:off x="1279525" y="4994275"/>
            <a:ext cx="10390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en-US" altLang="ja-JP" sz="2400" smtClean="0">
                <a:latin typeface="Times New Roman" pitchFamily="18" charset="0"/>
              </a:rPr>
              <a:t>t1</a:t>
            </a:r>
            <a:r>
              <a:rPr kumimoji="0" lang="ja-JP" altLang="en-US" sz="2400" smtClean="0">
                <a:latin typeface="Times New Roman" pitchFamily="18" charset="0"/>
              </a:rPr>
              <a:t>貿易</a:t>
            </a:r>
          </a:p>
          <a:p>
            <a:r>
              <a:rPr kumimoji="0" lang="ja-JP" altLang="en-US" sz="2400" smtClean="0">
                <a:latin typeface="Times New Roman" pitchFamily="18" charset="0"/>
              </a:rPr>
              <a:t>開始</a:t>
            </a:r>
          </a:p>
        </p:txBody>
      </p:sp>
      <p:sp>
        <p:nvSpPr>
          <p:cNvPr id="158733" name="Text Box 13"/>
          <p:cNvSpPr txBox="1">
            <a:spLocks noChangeArrowheads="1"/>
          </p:cNvSpPr>
          <p:nvPr/>
        </p:nvSpPr>
        <p:spPr bwMode="auto">
          <a:xfrm>
            <a:off x="2727325" y="2230438"/>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ja-JP" altLang="en-US" sz="2400" smtClean="0">
                <a:latin typeface="Times New Roman" pitchFamily="18" charset="0"/>
              </a:rPr>
              <a:t>米国</a:t>
            </a:r>
          </a:p>
        </p:txBody>
      </p:sp>
      <p:sp>
        <p:nvSpPr>
          <p:cNvPr id="158734" name="Text Box 14"/>
          <p:cNvSpPr txBox="1">
            <a:spLocks noChangeArrowheads="1"/>
          </p:cNvSpPr>
          <p:nvPr/>
        </p:nvSpPr>
        <p:spPr bwMode="auto">
          <a:xfrm>
            <a:off x="2498725" y="5908675"/>
            <a:ext cx="194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en-US" altLang="ja-JP" sz="2400" smtClean="0">
                <a:latin typeface="Times New Roman" pitchFamily="18" charset="0"/>
              </a:rPr>
              <a:t>t2</a:t>
            </a:r>
            <a:r>
              <a:rPr kumimoji="0" lang="ja-JP" altLang="en-US" sz="2400" smtClean="0">
                <a:latin typeface="Times New Roman" pitchFamily="18" charset="0"/>
              </a:rPr>
              <a:t>米国入超増</a:t>
            </a:r>
          </a:p>
        </p:txBody>
      </p:sp>
      <p:sp>
        <p:nvSpPr>
          <p:cNvPr id="158735" name="Text Box 15"/>
          <p:cNvSpPr txBox="1">
            <a:spLocks noChangeArrowheads="1"/>
          </p:cNvSpPr>
          <p:nvPr/>
        </p:nvSpPr>
        <p:spPr bwMode="auto">
          <a:xfrm>
            <a:off x="4022725" y="3241675"/>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en-US" altLang="ja-JP" sz="2400" smtClean="0">
                <a:latin typeface="Times New Roman" pitchFamily="18" charset="0"/>
              </a:rPr>
              <a:t>t3</a:t>
            </a:r>
          </a:p>
        </p:txBody>
      </p:sp>
      <p:sp>
        <p:nvSpPr>
          <p:cNvPr id="158736" name="Line 16"/>
          <p:cNvSpPr>
            <a:spLocks noChangeShapeType="1"/>
          </p:cNvSpPr>
          <p:nvPr/>
        </p:nvSpPr>
        <p:spPr bwMode="auto">
          <a:xfrm flipH="1">
            <a:off x="4191000" y="3733800"/>
            <a:ext cx="0" cy="16002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smtClean="0">
              <a:ea typeface="ＭＳ Ｐゴシック" charset="-128"/>
            </a:endParaRPr>
          </a:p>
        </p:txBody>
      </p:sp>
      <p:sp>
        <p:nvSpPr>
          <p:cNvPr id="158737" name="Text Box 17"/>
          <p:cNvSpPr txBox="1">
            <a:spLocks noChangeArrowheads="1"/>
          </p:cNvSpPr>
          <p:nvPr/>
        </p:nvSpPr>
        <p:spPr bwMode="auto">
          <a:xfrm>
            <a:off x="3413125" y="5299075"/>
            <a:ext cx="335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en-US" altLang="ja-JP" sz="2400" smtClean="0">
                <a:latin typeface="Times New Roman" pitchFamily="18" charset="0"/>
              </a:rPr>
              <a:t>t3</a:t>
            </a:r>
            <a:r>
              <a:rPr kumimoji="0" lang="ja-JP" altLang="en-US" sz="2400" smtClean="0">
                <a:latin typeface="Times New Roman" pitchFamily="18" charset="0"/>
              </a:rPr>
              <a:t>カナダ日欧純輸出国に</a:t>
            </a:r>
          </a:p>
        </p:txBody>
      </p:sp>
      <p:sp>
        <p:nvSpPr>
          <p:cNvPr id="158738" name="Text Box 18"/>
          <p:cNvSpPr txBox="1">
            <a:spLocks noChangeArrowheads="1"/>
          </p:cNvSpPr>
          <p:nvPr/>
        </p:nvSpPr>
        <p:spPr bwMode="auto">
          <a:xfrm>
            <a:off x="4860925" y="3394075"/>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en-US" altLang="ja-JP" sz="2400" smtClean="0">
                <a:latin typeface="Times New Roman" pitchFamily="18" charset="0"/>
              </a:rPr>
              <a:t>t4</a:t>
            </a:r>
          </a:p>
        </p:txBody>
      </p:sp>
      <p:sp>
        <p:nvSpPr>
          <p:cNvPr id="158739" name="Line 19"/>
          <p:cNvSpPr>
            <a:spLocks noChangeShapeType="1"/>
          </p:cNvSpPr>
          <p:nvPr/>
        </p:nvSpPr>
        <p:spPr bwMode="auto">
          <a:xfrm>
            <a:off x="4800600" y="3733800"/>
            <a:ext cx="0" cy="22860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mtClean="0">
              <a:ea typeface="ＭＳ Ｐゴシック" charset="-128"/>
            </a:endParaRPr>
          </a:p>
        </p:txBody>
      </p:sp>
      <p:sp>
        <p:nvSpPr>
          <p:cNvPr id="158740" name="Text Box 20"/>
          <p:cNvSpPr txBox="1">
            <a:spLocks noChangeArrowheads="1"/>
          </p:cNvSpPr>
          <p:nvPr/>
        </p:nvSpPr>
        <p:spPr bwMode="auto">
          <a:xfrm>
            <a:off x="5013325" y="5908675"/>
            <a:ext cx="2536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en-US" altLang="ja-JP" sz="2400" smtClean="0">
                <a:latin typeface="Times New Roman" pitchFamily="18" charset="0"/>
              </a:rPr>
              <a:t>t4</a:t>
            </a:r>
            <a:r>
              <a:rPr kumimoji="0" lang="ja-JP" altLang="en-US" sz="2400" smtClean="0">
                <a:latin typeface="Times New Roman" pitchFamily="18" charset="0"/>
              </a:rPr>
              <a:t>米国純輸入国に</a:t>
            </a:r>
          </a:p>
        </p:txBody>
      </p:sp>
      <p:sp>
        <p:nvSpPr>
          <p:cNvPr id="158741" name="Text Box 21"/>
          <p:cNvSpPr txBox="1">
            <a:spLocks noChangeArrowheads="1"/>
          </p:cNvSpPr>
          <p:nvPr/>
        </p:nvSpPr>
        <p:spPr bwMode="auto">
          <a:xfrm>
            <a:off x="5927725" y="3317875"/>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en-US" altLang="ja-JP" sz="2400" smtClean="0">
                <a:latin typeface="Times New Roman" pitchFamily="18" charset="0"/>
              </a:rPr>
              <a:t>t5</a:t>
            </a:r>
          </a:p>
        </p:txBody>
      </p:sp>
      <p:sp>
        <p:nvSpPr>
          <p:cNvPr id="158742" name="Line 22"/>
          <p:cNvSpPr>
            <a:spLocks noChangeShapeType="1"/>
          </p:cNvSpPr>
          <p:nvPr/>
        </p:nvSpPr>
        <p:spPr bwMode="auto">
          <a:xfrm flipH="1">
            <a:off x="6096000" y="3733800"/>
            <a:ext cx="0" cy="685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smtClean="0">
              <a:ea typeface="ＭＳ Ｐゴシック" charset="-128"/>
            </a:endParaRPr>
          </a:p>
        </p:txBody>
      </p:sp>
      <p:sp>
        <p:nvSpPr>
          <p:cNvPr id="158743" name="Text Box 23"/>
          <p:cNvSpPr txBox="1">
            <a:spLocks noChangeArrowheads="1"/>
          </p:cNvSpPr>
          <p:nvPr/>
        </p:nvSpPr>
        <p:spPr bwMode="auto">
          <a:xfrm>
            <a:off x="6516688" y="4076700"/>
            <a:ext cx="22461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en-US" altLang="ja-JP" sz="2400" smtClean="0">
                <a:latin typeface="Times New Roman" pitchFamily="18" charset="0"/>
              </a:rPr>
              <a:t>t5</a:t>
            </a:r>
            <a:r>
              <a:rPr kumimoji="0" lang="ja-JP" altLang="en-US" sz="2400" smtClean="0">
                <a:latin typeface="Times New Roman" pitchFamily="18" charset="0"/>
              </a:rPr>
              <a:t>その他の国々</a:t>
            </a:r>
          </a:p>
          <a:p>
            <a:r>
              <a:rPr kumimoji="0" lang="ja-JP" altLang="en-US" sz="2400" smtClean="0">
                <a:latin typeface="Times New Roman" pitchFamily="18" charset="0"/>
              </a:rPr>
              <a:t>純輸出国に</a:t>
            </a:r>
          </a:p>
        </p:txBody>
      </p:sp>
      <p:sp>
        <p:nvSpPr>
          <p:cNvPr id="158744" name="Text Box 24"/>
          <p:cNvSpPr txBox="1">
            <a:spLocks noChangeArrowheads="1"/>
          </p:cNvSpPr>
          <p:nvPr/>
        </p:nvSpPr>
        <p:spPr bwMode="auto">
          <a:xfrm>
            <a:off x="5003800" y="1700213"/>
            <a:ext cx="101181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ja-JP" altLang="en-US" sz="2400" smtClean="0">
                <a:latin typeface="Times New Roman" pitchFamily="18" charset="0"/>
              </a:rPr>
              <a:t>カナダ</a:t>
            </a:r>
          </a:p>
          <a:p>
            <a:r>
              <a:rPr kumimoji="0" lang="ja-JP" altLang="en-US" sz="2400" smtClean="0">
                <a:latin typeface="Times New Roman" pitchFamily="18" charset="0"/>
              </a:rPr>
              <a:t>日本</a:t>
            </a:r>
          </a:p>
          <a:p>
            <a:r>
              <a:rPr kumimoji="0" lang="ja-JP" altLang="en-US" sz="2400" smtClean="0">
                <a:latin typeface="Times New Roman" pitchFamily="18" charset="0"/>
              </a:rPr>
              <a:t>欧</a:t>
            </a:r>
          </a:p>
        </p:txBody>
      </p:sp>
      <p:sp>
        <p:nvSpPr>
          <p:cNvPr id="158745" name="Text Box 25"/>
          <p:cNvSpPr txBox="1">
            <a:spLocks noChangeArrowheads="1"/>
          </p:cNvSpPr>
          <p:nvPr/>
        </p:nvSpPr>
        <p:spPr bwMode="auto">
          <a:xfrm>
            <a:off x="6918325" y="1925638"/>
            <a:ext cx="198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ja-JP" altLang="en-US" sz="2400" smtClean="0">
                <a:latin typeface="Times New Roman" pitchFamily="18" charset="0"/>
              </a:rPr>
              <a:t>その他の国々</a:t>
            </a:r>
          </a:p>
        </p:txBody>
      </p:sp>
      <p:sp>
        <p:nvSpPr>
          <p:cNvPr id="158746" name="Text Box 26"/>
          <p:cNvSpPr txBox="1">
            <a:spLocks noChangeArrowheads="1"/>
          </p:cNvSpPr>
          <p:nvPr/>
        </p:nvSpPr>
        <p:spPr bwMode="auto">
          <a:xfrm>
            <a:off x="8289925" y="3525838"/>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ja-JP" altLang="en-US" sz="2400" smtClean="0">
                <a:latin typeface="Times New Roman" pitchFamily="18" charset="0"/>
              </a:rPr>
              <a:t>時間</a:t>
            </a:r>
          </a:p>
        </p:txBody>
      </p:sp>
      <p:sp>
        <p:nvSpPr>
          <p:cNvPr id="8219" name="Freeform 27"/>
          <p:cNvSpPr>
            <a:spLocks/>
          </p:cNvSpPr>
          <p:nvPr/>
        </p:nvSpPr>
        <p:spPr bwMode="auto">
          <a:xfrm>
            <a:off x="1692275" y="2781300"/>
            <a:ext cx="6696075" cy="2232025"/>
          </a:xfrm>
          <a:custGeom>
            <a:avLst/>
            <a:gdLst>
              <a:gd name="T0" fmla="*/ 0 w 4218"/>
              <a:gd name="T1" fmla="*/ 589 h 1406"/>
              <a:gd name="T2" fmla="*/ 952 w 4218"/>
              <a:gd name="T3" fmla="*/ 0 h 1406"/>
              <a:gd name="T4" fmla="*/ 1995 w 4218"/>
              <a:gd name="T5" fmla="*/ 589 h 1406"/>
              <a:gd name="T6" fmla="*/ 2812 w 4218"/>
              <a:gd name="T7" fmla="*/ 1270 h 1406"/>
              <a:gd name="T8" fmla="*/ 4218 w 4218"/>
              <a:gd name="T9" fmla="*/ 1406 h 1406"/>
              <a:gd name="T10" fmla="*/ 0 60000 65536"/>
              <a:gd name="T11" fmla="*/ 0 60000 65536"/>
              <a:gd name="T12" fmla="*/ 0 60000 65536"/>
              <a:gd name="T13" fmla="*/ 0 60000 65536"/>
              <a:gd name="T14" fmla="*/ 0 60000 65536"/>
              <a:gd name="T15" fmla="*/ 0 w 4218"/>
              <a:gd name="T16" fmla="*/ 0 h 1406"/>
              <a:gd name="T17" fmla="*/ 4218 w 4218"/>
              <a:gd name="T18" fmla="*/ 1406 h 1406"/>
            </a:gdLst>
            <a:ahLst/>
            <a:cxnLst>
              <a:cxn ang="T10">
                <a:pos x="T0" y="T1"/>
              </a:cxn>
              <a:cxn ang="T11">
                <a:pos x="T2" y="T3"/>
              </a:cxn>
              <a:cxn ang="T12">
                <a:pos x="T4" y="T5"/>
              </a:cxn>
              <a:cxn ang="T13">
                <a:pos x="T6" y="T7"/>
              </a:cxn>
              <a:cxn ang="T14">
                <a:pos x="T8" y="T9"/>
              </a:cxn>
            </a:cxnLst>
            <a:rect l="T15" t="T16" r="T17" b="T18"/>
            <a:pathLst>
              <a:path w="4218" h="1406">
                <a:moveTo>
                  <a:pt x="0" y="589"/>
                </a:moveTo>
                <a:cubicBezTo>
                  <a:pt x="310" y="294"/>
                  <a:pt x="620" y="0"/>
                  <a:pt x="952" y="0"/>
                </a:cubicBezTo>
                <a:cubicBezTo>
                  <a:pt x="1284" y="0"/>
                  <a:pt x="1685" y="377"/>
                  <a:pt x="1995" y="589"/>
                </a:cubicBezTo>
                <a:cubicBezTo>
                  <a:pt x="2305" y="801"/>
                  <a:pt x="2442" y="1134"/>
                  <a:pt x="2812" y="1270"/>
                </a:cubicBezTo>
                <a:cubicBezTo>
                  <a:pt x="3182" y="1406"/>
                  <a:pt x="3700" y="1406"/>
                  <a:pt x="4218" y="1406"/>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mtClean="0">
              <a:ea typeface="ＭＳ Ｐゴシック" charset="-128"/>
            </a:endParaRPr>
          </a:p>
        </p:txBody>
      </p:sp>
      <p:sp>
        <p:nvSpPr>
          <p:cNvPr id="8220" name="Freeform 28"/>
          <p:cNvSpPr>
            <a:spLocks/>
          </p:cNvSpPr>
          <p:nvPr/>
        </p:nvSpPr>
        <p:spPr bwMode="auto">
          <a:xfrm>
            <a:off x="1692275" y="2863850"/>
            <a:ext cx="6769100" cy="1860550"/>
          </a:xfrm>
          <a:custGeom>
            <a:avLst/>
            <a:gdLst>
              <a:gd name="T0" fmla="*/ 0 w 4264"/>
              <a:gd name="T1" fmla="*/ 583 h 1172"/>
              <a:gd name="T2" fmla="*/ 861 w 4264"/>
              <a:gd name="T3" fmla="*/ 1172 h 1172"/>
              <a:gd name="T4" fmla="*/ 1633 w 4264"/>
              <a:gd name="T5" fmla="*/ 583 h 1172"/>
              <a:gd name="T6" fmla="*/ 2404 w 4264"/>
              <a:gd name="T7" fmla="*/ 38 h 1172"/>
              <a:gd name="T8" fmla="*/ 3538 w 4264"/>
              <a:gd name="T9" fmla="*/ 356 h 1172"/>
              <a:gd name="T10" fmla="*/ 4173 w 4264"/>
              <a:gd name="T11" fmla="*/ 401 h 1172"/>
              <a:gd name="T12" fmla="*/ 4082 w 4264"/>
              <a:gd name="T13" fmla="*/ 401 h 1172"/>
              <a:gd name="T14" fmla="*/ 0 60000 65536"/>
              <a:gd name="T15" fmla="*/ 0 60000 65536"/>
              <a:gd name="T16" fmla="*/ 0 60000 65536"/>
              <a:gd name="T17" fmla="*/ 0 60000 65536"/>
              <a:gd name="T18" fmla="*/ 0 60000 65536"/>
              <a:gd name="T19" fmla="*/ 0 60000 65536"/>
              <a:gd name="T20" fmla="*/ 0 60000 65536"/>
              <a:gd name="T21" fmla="*/ 0 w 4264"/>
              <a:gd name="T22" fmla="*/ 0 h 1172"/>
              <a:gd name="T23" fmla="*/ 4264 w 4264"/>
              <a:gd name="T24" fmla="*/ 1172 h 1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64" h="1172">
                <a:moveTo>
                  <a:pt x="0" y="583"/>
                </a:moveTo>
                <a:cubicBezTo>
                  <a:pt x="294" y="877"/>
                  <a:pt x="589" y="1172"/>
                  <a:pt x="861" y="1172"/>
                </a:cubicBezTo>
                <a:cubicBezTo>
                  <a:pt x="1133" y="1172"/>
                  <a:pt x="1376" y="772"/>
                  <a:pt x="1633" y="583"/>
                </a:cubicBezTo>
                <a:cubicBezTo>
                  <a:pt x="1890" y="394"/>
                  <a:pt x="2087" y="76"/>
                  <a:pt x="2404" y="38"/>
                </a:cubicBezTo>
                <a:cubicBezTo>
                  <a:pt x="2721" y="0"/>
                  <a:pt x="3243" y="296"/>
                  <a:pt x="3538" y="356"/>
                </a:cubicBezTo>
                <a:cubicBezTo>
                  <a:pt x="3833" y="416"/>
                  <a:pt x="4082" y="393"/>
                  <a:pt x="4173" y="401"/>
                </a:cubicBezTo>
                <a:cubicBezTo>
                  <a:pt x="4264" y="409"/>
                  <a:pt x="4173" y="405"/>
                  <a:pt x="4082" y="401"/>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mtClean="0">
              <a:ea typeface="ＭＳ Ｐゴシック" charset="-128"/>
            </a:endParaRPr>
          </a:p>
        </p:txBody>
      </p:sp>
      <p:sp>
        <p:nvSpPr>
          <p:cNvPr id="8221" name="Freeform 29"/>
          <p:cNvSpPr>
            <a:spLocks/>
          </p:cNvSpPr>
          <p:nvPr/>
        </p:nvSpPr>
        <p:spPr bwMode="auto">
          <a:xfrm>
            <a:off x="2916238" y="2457450"/>
            <a:ext cx="5903912" cy="2424113"/>
          </a:xfrm>
          <a:custGeom>
            <a:avLst/>
            <a:gdLst>
              <a:gd name="T0" fmla="*/ 0 w 3719"/>
              <a:gd name="T1" fmla="*/ 839 h 1527"/>
              <a:gd name="T2" fmla="*/ 1134 w 3719"/>
              <a:gd name="T3" fmla="*/ 1519 h 1527"/>
              <a:gd name="T4" fmla="*/ 2041 w 3719"/>
              <a:gd name="T5" fmla="*/ 793 h 1527"/>
              <a:gd name="T6" fmla="*/ 2676 w 3719"/>
              <a:gd name="T7" fmla="*/ 113 h 1527"/>
              <a:gd name="T8" fmla="*/ 3402 w 3719"/>
              <a:gd name="T9" fmla="*/ 113 h 1527"/>
              <a:gd name="T10" fmla="*/ 3674 w 3719"/>
              <a:gd name="T11" fmla="*/ 294 h 1527"/>
              <a:gd name="T12" fmla="*/ 3674 w 3719"/>
              <a:gd name="T13" fmla="*/ 340 h 1527"/>
              <a:gd name="T14" fmla="*/ 0 60000 65536"/>
              <a:gd name="T15" fmla="*/ 0 60000 65536"/>
              <a:gd name="T16" fmla="*/ 0 60000 65536"/>
              <a:gd name="T17" fmla="*/ 0 60000 65536"/>
              <a:gd name="T18" fmla="*/ 0 60000 65536"/>
              <a:gd name="T19" fmla="*/ 0 60000 65536"/>
              <a:gd name="T20" fmla="*/ 0 60000 65536"/>
              <a:gd name="T21" fmla="*/ 0 w 3719"/>
              <a:gd name="T22" fmla="*/ 0 h 1527"/>
              <a:gd name="T23" fmla="*/ 3719 w 3719"/>
              <a:gd name="T24" fmla="*/ 1527 h 15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19" h="1527">
                <a:moveTo>
                  <a:pt x="0" y="839"/>
                </a:moveTo>
                <a:cubicBezTo>
                  <a:pt x="397" y="1183"/>
                  <a:pt x="794" y="1527"/>
                  <a:pt x="1134" y="1519"/>
                </a:cubicBezTo>
                <a:cubicBezTo>
                  <a:pt x="1474" y="1511"/>
                  <a:pt x="1784" y="1027"/>
                  <a:pt x="2041" y="793"/>
                </a:cubicBezTo>
                <a:cubicBezTo>
                  <a:pt x="2298" y="559"/>
                  <a:pt x="2449" y="226"/>
                  <a:pt x="2676" y="113"/>
                </a:cubicBezTo>
                <a:cubicBezTo>
                  <a:pt x="2903" y="0"/>
                  <a:pt x="3236" y="83"/>
                  <a:pt x="3402" y="113"/>
                </a:cubicBezTo>
                <a:cubicBezTo>
                  <a:pt x="3568" y="143"/>
                  <a:pt x="3629" y="256"/>
                  <a:pt x="3674" y="294"/>
                </a:cubicBezTo>
                <a:cubicBezTo>
                  <a:pt x="3719" y="332"/>
                  <a:pt x="3696" y="336"/>
                  <a:pt x="3674" y="340"/>
                </a:cubicBezTo>
              </a:path>
            </a:pathLst>
          </a:custGeom>
          <a:noFill/>
          <a:ln w="38100">
            <a:solidFill>
              <a:schemeClr val="tx1"/>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mtClean="0">
              <a:ea typeface="ＭＳ Ｐゴシック" charset="-128"/>
            </a:endParaRPr>
          </a:p>
        </p:txBody>
      </p:sp>
    </p:spTree>
    <p:extLst>
      <p:ext uri="{BB962C8B-B14F-4D97-AF65-F5344CB8AC3E}">
        <p14:creationId xmlns:p14="http://schemas.microsoft.com/office/powerpoint/2010/main" val="1754553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8722"/>
                                        </p:tgtEl>
                                        <p:attrNameLst>
                                          <p:attrName>style.visibility</p:attrName>
                                        </p:attrNameLst>
                                      </p:cBhvr>
                                      <p:to>
                                        <p:strVal val="visible"/>
                                      </p:to>
                                    </p:set>
                                    <p:anim calcmode="lin" valueType="num">
                                      <p:cBhvr additive="base">
                                        <p:cTn id="7" dur="500" fill="hold"/>
                                        <p:tgtEl>
                                          <p:spTgt spid="158722"/>
                                        </p:tgtEl>
                                        <p:attrNameLst>
                                          <p:attrName>ppt_x</p:attrName>
                                        </p:attrNameLst>
                                      </p:cBhvr>
                                      <p:tavLst>
                                        <p:tav tm="0">
                                          <p:val>
                                            <p:strVal val="#ppt_x"/>
                                          </p:val>
                                        </p:tav>
                                        <p:tav tm="100000">
                                          <p:val>
                                            <p:strVal val="#ppt_x"/>
                                          </p:val>
                                        </p:tav>
                                      </p:tavLst>
                                    </p:anim>
                                    <p:anim calcmode="lin" valueType="num">
                                      <p:cBhvr additive="base">
                                        <p:cTn id="8" dur="500" fill="hold"/>
                                        <p:tgtEl>
                                          <p:spTgt spid="15872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58723"/>
                                        </p:tgtEl>
                                        <p:attrNameLst>
                                          <p:attrName>style.visibility</p:attrName>
                                        </p:attrNameLst>
                                      </p:cBhvr>
                                      <p:to>
                                        <p:strVal val="visible"/>
                                      </p:to>
                                    </p:set>
                                    <p:anim calcmode="lin" valueType="num">
                                      <p:cBhvr additive="base">
                                        <p:cTn id="13" dur="500" fill="hold"/>
                                        <p:tgtEl>
                                          <p:spTgt spid="158723"/>
                                        </p:tgtEl>
                                        <p:attrNameLst>
                                          <p:attrName>ppt_x</p:attrName>
                                        </p:attrNameLst>
                                      </p:cBhvr>
                                      <p:tavLst>
                                        <p:tav tm="0">
                                          <p:val>
                                            <p:strVal val="#ppt_x"/>
                                          </p:val>
                                        </p:tav>
                                        <p:tav tm="100000">
                                          <p:val>
                                            <p:strVal val="#ppt_x"/>
                                          </p:val>
                                        </p:tav>
                                      </p:tavLst>
                                    </p:anim>
                                    <p:anim calcmode="lin" valueType="num">
                                      <p:cBhvr additive="base">
                                        <p:cTn id="14" dur="500" fill="hold"/>
                                        <p:tgtEl>
                                          <p:spTgt spid="15872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58725"/>
                                        </p:tgtEl>
                                        <p:attrNameLst>
                                          <p:attrName>style.visibility</p:attrName>
                                        </p:attrNameLst>
                                      </p:cBhvr>
                                      <p:to>
                                        <p:strVal val="visible"/>
                                      </p:to>
                                    </p:set>
                                    <p:anim calcmode="lin" valueType="num">
                                      <p:cBhvr additive="base">
                                        <p:cTn id="19" dur="500" fill="hold"/>
                                        <p:tgtEl>
                                          <p:spTgt spid="158725"/>
                                        </p:tgtEl>
                                        <p:attrNameLst>
                                          <p:attrName>ppt_x</p:attrName>
                                        </p:attrNameLst>
                                      </p:cBhvr>
                                      <p:tavLst>
                                        <p:tav tm="0">
                                          <p:val>
                                            <p:strVal val="#ppt_x"/>
                                          </p:val>
                                        </p:tav>
                                        <p:tav tm="100000">
                                          <p:val>
                                            <p:strVal val="#ppt_x"/>
                                          </p:val>
                                        </p:tav>
                                      </p:tavLst>
                                    </p:anim>
                                    <p:anim calcmode="lin" valueType="num">
                                      <p:cBhvr additive="base">
                                        <p:cTn id="20" dur="500" fill="hold"/>
                                        <p:tgtEl>
                                          <p:spTgt spid="158725"/>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8726"/>
                                        </p:tgtEl>
                                        <p:attrNameLst>
                                          <p:attrName>style.visibility</p:attrName>
                                        </p:attrNameLst>
                                      </p:cBhvr>
                                      <p:to>
                                        <p:strVal val="visible"/>
                                      </p:to>
                                    </p:set>
                                    <p:anim calcmode="lin" valueType="num">
                                      <p:cBhvr additive="base">
                                        <p:cTn id="25" dur="500" fill="hold"/>
                                        <p:tgtEl>
                                          <p:spTgt spid="158726"/>
                                        </p:tgtEl>
                                        <p:attrNameLst>
                                          <p:attrName>ppt_x</p:attrName>
                                        </p:attrNameLst>
                                      </p:cBhvr>
                                      <p:tavLst>
                                        <p:tav tm="0">
                                          <p:val>
                                            <p:strVal val="#ppt_x"/>
                                          </p:val>
                                        </p:tav>
                                        <p:tav tm="100000">
                                          <p:val>
                                            <p:strVal val="#ppt_x"/>
                                          </p:val>
                                        </p:tav>
                                      </p:tavLst>
                                    </p:anim>
                                    <p:anim calcmode="lin" valueType="num">
                                      <p:cBhvr additive="base">
                                        <p:cTn id="26" dur="500" fill="hold"/>
                                        <p:tgtEl>
                                          <p:spTgt spid="15872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8724"/>
                                        </p:tgtEl>
                                        <p:attrNameLst>
                                          <p:attrName>style.visibility</p:attrName>
                                        </p:attrNameLst>
                                      </p:cBhvr>
                                      <p:to>
                                        <p:strVal val="visible"/>
                                      </p:to>
                                    </p:set>
                                    <p:anim calcmode="lin" valueType="num">
                                      <p:cBhvr additive="base">
                                        <p:cTn id="31" dur="500" fill="hold"/>
                                        <p:tgtEl>
                                          <p:spTgt spid="158724"/>
                                        </p:tgtEl>
                                        <p:attrNameLst>
                                          <p:attrName>ppt_x</p:attrName>
                                        </p:attrNameLst>
                                      </p:cBhvr>
                                      <p:tavLst>
                                        <p:tav tm="0">
                                          <p:val>
                                            <p:strVal val="0-#ppt_w/2"/>
                                          </p:val>
                                        </p:tav>
                                        <p:tav tm="100000">
                                          <p:val>
                                            <p:strVal val="#ppt_x"/>
                                          </p:val>
                                        </p:tav>
                                      </p:tavLst>
                                    </p:anim>
                                    <p:anim calcmode="lin" valueType="num">
                                      <p:cBhvr additive="base">
                                        <p:cTn id="32" dur="500" fill="hold"/>
                                        <p:tgtEl>
                                          <p:spTgt spid="15872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8746"/>
                                        </p:tgtEl>
                                        <p:attrNameLst>
                                          <p:attrName>style.visibility</p:attrName>
                                        </p:attrNameLst>
                                      </p:cBhvr>
                                      <p:to>
                                        <p:strVal val="visible"/>
                                      </p:to>
                                    </p:set>
                                    <p:anim calcmode="lin" valueType="num">
                                      <p:cBhvr additive="base">
                                        <p:cTn id="37" dur="500" fill="hold"/>
                                        <p:tgtEl>
                                          <p:spTgt spid="158746"/>
                                        </p:tgtEl>
                                        <p:attrNameLst>
                                          <p:attrName>ppt_x</p:attrName>
                                        </p:attrNameLst>
                                      </p:cBhvr>
                                      <p:tavLst>
                                        <p:tav tm="0">
                                          <p:val>
                                            <p:strVal val="0-#ppt_w/2"/>
                                          </p:val>
                                        </p:tav>
                                        <p:tav tm="100000">
                                          <p:val>
                                            <p:strVal val="#ppt_x"/>
                                          </p:val>
                                        </p:tav>
                                      </p:tavLst>
                                    </p:anim>
                                    <p:anim calcmode="lin" valueType="num">
                                      <p:cBhvr additive="base">
                                        <p:cTn id="38" dur="500" fill="hold"/>
                                        <p:tgtEl>
                                          <p:spTgt spid="15874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8727"/>
                                        </p:tgtEl>
                                        <p:attrNameLst>
                                          <p:attrName>style.visibility</p:attrName>
                                        </p:attrNameLst>
                                      </p:cBhvr>
                                      <p:to>
                                        <p:strVal val="visible"/>
                                      </p:to>
                                    </p:set>
                                    <p:anim calcmode="lin" valueType="num">
                                      <p:cBhvr additive="base">
                                        <p:cTn id="43" dur="500" fill="hold"/>
                                        <p:tgtEl>
                                          <p:spTgt spid="158727"/>
                                        </p:tgtEl>
                                        <p:attrNameLst>
                                          <p:attrName>ppt_x</p:attrName>
                                        </p:attrNameLst>
                                      </p:cBhvr>
                                      <p:tavLst>
                                        <p:tav tm="0">
                                          <p:val>
                                            <p:strVal val="#ppt_x"/>
                                          </p:val>
                                        </p:tav>
                                        <p:tav tm="100000">
                                          <p:val>
                                            <p:strVal val="#ppt_x"/>
                                          </p:val>
                                        </p:tav>
                                      </p:tavLst>
                                    </p:anim>
                                    <p:anim calcmode="lin" valueType="num">
                                      <p:cBhvr additive="base">
                                        <p:cTn id="44" dur="500" fill="hold"/>
                                        <p:tgtEl>
                                          <p:spTgt spid="158727"/>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58733"/>
                                        </p:tgtEl>
                                        <p:attrNameLst>
                                          <p:attrName>style.visibility</p:attrName>
                                        </p:attrNameLst>
                                      </p:cBhvr>
                                      <p:to>
                                        <p:strVal val="visible"/>
                                      </p:to>
                                    </p:set>
                                    <p:anim calcmode="lin" valueType="num">
                                      <p:cBhvr additive="base">
                                        <p:cTn id="49" dur="500" fill="hold"/>
                                        <p:tgtEl>
                                          <p:spTgt spid="158733"/>
                                        </p:tgtEl>
                                        <p:attrNameLst>
                                          <p:attrName>ppt_x</p:attrName>
                                        </p:attrNameLst>
                                      </p:cBhvr>
                                      <p:tavLst>
                                        <p:tav tm="0">
                                          <p:val>
                                            <p:strVal val="0-#ppt_w/2"/>
                                          </p:val>
                                        </p:tav>
                                        <p:tav tm="100000">
                                          <p:val>
                                            <p:strVal val="#ppt_x"/>
                                          </p:val>
                                        </p:tav>
                                      </p:tavLst>
                                    </p:anim>
                                    <p:anim calcmode="lin" valueType="num">
                                      <p:cBhvr additive="base">
                                        <p:cTn id="50" dur="500" fill="hold"/>
                                        <p:tgtEl>
                                          <p:spTgt spid="158733"/>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58744"/>
                                        </p:tgtEl>
                                        <p:attrNameLst>
                                          <p:attrName>style.visibility</p:attrName>
                                        </p:attrNameLst>
                                      </p:cBhvr>
                                      <p:to>
                                        <p:strVal val="visible"/>
                                      </p:to>
                                    </p:set>
                                    <p:anim calcmode="lin" valueType="num">
                                      <p:cBhvr additive="base">
                                        <p:cTn id="55" dur="500" fill="hold"/>
                                        <p:tgtEl>
                                          <p:spTgt spid="158744"/>
                                        </p:tgtEl>
                                        <p:attrNameLst>
                                          <p:attrName>ppt_x</p:attrName>
                                        </p:attrNameLst>
                                      </p:cBhvr>
                                      <p:tavLst>
                                        <p:tav tm="0">
                                          <p:val>
                                            <p:strVal val="0-#ppt_w/2"/>
                                          </p:val>
                                        </p:tav>
                                        <p:tav tm="100000">
                                          <p:val>
                                            <p:strVal val="#ppt_x"/>
                                          </p:val>
                                        </p:tav>
                                      </p:tavLst>
                                    </p:anim>
                                    <p:anim calcmode="lin" valueType="num">
                                      <p:cBhvr additive="base">
                                        <p:cTn id="56" dur="500" fill="hold"/>
                                        <p:tgtEl>
                                          <p:spTgt spid="158744"/>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58745"/>
                                        </p:tgtEl>
                                        <p:attrNameLst>
                                          <p:attrName>style.visibility</p:attrName>
                                        </p:attrNameLst>
                                      </p:cBhvr>
                                      <p:to>
                                        <p:strVal val="visible"/>
                                      </p:to>
                                    </p:set>
                                    <p:anim calcmode="lin" valueType="num">
                                      <p:cBhvr additive="base">
                                        <p:cTn id="61" dur="500" fill="hold"/>
                                        <p:tgtEl>
                                          <p:spTgt spid="158745"/>
                                        </p:tgtEl>
                                        <p:attrNameLst>
                                          <p:attrName>ppt_x</p:attrName>
                                        </p:attrNameLst>
                                      </p:cBhvr>
                                      <p:tavLst>
                                        <p:tav tm="0">
                                          <p:val>
                                            <p:strVal val="0-#ppt_w/2"/>
                                          </p:val>
                                        </p:tav>
                                        <p:tav tm="100000">
                                          <p:val>
                                            <p:strVal val="#ppt_x"/>
                                          </p:val>
                                        </p:tav>
                                      </p:tavLst>
                                    </p:anim>
                                    <p:anim calcmode="lin" valueType="num">
                                      <p:cBhvr additive="base">
                                        <p:cTn id="62" dur="500" fill="hold"/>
                                        <p:tgtEl>
                                          <p:spTgt spid="158745"/>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58728"/>
                                        </p:tgtEl>
                                        <p:attrNameLst>
                                          <p:attrName>style.visibility</p:attrName>
                                        </p:attrNameLst>
                                      </p:cBhvr>
                                      <p:to>
                                        <p:strVal val="visible"/>
                                      </p:to>
                                    </p:set>
                                    <p:anim calcmode="lin" valueType="num">
                                      <p:cBhvr additive="base">
                                        <p:cTn id="67" dur="500" fill="hold"/>
                                        <p:tgtEl>
                                          <p:spTgt spid="158728"/>
                                        </p:tgtEl>
                                        <p:attrNameLst>
                                          <p:attrName>ppt_x</p:attrName>
                                        </p:attrNameLst>
                                      </p:cBhvr>
                                      <p:tavLst>
                                        <p:tav tm="0">
                                          <p:val>
                                            <p:strVal val="0-#ppt_w/2"/>
                                          </p:val>
                                        </p:tav>
                                        <p:tav tm="100000">
                                          <p:val>
                                            <p:strVal val="#ppt_x"/>
                                          </p:val>
                                        </p:tav>
                                      </p:tavLst>
                                    </p:anim>
                                    <p:anim calcmode="lin" valueType="num">
                                      <p:cBhvr additive="base">
                                        <p:cTn id="68" dur="500" fill="hold"/>
                                        <p:tgtEl>
                                          <p:spTgt spid="158728"/>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1" fill="hold" grpId="0" nodeType="clickEffect">
                                  <p:stCondLst>
                                    <p:cond delay="0"/>
                                  </p:stCondLst>
                                  <p:childTnLst>
                                    <p:set>
                                      <p:cBhvr>
                                        <p:cTn id="72" dur="1" fill="hold">
                                          <p:stCondLst>
                                            <p:cond delay="0"/>
                                          </p:stCondLst>
                                        </p:cTn>
                                        <p:tgtEl>
                                          <p:spTgt spid="158730"/>
                                        </p:tgtEl>
                                        <p:attrNameLst>
                                          <p:attrName>style.visibility</p:attrName>
                                        </p:attrNameLst>
                                      </p:cBhvr>
                                      <p:to>
                                        <p:strVal val="visible"/>
                                      </p:to>
                                    </p:set>
                                    <p:anim calcmode="lin" valueType="num">
                                      <p:cBhvr additive="base">
                                        <p:cTn id="73" dur="500" fill="hold"/>
                                        <p:tgtEl>
                                          <p:spTgt spid="158730"/>
                                        </p:tgtEl>
                                        <p:attrNameLst>
                                          <p:attrName>ppt_x</p:attrName>
                                        </p:attrNameLst>
                                      </p:cBhvr>
                                      <p:tavLst>
                                        <p:tav tm="0">
                                          <p:val>
                                            <p:strVal val="#ppt_x"/>
                                          </p:val>
                                        </p:tav>
                                        <p:tav tm="100000">
                                          <p:val>
                                            <p:strVal val="#ppt_x"/>
                                          </p:val>
                                        </p:tav>
                                      </p:tavLst>
                                    </p:anim>
                                    <p:anim calcmode="lin" valueType="num">
                                      <p:cBhvr additive="base">
                                        <p:cTn id="74" dur="500" fill="hold"/>
                                        <p:tgtEl>
                                          <p:spTgt spid="158730"/>
                                        </p:tgtEl>
                                        <p:attrNameLst>
                                          <p:attrName>ppt_y</p:attrName>
                                        </p:attrNameLst>
                                      </p:cBhvr>
                                      <p:tavLst>
                                        <p:tav tm="0">
                                          <p:val>
                                            <p:strVal val="0-#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8732"/>
                                        </p:tgtEl>
                                        <p:attrNameLst>
                                          <p:attrName>style.visibility</p:attrName>
                                        </p:attrNameLst>
                                      </p:cBhvr>
                                      <p:to>
                                        <p:strVal val="visible"/>
                                      </p:to>
                                    </p:set>
                                    <p:anim calcmode="lin" valueType="num">
                                      <p:cBhvr additive="base">
                                        <p:cTn id="79" dur="500" fill="hold"/>
                                        <p:tgtEl>
                                          <p:spTgt spid="158732"/>
                                        </p:tgtEl>
                                        <p:attrNameLst>
                                          <p:attrName>ppt_x</p:attrName>
                                        </p:attrNameLst>
                                      </p:cBhvr>
                                      <p:tavLst>
                                        <p:tav tm="0">
                                          <p:val>
                                            <p:strVal val="#ppt_x"/>
                                          </p:val>
                                        </p:tav>
                                        <p:tav tm="100000">
                                          <p:val>
                                            <p:strVal val="#ppt_x"/>
                                          </p:val>
                                        </p:tav>
                                      </p:tavLst>
                                    </p:anim>
                                    <p:anim calcmode="lin" valueType="num">
                                      <p:cBhvr additive="base">
                                        <p:cTn id="80" dur="500" fill="hold"/>
                                        <p:tgtEl>
                                          <p:spTgt spid="158732"/>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1" fill="hold" grpId="0" nodeType="clickEffect">
                                  <p:stCondLst>
                                    <p:cond delay="0"/>
                                  </p:stCondLst>
                                  <p:childTnLst>
                                    <p:set>
                                      <p:cBhvr>
                                        <p:cTn id="84" dur="1" fill="hold">
                                          <p:stCondLst>
                                            <p:cond delay="0"/>
                                          </p:stCondLst>
                                        </p:cTn>
                                        <p:tgtEl>
                                          <p:spTgt spid="158729"/>
                                        </p:tgtEl>
                                        <p:attrNameLst>
                                          <p:attrName>style.visibility</p:attrName>
                                        </p:attrNameLst>
                                      </p:cBhvr>
                                      <p:to>
                                        <p:strVal val="visible"/>
                                      </p:to>
                                    </p:set>
                                    <p:anim calcmode="lin" valueType="num">
                                      <p:cBhvr additive="base">
                                        <p:cTn id="85" dur="500" fill="hold"/>
                                        <p:tgtEl>
                                          <p:spTgt spid="158729"/>
                                        </p:tgtEl>
                                        <p:attrNameLst>
                                          <p:attrName>ppt_x</p:attrName>
                                        </p:attrNameLst>
                                      </p:cBhvr>
                                      <p:tavLst>
                                        <p:tav tm="0">
                                          <p:val>
                                            <p:strVal val="#ppt_x"/>
                                          </p:val>
                                        </p:tav>
                                        <p:tav tm="100000">
                                          <p:val>
                                            <p:strVal val="#ppt_x"/>
                                          </p:val>
                                        </p:tav>
                                      </p:tavLst>
                                    </p:anim>
                                    <p:anim calcmode="lin" valueType="num">
                                      <p:cBhvr additive="base">
                                        <p:cTn id="86" dur="500" fill="hold"/>
                                        <p:tgtEl>
                                          <p:spTgt spid="158729"/>
                                        </p:tgtEl>
                                        <p:attrNameLst>
                                          <p:attrName>ppt_y</p:attrName>
                                        </p:attrNameLst>
                                      </p:cBhvr>
                                      <p:tavLst>
                                        <p:tav tm="0">
                                          <p:val>
                                            <p:strVal val="0-#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1" fill="hold" grpId="0" nodeType="clickEffect">
                                  <p:stCondLst>
                                    <p:cond delay="0"/>
                                  </p:stCondLst>
                                  <p:childTnLst>
                                    <p:set>
                                      <p:cBhvr>
                                        <p:cTn id="90" dur="1" fill="hold">
                                          <p:stCondLst>
                                            <p:cond delay="0"/>
                                          </p:stCondLst>
                                        </p:cTn>
                                        <p:tgtEl>
                                          <p:spTgt spid="158731"/>
                                        </p:tgtEl>
                                        <p:attrNameLst>
                                          <p:attrName>style.visibility</p:attrName>
                                        </p:attrNameLst>
                                      </p:cBhvr>
                                      <p:to>
                                        <p:strVal val="visible"/>
                                      </p:to>
                                    </p:set>
                                    <p:anim calcmode="lin" valueType="num">
                                      <p:cBhvr additive="base">
                                        <p:cTn id="91" dur="500" fill="hold"/>
                                        <p:tgtEl>
                                          <p:spTgt spid="158731"/>
                                        </p:tgtEl>
                                        <p:attrNameLst>
                                          <p:attrName>ppt_x</p:attrName>
                                        </p:attrNameLst>
                                      </p:cBhvr>
                                      <p:tavLst>
                                        <p:tav tm="0">
                                          <p:val>
                                            <p:strVal val="#ppt_x"/>
                                          </p:val>
                                        </p:tav>
                                        <p:tav tm="100000">
                                          <p:val>
                                            <p:strVal val="#ppt_x"/>
                                          </p:val>
                                        </p:tav>
                                      </p:tavLst>
                                    </p:anim>
                                    <p:anim calcmode="lin" valueType="num">
                                      <p:cBhvr additive="base">
                                        <p:cTn id="92" dur="500" fill="hold"/>
                                        <p:tgtEl>
                                          <p:spTgt spid="158731"/>
                                        </p:tgtEl>
                                        <p:attrNameLst>
                                          <p:attrName>ppt_y</p:attrName>
                                        </p:attrNameLst>
                                      </p:cBhvr>
                                      <p:tavLst>
                                        <p:tav tm="0">
                                          <p:val>
                                            <p:strVal val="0-#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58734"/>
                                        </p:tgtEl>
                                        <p:attrNameLst>
                                          <p:attrName>style.visibility</p:attrName>
                                        </p:attrNameLst>
                                      </p:cBhvr>
                                      <p:to>
                                        <p:strVal val="visible"/>
                                      </p:to>
                                    </p:set>
                                    <p:anim calcmode="lin" valueType="num">
                                      <p:cBhvr additive="base">
                                        <p:cTn id="97" dur="500" fill="hold"/>
                                        <p:tgtEl>
                                          <p:spTgt spid="158734"/>
                                        </p:tgtEl>
                                        <p:attrNameLst>
                                          <p:attrName>ppt_x</p:attrName>
                                        </p:attrNameLst>
                                      </p:cBhvr>
                                      <p:tavLst>
                                        <p:tav tm="0">
                                          <p:val>
                                            <p:strVal val="#ppt_x"/>
                                          </p:val>
                                        </p:tav>
                                        <p:tav tm="100000">
                                          <p:val>
                                            <p:strVal val="#ppt_x"/>
                                          </p:val>
                                        </p:tav>
                                      </p:tavLst>
                                    </p:anim>
                                    <p:anim calcmode="lin" valueType="num">
                                      <p:cBhvr additive="base">
                                        <p:cTn id="98" dur="500" fill="hold"/>
                                        <p:tgtEl>
                                          <p:spTgt spid="158734"/>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1" fill="hold" grpId="0" nodeType="clickEffect">
                                  <p:stCondLst>
                                    <p:cond delay="0"/>
                                  </p:stCondLst>
                                  <p:childTnLst>
                                    <p:set>
                                      <p:cBhvr>
                                        <p:cTn id="102" dur="1" fill="hold">
                                          <p:stCondLst>
                                            <p:cond delay="0"/>
                                          </p:stCondLst>
                                        </p:cTn>
                                        <p:tgtEl>
                                          <p:spTgt spid="158736"/>
                                        </p:tgtEl>
                                        <p:attrNameLst>
                                          <p:attrName>style.visibility</p:attrName>
                                        </p:attrNameLst>
                                      </p:cBhvr>
                                      <p:to>
                                        <p:strVal val="visible"/>
                                      </p:to>
                                    </p:set>
                                    <p:anim calcmode="lin" valueType="num">
                                      <p:cBhvr additive="base">
                                        <p:cTn id="103" dur="500" fill="hold"/>
                                        <p:tgtEl>
                                          <p:spTgt spid="158736"/>
                                        </p:tgtEl>
                                        <p:attrNameLst>
                                          <p:attrName>ppt_x</p:attrName>
                                        </p:attrNameLst>
                                      </p:cBhvr>
                                      <p:tavLst>
                                        <p:tav tm="0">
                                          <p:val>
                                            <p:strVal val="#ppt_x"/>
                                          </p:val>
                                        </p:tav>
                                        <p:tav tm="100000">
                                          <p:val>
                                            <p:strVal val="#ppt_x"/>
                                          </p:val>
                                        </p:tav>
                                      </p:tavLst>
                                    </p:anim>
                                    <p:anim calcmode="lin" valueType="num">
                                      <p:cBhvr additive="base">
                                        <p:cTn id="104" dur="500" fill="hold"/>
                                        <p:tgtEl>
                                          <p:spTgt spid="158736"/>
                                        </p:tgtEl>
                                        <p:attrNameLst>
                                          <p:attrName>ppt_y</p:attrName>
                                        </p:attrNameLst>
                                      </p:cBhvr>
                                      <p:tavLst>
                                        <p:tav tm="0">
                                          <p:val>
                                            <p:strVal val="0-#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1" fill="hold" grpId="0" nodeType="clickEffect">
                                  <p:stCondLst>
                                    <p:cond delay="0"/>
                                  </p:stCondLst>
                                  <p:childTnLst>
                                    <p:set>
                                      <p:cBhvr>
                                        <p:cTn id="108" dur="1" fill="hold">
                                          <p:stCondLst>
                                            <p:cond delay="0"/>
                                          </p:stCondLst>
                                        </p:cTn>
                                        <p:tgtEl>
                                          <p:spTgt spid="158735"/>
                                        </p:tgtEl>
                                        <p:attrNameLst>
                                          <p:attrName>style.visibility</p:attrName>
                                        </p:attrNameLst>
                                      </p:cBhvr>
                                      <p:to>
                                        <p:strVal val="visible"/>
                                      </p:to>
                                    </p:set>
                                    <p:anim calcmode="lin" valueType="num">
                                      <p:cBhvr additive="base">
                                        <p:cTn id="109" dur="500" fill="hold"/>
                                        <p:tgtEl>
                                          <p:spTgt spid="158735"/>
                                        </p:tgtEl>
                                        <p:attrNameLst>
                                          <p:attrName>ppt_x</p:attrName>
                                        </p:attrNameLst>
                                      </p:cBhvr>
                                      <p:tavLst>
                                        <p:tav tm="0">
                                          <p:val>
                                            <p:strVal val="#ppt_x"/>
                                          </p:val>
                                        </p:tav>
                                        <p:tav tm="100000">
                                          <p:val>
                                            <p:strVal val="#ppt_x"/>
                                          </p:val>
                                        </p:tav>
                                      </p:tavLst>
                                    </p:anim>
                                    <p:anim calcmode="lin" valueType="num">
                                      <p:cBhvr additive="base">
                                        <p:cTn id="110" dur="500" fill="hold"/>
                                        <p:tgtEl>
                                          <p:spTgt spid="158735"/>
                                        </p:tgtEl>
                                        <p:attrNameLst>
                                          <p:attrName>ppt_y</p:attrName>
                                        </p:attrNameLst>
                                      </p:cBhvr>
                                      <p:tavLst>
                                        <p:tav tm="0">
                                          <p:val>
                                            <p:strVal val="0-#ppt_h/2"/>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58737"/>
                                        </p:tgtEl>
                                        <p:attrNameLst>
                                          <p:attrName>style.visibility</p:attrName>
                                        </p:attrNameLst>
                                      </p:cBhvr>
                                      <p:to>
                                        <p:strVal val="visible"/>
                                      </p:to>
                                    </p:set>
                                    <p:anim calcmode="lin" valueType="num">
                                      <p:cBhvr additive="base">
                                        <p:cTn id="115" dur="500" fill="hold"/>
                                        <p:tgtEl>
                                          <p:spTgt spid="158737"/>
                                        </p:tgtEl>
                                        <p:attrNameLst>
                                          <p:attrName>ppt_x</p:attrName>
                                        </p:attrNameLst>
                                      </p:cBhvr>
                                      <p:tavLst>
                                        <p:tav tm="0">
                                          <p:val>
                                            <p:strVal val="#ppt_x"/>
                                          </p:val>
                                        </p:tav>
                                        <p:tav tm="100000">
                                          <p:val>
                                            <p:strVal val="#ppt_x"/>
                                          </p:val>
                                        </p:tav>
                                      </p:tavLst>
                                    </p:anim>
                                    <p:anim calcmode="lin" valueType="num">
                                      <p:cBhvr additive="base">
                                        <p:cTn id="116" dur="500" fill="hold"/>
                                        <p:tgtEl>
                                          <p:spTgt spid="158737"/>
                                        </p:tgtEl>
                                        <p:attrNameLst>
                                          <p:attrName>ppt_y</p:attrName>
                                        </p:attrNameLst>
                                      </p:cBhvr>
                                      <p:tavLst>
                                        <p:tav tm="0">
                                          <p:val>
                                            <p:strVal val="1+#ppt_h/2"/>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1" fill="hold" grpId="0" nodeType="clickEffect">
                                  <p:stCondLst>
                                    <p:cond delay="0"/>
                                  </p:stCondLst>
                                  <p:childTnLst>
                                    <p:set>
                                      <p:cBhvr>
                                        <p:cTn id="120" dur="1" fill="hold">
                                          <p:stCondLst>
                                            <p:cond delay="0"/>
                                          </p:stCondLst>
                                        </p:cTn>
                                        <p:tgtEl>
                                          <p:spTgt spid="158738"/>
                                        </p:tgtEl>
                                        <p:attrNameLst>
                                          <p:attrName>style.visibility</p:attrName>
                                        </p:attrNameLst>
                                      </p:cBhvr>
                                      <p:to>
                                        <p:strVal val="visible"/>
                                      </p:to>
                                    </p:set>
                                    <p:anim calcmode="lin" valueType="num">
                                      <p:cBhvr additive="base">
                                        <p:cTn id="121" dur="500" fill="hold"/>
                                        <p:tgtEl>
                                          <p:spTgt spid="158738"/>
                                        </p:tgtEl>
                                        <p:attrNameLst>
                                          <p:attrName>ppt_x</p:attrName>
                                        </p:attrNameLst>
                                      </p:cBhvr>
                                      <p:tavLst>
                                        <p:tav tm="0">
                                          <p:val>
                                            <p:strVal val="#ppt_x"/>
                                          </p:val>
                                        </p:tav>
                                        <p:tav tm="100000">
                                          <p:val>
                                            <p:strVal val="#ppt_x"/>
                                          </p:val>
                                        </p:tav>
                                      </p:tavLst>
                                    </p:anim>
                                    <p:anim calcmode="lin" valueType="num">
                                      <p:cBhvr additive="base">
                                        <p:cTn id="122" dur="500" fill="hold"/>
                                        <p:tgtEl>
                                          <p:spTgt spid="158738"/>
                                        </p:tgtEl>
                                        <p:attrNameLst>
                                          <p:attrName>ppt_y</p:attrName>
                                        </p:attrNameLst>
                                      </p:cBhvr>
                                      <p:tavLst>
                                        <p:tav tm="0">
                                          <p:val>
                                            <p:strVal val="0-#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1" fill="hold" grpId="0" nodeType="clickEffect">
                                  <p:stCondLst>
                                    <p:cond delay="0"/>
                                  </p:stCondLst>
                                  <p:childTnLst>
                                    <p:set>
                                      <p:cBhvr>
                                        <p:cTn id="126" dur="1" fill="hold">
                                          <p:stCondLst>
                                            <p:cond delay="0"/>
                                          </p:stCondLst>
                                        </p:cTn>
                                        <p:tgtEl>
                                          <p:spTgt spid="158739"/>
                                        </p:tgtEl>
                                        <p:attrNameLst>
                                          <p:attrName>style.visibility</p:attrName>
                                        </p:attrNameLst>
                                      </p:cBhvr>
                                      <p:to>
                                        <p:strVal val="visible"/>
                                      </p:to>
                                    </p:set>
                                    <p:anim calcmode="lin" valueType="num">
                                      <p:cBhvr additive="base">
                                        <p:cTn id="127" dur="500" fill="hold"/>
                                        <p:tgtEl>
                                          <p:spTgt spid="158739"/>
                                        </p:tgtEl>
                                        <p:attrNameLst>
                                          <p:attrName>ppt_x</p:attrName>
                                        </p:attrNameLst>
                                      </p:cBhvr>
                                      <p:tavLst>
                                        <p:tav tm="0">
                                          <p:val>
                                            <p:strVal val="#ppt_x"/>
                                          </p:val>
                                        </p:tav>
                                        <p:tav tm="100000">
                                          <p:val>
                                            <p:strVal val="#ppt_x"/>
                                          </p:val>
                                        </p:tav>
                                      </p:tavLst>
                                    </p:anim>
                                    <p:anim calcmode="lin" valueType="num">
                                      <p:cBhvr additive="base">
                                        <p:cTn id="128" dur="500" fill="hold"/>
                                        <p:tgtEl>
                                          <p:spTgt spid="158739"/>
                                        </p:tgtEl>
                                        <p:attrNameLst>
                                          <p:attrName>ppt_y</p:attrName>
                                        </p:attrNameLst>
                                      </p:cBhvr>
                                      <p:tavLst>
                                        <p:tav tm="0">
                                          <p:val>
                                            <p:strVal val="0-#ppt_h/2"/>
                                          </p:val>
                                        </p:tav>
                                        <p:tav tm="100000">
                                          <p:val>
                                            <p:strVal val="#ppt_y"/>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158740"/>
                                        </p:tgtEl>
                                        <p:attrNameLst>
                                          <p:attrName>style.visibility</p:attrName>
                                        </p:attrNameLst>
                                      </p:cBhvr>
                                      <p:to>
                                        <p:strVal val="visible"/>
                                      </p:to>
                                    </p:set>
                                    <p:anim calcmode="lin" valueType="num">
                                      <p:cBhvr additive="base">
                                        <p:cTn id="133" dur="500" fill="hold"/>
                                        <p:tgtEl>
                                          <p:spTgt spid="158740"/>
                                        </p:tgtEl>
                                        <p:attrNameLst>
                                          <p:attrName>ppt_x</p:attrName>
                                        </p:attrNameLst>
                                      </p:cBhvr>
                                      <p:tavLst>
                                        <p:tav tm="0">
                                          <p:val>
                                            <p:strVal val="#ppt_x"/>
                                          </p:val>
                                        </p:tav>
                                        <p:tav tm="100000">
                                          <p:val>
                                            <p:strVal val="#ppt_x"/>
                                          </p:val>
                                        </p:tav>
                                      </p:tavLst>
                                    </p:anim>
                                    <p:anim calcmode="lin" valueType="num">
                                      <p:cBhvr additive="base">
                                        <p:cTn id="134" dur="500" fill="hold"/>
                                        <p:tgtEl>
                                          <p:spTgt spid="158740"/>
                                        </p:tgtEl>
                                        <p:attrNameLst>
                                          <p:attrName>ppt_y</p:attrName>
                                        </p:attrNameLst>
                                      </p:cBhvr>
                                      <p:tavLst>
                                        <p:tav tm="0">
                                          <p:val>
                                            <p:strVal val="1+#ppt_h/2"/>
                                          </p:val>
                                        </p:tav>
                                        <p:tav tm="100000">
                                          <p:val>
                                            <p:strVal val="#ppt_y"/>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1" fill="hold" grpId="0" nodeType="clickEffect">
                                  <p:stCondLst>
                                    <p:cond delay="0"/>
                                  </p:stCondLst>
                                  <p:childTnLst>
                                    <p:set>
                                      <p:cBhvr>
                                        <p:cTn id="138" dur="1" fill="hold">
                                          <p:stCondLst>
                                            <p:cond delay="0"/>
                                          </p:stCondLst>
                                        </p:cTn>
                                        <p:tgtEl>
                                          <p:spTgt spid="158741"/>
                                        </p:tgtEl>
                                        <p:attrNameLst>
                                          <p:attrName>style.visibility</p:attrName>
                                        </p:attrNameLst>
                                      </p:cBhvr>
                                      <p:to>
                                        <p:strVal val="visible"/>
                                      </p:to>
                                    </p:set>
                                    <p:anim calcmode="lin" valueType="num">
                                      <p:cBhvr additive="base">
                                        <p:cTn id="139" dur="500" fill="hold"/>
                                        <p:tgtEl>
                                          <p:spTgt spid="158741"/>
                                        </p:tgtEl>
                                        <p:attrNameLst>
                                          <p:attrName>ppt_x</p:attrName>
                                        </p:attrNameLst>
                                      </p:cBhvr>
                                      <p:tavLst>
                                        <p:tav tm="0">
                                          <p:val>
                                            <p:strVal val="#ppt_x"/>
                                          </p:val>
                                        </p:tav>
                                        <p:tav tm="100000">
                                          <p:val>
                                            <p:strVal val="#ppt_x"/>
                                          </p:val>
                                        </p:tav>
                                      </p:tavLst>
                                    </p:anim>
                                    <p:anim calcmode="lin" valueType="num">
                                      <p:cBhvr additive="base">
                                        <p:cTn id="140" dur="500" fill="hold"/>
                                        <p:tgtEl>
                                          <p:spTgt spid="158741"/>
                                        </p:tgtEl>
                                        <p:attrNameLst>
                                          <p:attrName>ppt_y</p:attrName>
                                        </p:attrNameLst>
                                      </p:cBhvr>
                                      <p:tavLst>
                                        <p:tav tm="0">
                                          <p:val>
                                            <p:strVal val="0-#ppt_h/2"/>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1" fill="hold" grpId="0" nodeType="clickEffect">
                                  <p:stCondLst>
                                    <p:cond delay="0"/>
                                  </p:stCondLst>
                                  <p:childTnLst>
                                    <p:set>
                                      <p:cBhvr>
                                        <p:cTn id="144" dur="1" fill="hold">
                                          <p:stCondLst>
                                            <p:cond delay="0"/>
                                          </p:stCondLst>
                                        </p:cTn>
                                        <p:tgtEl>
                                          <p:spTgt spid="158742"/>
                                        </p:tgtEl>
                                        <p:attrNameLst>
                                          <p:attrName>style.visibility</p:attrName>
                                        </p:attrNameLst>
                                      </p:cBhvr>
                                      <p:to>
                                        <p:strVal val="visible"/>
                                      </p:to>
                                    </p:set>
                                    <p:anim calcmode="lin" valueType="num">
                                      <p:cBhvr additive="base">
                                        <p:cTn id="145" dur="500" fill="hold"/>
                                        <p:tgtEl>
                                          <p:spTgt spid="158742"/>
                                        </p:tgtEl>
                                        <p:attrNameLst>
                                          <p:attrName>ppt_x</p:attrName>
                                        </p:attrNameLst>
                                      </p:cBhvr>
                                      <p:tavLst>
                                        <p:tav tm="0">
                                          <p:val>
                                            <p:strVal val="#ppt_x"/>
                                          </p:val>
                                        </p:tav>
                                        <p:tav tm="100000">
                                          <p:val>
                                            <p:strVal val="#ppt_x"/>
                                          </p:val>
                                        </p:tav>
                                      </p:tavLst>
                                    </p:anim>
                                    <p:anim calcmode="lin" valueType="num">
                                      <p:cBhvr additive="base">
                                        <p:cTn id="146" dur="500" fill="hold"/>
                                        <p:tgtEl>
                                          <p:spTgt spid="158742"/>
                                        </p:tgtEl>
                                        <p:attrNameLst>
                                          <p:attrName>ppt_y</p:attrName>
                                        </p:attrNameLst>
                                      </p:cBhvr>
                                      <p:tavLst>
                                        <p:tav tm="0">
                                          <p:val>
                                            <p:strVal val="0-#ppt_h/2"/>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 presetClass="entr" presetSubtype="2" fill="hold" grpId="0" nodeType="clickEffect">
                                  <p:stCondLst>
                                    <p:cond delay="0"/>
                                  </p:stCondLst>
                                  <p:childTnLst>
                                    <p:set>
                                      <p:cBhvr>
                                        <p:cTn id="150" dur="1" fill="hold">
                                          <p:stCondLst>
                                            <p:cond delay="0"/>
                                          </p:stCondLst>
                                        </p:cTn>
                                        <p:tgtEl>
                                          <p:spTgt spid="158743"/>
                                        </p:tgtEl>
                                        <p:attrNameLst>
                                          <p:attrName>style.visibility</p:attrName>
                                        </p:attrNameLst>
                                      </p:cBhvr>
                                      <p:to>
                                        <p:strVal val="visible"/>
                                      </p:to>
                                    </p:set>
                                    <p:anim calcmode="lin" valueType="num">
                                      <p:cBhvr additive="base">
                                        <p:cTn id="151" dur="500" fill="hold"/>
                                        <p:tgtEl>
                                          <p:spTgt spid="158743"/>
                                        </p:tgtEl>
                                        <p:attrNameLst>
                                          <p:attrName>ppt_x</p:attrName>
                                        </p:attrNameLst>
                                      </p:cBhvr>
                                      <p:tavLst>
                                        <p:tav tm="0">
                                          <p:val>
                                            <p:strVal val="1+#ppt_w/2"/>
                                          </p:val>
                                        </p:tav>
                                        <p:tav tm="100000">
                                          <p:val>
                                            <p:strVal val="#ppt_x"/>
                                          </p:val>
                                        </p:tav>
                                      </p:tavLst>
                                    </p:anim>
                                    <p:anim calcmode="lin" valueType="num">
                                      <p:cBhvr additive="base">
                                        <p:cTn id="152" dur="500" fill="hold"/>
                                        <p:tgtEl>
                                          <p:spTgt spid="1587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p:bldP spid="158723" grpId="0" animBg="1"/>
      <p:bldP spid="158724" grpId="0" animBg="1"/>
      <p:bldP spid="158725" grpId="0" autoUpdateAnimBg="0"/>
      <p:bldP spid="158726" grpId="0" autoUpdateAnimBg="0"/>
      <p:bldP spid="158727" grpId="0" autoUpdateAnimBg="0"/>
      <p:bldP spid="158728" grpId="0" autoUpdateAnimBg="0"/>
      <p:bldP spid="158729" grpId="0" animBg="1"/>
      <p:bldP spid="158730" grpId="0" animBg="1"/>
      <p:bldP spid="158731" grpId="0" autoUpdateAnimBg="0"/>
      <p:bldP spid="158732" grpId="0" autoUpdateAnimBg="0"/>
      <p:bldP spid="158733" grpId="0" autoUpdateAnimBg="0"/>
      <p:bldP spid="158734" grpId="0" autoUpdateAnimBg="0"/>
      <p:bldP spid="158735" grpId="0" autoUpdateAnimBg="0"/>
      <p:bldP spid="158736" grpId="0" animBg="1"/>
      <p:bldP spid="158737" grpId="0" autoUpdateAnimBg="0"/>
      <p:bldP spid="158738" grpId="0" autoUpdateAnimBg="0"/>
      <p:bldP spid="158739" grpId="0" animBg="1"/>
      <p:bldP spid="158740" grpId="0" autoUpdateAnimBg="0"/>
      <p:bldP spid="158741" grpId="0" autoUpdateAnimBg="0"/>
      <p:bldP spid="158742" grpId="0" animBg="1"/>
      <p:bldP spid="158743" grpId="0" autoUpdateAnimBg="0"/>
      <p:bldP spid="158744" grpId="0" autoUpdateAnimBg="0"/>
      <p:bldP spid="158745" grpId="0" autoUpdateAnimBg="0"/>
      <p:bldP spid="158746"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ctrTitle"/>
          </p:nvPr>
        </p:nvSpPr>
        <p:spPr>
          <a:xfrm>
            <a:off x="762000" y="457200"/>
            <a:ext cx="7696200" cy="609600"/>
          </a:xfrm>
        </p:spPr>
        <p:txBody>
          <a:bodyPr>
            <a:normAutofit fontScale="90000"/>
          </a:bodyPr>
          <a:lstStyle/>
          <a:p>
            <a:pPr eaLnBrk="1" hangingPunct="1">
              <a:defRPr/>
            </a:pPr>
            <a:r>
              <a:rPr lang="ja-JP" altLang="en-US" sz="4800" smtClean="0"/>
              <a:t>バーノン・モデルの修正</a:t>
            </a:r>
          </a:p>
        </p:txBody>
      </p:sp>
      <p:sp>
        <p:nvSpPr>
          <p:cNvPr id="9219" name="Text Box 3"/>
          <p:cNvSpPr txBox="1">
            <a:spLocks noChangeArrowheads="1"/>
          </p:cNvSpPr>
          <p:nvPr/>
        </p:nvSpPr>
        <p:spPr bwMode="auto">
          <a:xfrm>
            <a:off x="1066800" y="1011238"/>
            <a:ext cx="2752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en-US" altLang="ja-JP" sz="2400" smtClean="0">
                <a:latin typeface="Times New Roman" pitchFamily="18" charset="0"/>
              </a:rPr>
              <a:t>PLC</a:t>
            </a:r>
            <a:r>
              <a:rPr kumimoji="0" lang="ja-JP" altLang="en-US" sz="2400" smtClean="0">
                <a:latin typeface="Times New Roman" pitchFamily="18" charset="0"/>
              </a:rPr>
              <a:t>モデル（１９６６）</a:t>
            </a:r>
          </a:p>
        </p:txBody>
      </p:sp>
      <p:sp>
        <p:nvSpPr>
          <p:cNvPr id="159748" name="Line 4"/>
          <p:cNvSpPr>
            <a:spLocks noChangeShapeType="1"/>
          </p:cNvSpPr>
          <p:nvPr/>
        </p:nvSpPr>
        <p:spPr bwMode="auto">
          <a:xfrm>
            <a:off x="1235075" y="1579563"/>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mtClean="0">
              <a:ea typeface="ＭＳ Ｐゴシック" charset="-128"/>
            </a:endParaRPr>
          </a:p>
        </p:txBody>
      </p:sp>
      <p:sp>
        <p:nvSpPr>
          <p:cNvPr id="159749" name="Line 5"/>
          <p:cNvSpPr>
            <a:spLocks noChangeShapeType="1"/>
          </p:cNvSpPr>
          <p:nvPr/>
        </p:nvSpPr>
        <p:spPr bwMode="auto">
          <a:xfrm>
            <a:off x="1235075" y="2265363"/>
            <a:ext cx="594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mtClean="0">
              <a:ea typeface="ＭＳ Ｐゴシック" charset="-128"/>
            </a:endParaRPr>
          </a:p>
        </p:txBody>
      </p:sp>
      <p:sp>
        <p:nvSpPr>
          <p:cNvPr id="159750" name="Line 6"/>
          <p:cNvSpPr>
            <a:spLocks noChangeShapeType="1"/>
          </p:cNvSpPr>
          <p:nvPr/>
        </p:nvSpPr>
        <p:spPr bwMode="auto">
          <a:xfrm>
            <a:off x="1235075" y="3027363"/>
            <a:ext cx="6019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mtClean="0">
              <a:ea typeface="ＭＳ Ｐゴシック" charset="-128"/>
            </a:endParaRPr>
          </a:p>
        </p:txBody>
      </p:sp>
      <p:sp>
        <p:nvSpPr>
          <p:cNvPr id="159751" name="Line 7"/>
          <p:cNvSpPr>
            <a:spLocks noChangeShapeType="1"/>
          </p:cNvSpPr>
          <p:nvPr/>
        </p:nvSpPr>
        <p:spPr bwMode="auto">
          <a:xfrm>
            <a:off x="1235075" y="3713163"/>
            <a:ext cx="594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mtClean="0">
              <a:ea typeface="ＭＳ Ｐゴシック" charset="-128"/>
            </a:endParaRPr>
          </a:p>
        </p:txBody>
      </p:sp>
      <p:sp>
        <p:nvSpPr>
          <p:cNvPr id="159752" name="Line 8"/>
          <p:cNvSpPr>
            <a:spLocks noChangeShapeType="1"/>
          </p:cNvSpPr>
          <p:nvPr/>
        </p:nvSpPr>
        <p:spPr bwMode="auto">
          <a:xfrm>
            <a:off x="1387475" y="5770563"/>
            <a:ext cx="5791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mtClean="0">
              <a:ea typeface="ＭＳ Ｐゴシック" charset="-128"/>
            </a:endParaRPr>
          </a:p>
        </p:txBody>
      </p:sp>
      <p:sp>
        <p:nvSpPr>
          <p:cNvPr id="159753" name="Text Box 9"/>
          <p:cNvSpPr txBox="1">
            <a:spLocks noChangeArrowheads="1"/>
          </p:cNvSpPr>
          <p:nvPr/>
        </p:nvSpPr>
        <p:spPr bwMode="auto">
          <a:xfrm>
            <a:off x="1447800" y="4821238"/>
            <a:ext cx="305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en-US" altLang="ja-JP" sz="2400" smtClean="0">
                <a:latin typeface="Times New Roman" pitchFamily="18" charset="0"/>
              </a:rPr>
              <a:t>PLC</a:t>
            </a:r>
            <a:r>
              <a:rPr kumimoji="0" lang="ja-JP" altLang="en-US" sz="2400" smtClean="0">
                <a:latin typeface="Times New Roman" pitchFamily="18" charset="0"/>
              </a:rPr>
              <a:t>新モデル（１９７７）</a:t>
            </a:r>
          </a:p>
        </p:txBody>
      </p:sp>
      <p:sp>
        <p:nvSpPr>
          <p:cNvPr id="159754" name="Text Box 10"/>
          <p:cNvSpPr txBox="1">
            <a:spLocks noChangeArrowheads="1"/>
          </p:cNvSpPr>
          <p:nvPr/>
        </p:nvSpPr>
        <p:spPr bwMode="auto">
          <a:xfrm>
            <a:off x="630277" y="1533525"/>
            <a:ext cx="5539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ja-JP" altLang="en-US" sz="2400" smtClean="0">
                <a:latin typeface="Times New Roman" pitchFamily="18" charset="0"/>
              </a:rPr>
              <a:t>生産</a:t>
            </a:r>
          </a:p>
        </p:txBody>
      </p:sp>
      <p:sp>
        <p:nvSpPr>
          <p:cNvPr id="159755" name="Text Box 11"/>
          <p:cNvSpPr txBox="1">
            <a:spLocks noChangeArrowheads="1"/>
          </p:cNvSpPr>
          <p:nvPr/>
        </p:nvSpPr>
        <p:spPr bwMode="auto">
          <a:xfrm>
            <a:off x="630277" y="5038725"/>
            <a:ext cx="5539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ja-JP" altLang="en-US" sz="2400" smtClean="0">
                <a:latin typeface="Times New Roman" pitchFamily="18" charset="0"/>
              </a:rPr>
              <a:t>生産</a:t>
            </a:r>
          </a:p>
        </p:txBody>
      </p:sp>
      <p:sp>
        <p:nvSpPr>
          <p:cNvPr id="159756" name="Text Box 12"/>
          <p:cNvSpPr txBox="1">
            <a:spLocks noChangeArrowheads="1"/>
          </p:cNvSpPr>
          <p:nvPr/>
        </p:nvSpPr>
        <p:spPr bwMode="auto">
          <a:xfrm>
            <a:off x="876491" y="2130547"/>
            <a:ext cx="39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ja-JP" altLang="en-US" sz="2400" dirty="0" smtClean="0">
                <a:latin typeface="Times New Roman" pitchFamily="18" charset="0"/>
              </a:rPr>
              <a:t>０</a:t>
            </a:r>
          </a:p>
        </p:txBody>
      </p:sp>
      <p:sp>
        <p:nvSpPr>
          <p:cNvPr id="159757" name="Text Box 13"/>
          <p:cNvSpPr txBox="1">
            <a:spLocks noChangeArrowheads="1"/>
          </p:cNvSpPr>
          <p:nvPr/>
        </p:nvSpPr>
        <p:spPr bwMode="auto">
          <a:xfrm>
            <a:off x="840581" y="2833688"/>
            <a:ext cx="39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ja-JP" altLang="en-US" sz="2400" dirty="0" smtClean="0">
                <a:latin typeface="Times New Roman" pitchFamily="18" charset="0"/>
              </a:rPr>
              <a:t>０</a:t>
            </a:r>
          </a:p>
        </p:txBody>
      </p:sp>
      <p:sp>
        <p:nvSpPr>
          <p:cNvPr id="159758" name="Text Box 14"/>
          <p:cNvSpPr txBox="1">
            <a:spLocks noChangeArrowheads="1"/>
          </p:cNvSpPr>
          <p:nvPr/>
        </p:nvSpPr>
        <p:spPr bwMode="auto">
          <a:xfrm>
            <a:off x="823668" y="3622536"/>
            <a:ext cx="39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ja-JP" altLang="en-US" sz="2400" dirty="0" smtClean="0">
                <a:latin typeface="Times New Roman" pitchFamily="18" charset="0"/>
              </a:rPr>
              <a:t>０</a:t>
            </a:r>
          </a:p>
        </p:txBody>
      </p:sp>
      <p:sp>
        <p:nvSpPr>
          <p:cNvPr id="159759" name="Text Box 15"/>
          <p:cNvSpPr txBox="1">
            <a:spLocks noChangeArrowheads="1"/>
          </p:cNvSpPr>
          <p:nvPr/>
        </p:nvSpPr>
        <p:spPr bwMode="auto">
          <a:xfrm>
            <a:off x="1067237" y="5617308"/>
            <a:ext cx="39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ja-JP" altLang="en-US" sz="2400" dirty="0" smtClean="0">
                <a:latin typeface="Times New Roman" pitchFamily="18" charset="0"/>
              </a:rPr>
              <a:t>０</a:t>
            </a:r>
          </a:p>
        </p:txBody>
      </p:sp>
      <p:sp>
        <p:nvSpPr>
          <p:cNvPr id="159760" name="Line 16"/>
          <p:cNvSpPr>
            <a:spLocks noChangeShapeType="1"/>
          </p:cNvSpPr>
          <p:nvPr/>
        </p:nvSpPr>
        <p:spPr bwMode="auto">
          <a:xfrm>
            <a:off x="2911475" y="1579563"/>
            <a:ext cx="0" cy="21336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mtClean="0">
              <a:ea typeface="ＭＳ Ｐゴシック" charset="-128"/>
            </a:endParaRPr>
          </a:p>
        </p:txBody>
      </p:sp>
      <p:sp>
        <p:nvSpPr>
          <p:cNvPr id="159761" name="Text Box 17"/>
          <p:cNvSpPr txBox="1">
            <a:spLocks noChangeArrowheads="1"/>
          </p:cNvSpPr>
          <p:nvPr/>
        </p:nvSpPr>
        <p:spPr bwMode="auto">
          <a:xfrm>
            <a:off x="1524000" y="1600200"/>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ja-JP" altLang="en-US" sz="2400" smtClean="0">
                <a:latin typeface="Times New Roman" pitchFamily="18" charset="0"/>
              </a:rPr>
              <a:t>新製品</a:t>
            </a:r>
          </a:p>
        </p:txBody>
      </p:sp>
      <p:sp>
        <p:nvSpPr>
          <p:cNvPr id="159762" name="Line 18"/>
          <p:cNvSpPr>
            <a:spLocks noChangeShapeType="1"/>
          </p:cNvSpPr>
          <p:nvPr/>
        </p:nvSpPr>
        <p:spPr bwMode="auto">
          <a:xfrm>
            <a:off x="4664075" y="1579563"/>
            <a:ext cx="0" cy="21336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mtClean="0">
              <a:ea typeface="ＭＳ Ｐゴシック" charset="-128"/>
            </a:endParaRPr>
          </a:p>
        </p:txBody>
      </p:sp>
      <p:sp>
        <p:nvSpPr>
          <p:cNvPr id="159763" name="Text Box 19"/>
          <p:cNvSpPr txBox="1">
            <a:spLocks noChangeArrowheads="1"/>
          </p:cNvSpPr>
          <p:nvPr/>
        </p:nvSpPr>
        <p:spPr bwMode="auto">
          <a:xfrm>
            <a:off x="3200400" y="1600200"/>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ja-JP" altLang="en-US" sz="2400" smtClean="0">
                <a:latin typeface="Times New Roman" pitchFamily="18" charset="0"/>
              </a:rPr>
              <a:t>成熟製品</a:t>
            </a:r>
          </a:p>
        </p:txBody>
      </p:sp>
      <p:sp>
        <p:nvSpPr>
          <p:cNvPr id="159764" name="Text Box 20"/>
          <p:cNvSpPr txBox="1">
            <a:spLocks noChangeArrowheads="1"/>
          </p:cNvSpPr>
          <p:nvPr/>
        </p:nvSpPr>
        <p:spPr bwMode="auto">
          <a:xfrm>
            <a:off x="5105400" y="1600200"/>
            <a:ext cx="170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ja-JP" altLang="en-US" sz="2400" smtClean="0">
                <a:latin typeface="Times New Roman" pitchFamily="18" charset="0"/>
              </a:rPr>
              <a:t>標準化製品</a:t>
            </a:r>
          </a:p>
        </p:txBody>
      </p:sp>
      <p:sp>
        <p:nvSpPr>
          <p:cNvPr id="159765" name="Text Box 21"/>
          <p:cNvSpPr txBox="1">
            <a:spLocks noChangeArrowheads="1"/>
          </p:cNvSpPr>
          <p:nvPr/>
        </p:nvSpPr>
        <p:spPr bwMode="auto">
          <a:xfrm>
            <a:off x="7391400" y="19812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ja-JP" altLang="en-US" sz="2400" smtClean="0">
                <a:latin typeface="Times New Roman" pitchFamily="18" charset="0"/>
              </a:rPr>
              <a:t>時間</a:t>
            </a:r>
          </a:p>
        </p:txBody>
      </p:sp>
      <p:sp>
        <p:nvSpPr>
          <p:cNvPr id="159766" name="Text Box 22"/>
          <p:cNvSpPr txBox="1">
            <a:spLocks noChangeArrowheads="1"/>
          </p:cNvSpPr>
          <p:nvPr/>
        </p:nvSpPr>
        <p:spPr bwMode="auto">
          <a:xfrm>
            <a:off x="7315200" y="28194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ja-JP" altLang="en-US" sz="2400" smtClean="0">
                <a:latin typeface="Times New Roman" pitchFamily="18" charset="0"/>
              </a:rPr>
              <a:t>時間</a:t>
            </a:r>
          </a:p>
        </p:txBody>
      </p:sp>
      <p:sp>
        <p:nvSpPr>
          <p:cNvPr id="159767" name="Text Box 23"/>
          <p:cNvSpPr txBox="1">
            <a:spLocks noChangeArrowheads="1"/>
          </p:cNvSpPr>
          <p:nvPr/>
        </p:nvSpPr>
        <p:spPr bwMode="auto">
          <a:xfrm>
            <a:off x="7239000" y="36576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ja-JP" altLang="en-US" sz="2400" smtClean="0">
                <a:latin typeface="Times New Roman" pitchFamily="18" charset="0"/>
              </a:rPr>
              <a:t>時間</a:t>
            </a:r>
          </a:p>
        </p:txBody>
      </p:sp>
      <p:sp>
        <p:nvSpPr>
          <p:cNvPr id="159768" name="Text Box 24"/>
          <p:cNvSpPr txBox="1">
            <a:spLocks noChangeArrowheads="1"/>
          </p:cNvSpPr>
          <p:nvPr/>
        </p:nvSpPr>
        <p:spPr bwMode="auto">
          <a:xfrm>
            <a:off x="7239000" y="55626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ja-JP" altLang="en-US" sz="2400" smtClean="0">
                <a:latin typeface="Times New Roman" pitchFamily="18" charset="0"/>
              </a:rPr>
              <a:t>時間</a:t>
            </a:r>
          </a:p>
        </p:txBody>
      </p:sp>
      <p:sp>
        <p:nvSpPr>
          <p:cNvPr id="159769" name="Text Box 25"/>
          <p:cNvSpPr txBox="1">
            <a:spLocks noChangeArrowheads="1"/>
          </p:cNvSpPr>
          <p:nvPr/>
        </p:nvSpPr>
        <p:spPr bwMode="auto">
          <a:xfrm>
            <a:off x="1447800" y="2362200"/>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ja-JP" altLang="en-US" sz="2400" smtClean="0">
                <a:latin typeface="Times New Roman" pitchFamily="18" charset="0"/>
              </a:rPr>
              <a:t>本国生産</a:t>
            </a:r>
          </a:p>
        </p:txBody>
      </p:sp>
      <p:sp>
        <p:nvSpPr>
          <p:cNvPr id="159770" name="Text Box 26"/>
          <p:cNvSpPr txBox="1">
            <a:spLocks noChangeArrowheads="1"/>
          </p:cNvSpPr>
          <p:nvPr/>
        </p:nvSpPr>
        <p:spPr bwMode="auto">
          <a:xfrm>
            <a:off x="3048000" y="2438400"/>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ja-JP" altLang="en-US" sz="2400" smtClean="0">
                <a:latin typeface="Times New Roman" pitchFamily="18" charset="0"/>
              </a:rPr>
              <a:t>子会社</a:t>
            </a:r>
          </a:p>
        </p:txBody>
      </p:sp>
      <p:sp>
        <p:nvSpPr>
          <p:cNvPr id="159771" name="Text Box 27"/>
          <p:cNvSpPr txBox="1">
            <a:spLocks noChangeArrowheads="1"/>
          </p:cNvSpPr>
          <p:nvPr/>
        </p:nvSpPr>
        <p:spPr bwMode="auto">
          <a:xfrm>
            <a:off x="4267200" y="2362200"/>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ja-JP" altLang="en-US" sz="2400" smtClean="0">
                <a:latin typeface="Times New Roman" pitchFamily="18" charset="0"/>
              </a:rPr>
              <a:t>外国生産</a:t>
            </a:r>
          </a:p>
        </p:txBody>
      </p:sp>
      <p:sp>
        <p:nvSpPr>
          <p:cNvPr id="159772" name="Text Box 28"/>
          <p:cNvSpPr txBox="1">
            <a:spLocks noChangeArrowheads="1"/>
          </p:cNvSpPr>
          <p:nvPr/>
        </p:nvSpPr>
        <p:spPr bwMode="auto">
          <a:xfrm>
            <a:off x="6172200" y="2514600"/>
            <a:ext cx="2049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ja-JP" altLang="en-US" sz="2400" smtClean="0">
                <a:latin typeface="Times New Roman" pitchFamily="18" charset="0"/>
              </a:rPr>
              <a:t>ライセンシング</a:t>
            </a:r>
          </a:p>
        </p:txBody>
      </p:sp>
      <p:sp>
        <p:nvSpPr>
          <p:cNvPr id="159773" name="Text Box 29"/>
          <p:cNvSpPr txBox="1">
            <a:spLocks noChangeArrowheads="1"/>
          </p:cNvSpPr>
          <p:nvPr/>
        </p:nvSpPr>
        <p:spPr bwMode="auto">
          <a:xfrm>
            <a:off x="1600200" y="31242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ja-JP" altLang="en-US" sz="2400" smtClean="0">
                <a:latin typeface="Times New Roman" pitchFamily="18" charset="0"/>
              </a:rPr>
              <a:t>輸出</a:t>
            </a:r>
          </a:p>
        </p:txBody>
      </p:sp>
      <p:sp>
        <p:nvSpPr>
          <p:cNvPr id="159774" name="Text Box 30"/>
          <p:cNvSpPr txBox="1">
            <a:spLocks noChangeArrowheads="1"/>
          </p:cNvSpPr>
          <p:nvPr/>
        </p:nvSpPr>
        <p:spPr bwMode="auto">
          <a:xfrm>
            <a:off x="4495800" y="31242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ja-JP" altLang="en-US" sz="2400" smtClean="0">
                <a:latin typeface="Times New Roman" pitchFamily="18" charset="0"/>
              </a:rPr>
              <a:t>輸入</a:t>
            </a:r>
          </a:p>
        </p:txBody>
      </p:sp>
      <p:sp>
        <p:nvSpPr>
          <p:cNvPr id="159775" name="Text Box 31"/>
          <p:cNvSpPr txBox="1">
            <a:spLocks noChangeArrowheads="1"/>
          </p:cNvSpPr>
          <p:nvPr/>
        </p:nvSpPr>
        <p:spPr bwMode="auto">
          <a:xfrm>
            <a:off x="1524000" y="3810000"/>
            <a:ext cx="1306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ja-JP" altLang="en-US" sz="2400" smtClean="0">
                <a:latin typeface="Times New Roman" pitchFamily="18" charset="0"/>
              </a:rPr>
              <a:t>第１段階</a:t>
            </a:r>
          </a:p>
        </p:txBody>
      </p:sp>
      <p:sp>
        <p:nvSpPr>
          <p:cNvPr id="159776" name="Text Box 32"/>
          <p:cNvSpPr txBox="1">
            <a:spLocks noChangeArrowheads="1"/>
          </p:cNvSpPr>
          <p:nvPr/>
        </p:nvSpPr>
        <p:spPr bwMode="auto">
          <a:xfrm>
            <a:off x="3200400" y="3810000"/>
            <a:ext cx="1306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ja-JP" altLang="en-US" sz="2400" smtClean="0">
                <a:latin typeface="Times New Roman" pitchFamily="18" charset="0"/>
              </a:rPr>
              <a:t>第２段階</a:t>
            </a:r>
          </a:p>
        </p:txBody>
      </p:sp>
      <p:sp>
        <p:nvSpPr>
          <p:cNvPr id="159777" name="Text Box 33"/>
          <p:cNvSpPr txBox="1">
            <a:spLocks noChangeArrowheads="1"/>
          </p:cNvSpPr>
          <p:nvPr/>
        </p:nvSpPr>
        <p:spPr bwMode="auto">
          <a:xfrm>
            <a:off x="5045075" y="3865563"/>
            <a:ext cx="1306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ja-JP" altLang="en-US" sz="2400" smtClean="0">
                <a:latin typeface="Times New Roman" pitchFamily="18" charset="0"/>
              </a:rPr>
              <a:t>第３段階</a:t>
            </a:r>
          </a:p>
        </p:txBody>
      </p:sp>
      <p:sp>
        <p:nvSpPr>
          <p:cNvPr id="159778" name="Line 34"/>
          <p:cNvSpPr>
            <a:spLocks noChangeShapeType="1"/>
          </p:cNvSpPr>
          <p:nvPr/>
        </p:nvSpPr>
        <p:spPr bwMode="auto">
          <a:xfrm>
            <a:off x="2987675" y="5237163"/>
            <a:ext cx="0" cy="4572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mtClean="0">
              <a:ea typeface="ＭＳ Ｐゴシック" charset="-128"/>
            </a:endParaRPr>
          </a:p>
        </p:txBody>
      </p:sp>
      <p:sp>
        <p:nvSpPr>
          <p:cNvPr id="159779" name="Line 35"/>
          <p:cNvSpPr>
            <a:spLocks noChangeShapeType="1"/>
          </p:cNvSpPr>
          <p:nvPr/>
        </p:nvSpPr>
        <p:spPr bwMode="auto">
          <a:xfrm>
            <a:off x="4740275" y="5008563"/>
            <a:ext cx="0" cy="6858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smtClean="0">
              <a:ea typeface="ＭＳ Ｐゴシック" charset="-128"/>
            </a:endParaRPr>
          </a:p>
        </p:txBody>
      </p:sp>
      <p:sp>
        <p:nvSpPr>
          <p:cNvPr id="159780" name="Text Box 36"/>
          <p:cNvSpPr txBox="1">
            <a:spLocks noChangeArrowheads="1"/>
          </p:cNvSpPr>
          <p:nvPr/>
        </p:nvSpPr>
        <p:spPr bwMode="auto">
          <a:xfrm>
            <a:off x="1602893" y="5811593"/>
            <a:ext cx="1306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ja-JP" altLang="en-US" sz="2400" dirty="0" smtClean="0">
                <a:latin typeface="Times New Roman" pitchFamily="18" charset="0"/>
              </a:rPr>
              <a:t>第１段階</a:t>
            </a:r>
          </a:p>
        </p:txBody>
      </p:sp>
      <p:sp>
        <p:nvSpPr>
          <p:cNvPr id="159781" name="Text Box 37"/>
          <p:cNvSpPr txBox="1">
            <a:spLocks noChangeArrowheads="1"/>
          </p:cNvSpPr>
          <p:nvPr/>
        </p:nvSpPr>
        <p:spPr bwMode="auto">
          <a:xfrm>
            <a:off x="3203093" y="5811593"/>
            <a:ext cx="1306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ja-JP" altLang="en-US" sz="2400" dirty="0" smtClean="0">
                <a:latin typeface="Times New Roman" pitchFamily="18" charset="0"/>
              </a:rPr>
              <a:t>第２段階</a:t>
            </a:r>
          </a:p>
        </p:txBody>
      </p:sp>
      <p:sp>
        <p:nvSpPr>
          <p:cNvPr id="159782" name="Text Box 38"/>
          <p:cNvSpPr txBox="1">
            <a:spLocks noChangeArrowheads="1"/>
          </p:cNvSpPr>
          <p:nvPr/>
        </p:nvSpPr>
        <p:spPr bwMode="auto">
          <a:xfrm>
            <a:off x="4955693" y="5811593"/>
            <a:ext cx="1306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ja-JP" altLang="en-US" sz="2400" dirty="0" smtClean="0">
                <a:latin typeface="Times New Roman" pitchFamily="18" charset="0"/>
              </a:rPr>
              <a:t>第３段階</a:t>
            </a:r>
          </a:p>
        </p:txBody>
      </p:sp>
      <p:sp>
        <p:nvSpPr>
          <p:cNvPr id="159783" name="Text Box 39"/>
          <p:cNvSpPr txBox="1">
            <a:spLocks noChangeArrowheads="1"/>
          </p:cNvSpPr>
          <p:nvPr/>
        </p:nvSpPr>
        <p:spPr bwMode="auto">
          <a:xfrm>
            <a:off x="1295400" y="5181600"/>
            <a:ext cx="170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ja-JP" altLang="en-US" sz="2400" smtClean="0">
                <a:latin typeface="Times New Roman" pitchFamily="18" charset="0"/>
              </a:rPr>
              <a:t>技術革新期</a:t>
            </a:r>
          </a:p>
        </p:txBody>
      </p:sp>
      <p:sp>
        <p:nvSpPr>
          <p:cNvPr id="159784" name="Text Box 40"/>
          <p:cNvSpPr txBox="1">
            <a:spLocks noChangeArrowheads="1"/>
          </p:cNvSpPr>
          <p:nvPr/>
        </p:nvSpPr>
        <p:spPr bwMode="auto">
          <a:xfrm>
            <a:off x="3048000" y="5181600"/>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ja-JP" altLang="en-US" sz="2400" smtClean="0">
                <a:latin typeface="Times New Roman" pitchFamily="18" charset="0"/>
              </a:rPr>
              <a:t>成熟寡占</a:t>
            </a:r>
          </a:p>
        </p:txBody>
      </p:sp>
      <p:sp>
        <p:nvSpPr>
          <p:cNvPr id="159785" name="Text Box 41"/>
          <p:cNvSpPr txBox="1">
            <a:spLocks noChangeArrowheads="1"/>
          </p:cNvSpPr>
          <p:nvPr/>
        </p:nvSpPr>
        <p:spPr bwMode="auto">
          <a:xfrm>
            <a:off x="4953000" y="5181600"/>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kumimoji="0" lang="ja-JP" altLang="en-US" sz="2400" smtClean="0">
                <a:latin typeface="Times New Roman" pitchFamily="18" charset="0"/>
              </a:rPr>
              <a:t>衰退寡占</a:t>
            </a:r>
          </a:p>
        </p:txBody>
      </p:sp>
    </p:spTree>
    <p:extLst>
      <p:ext uri="{BB962C8B-B14F-4D97-AF65-F5344CB8AC3E}">
        <p14:creationId xmlns:p14="http://schemas.microsoft.com/office/powerpoint/2010/main" val="1667006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159748"/>
                                        </p:tgtEl>
                                        <p:attrNameLst>
                                          <p:attrName>style.visibility</p:attrName>
                                        </p:attrNameLst>
                                      </p:cBhvr>
                                      <p:to>
                                        <p:strVal val="visible"/>
                                      </p:to>
                                    </p:set>
                                    <p:anim calcmode="lin" valueType="num">
                                      <p:cBhvr additive="base">
                                        <p:cTn id="7" dur="500" fill="hold"/>
                                        <p:tgtEl>
                                          <p:spTgt spid="159748"/>
                                        </p:tgtEl>
                                        <p:attrNameLst>
                                          <p:attrName>ppt_x</p:attrName>
                                        </p:attrNameLst>
                                      </p:cBhvr>
                                      <p:tavLst>
                                        <p:tav tm="0">
                                          <p:val>
                                            <p:strVal val="#ppt_x"/>
                                          </p:val>
                                        </p:tav>
                                        <p:tav tm="100000">
                                          <p:val>
                                            <p:strVal val="#ppt_x"/>
                                          </p:val>
                                        </p:tav>
                                      </p:tavLst>
                                    </p:anim>
                                    <p:anim calcmode="lin" valueType="num">
                                      <p:cBhvr additive="base">
                                        <p:cTn id="8" dur="500" fill="hold"/>
                                        <p:tgtEl>
                                          <p:spTgt spid="159748"/>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9749"/>
                                        </p:tgtEl>
                                        <p:attrNameLst>
                                          <p:attrName>style.visibility</p:attrName>
                                        </p:attrNameLst>
                                      </p:cBhvr>
                                      <p:to>
                                        <p:strVal val="visible"/>
                                      </p:to>
                                    </p:set>
                                    <p:anim calcmode="lin" valueType="num">
                                      <p:cBhvr additive="base">
                                        <p:cTn id="11" dur="500" fill="hold"/>
                                        <p:tgtEl>
                                          <p:spTgt spid="159749"/>
                                        </p:tgtEl>
                                        <p:attrNameLst>
                                          <p:attrName>ppt_x</p:attrName>
                                        </p:attrNameLst>
                                      </p:cBhvr>
                                      <p:tavLst>
                                        <p:tav tm="0">
                                          <p:val>
                                            <p:strVal val="0-#ppt_w/2"/>
                                          </p:val>
                                        </p:tav>
                                        <p:tav tm="100000">
                                          <p:val>
                                            <p:strVal val="#ppt_x"/>
                                          </p:val>
                                        </p:tav>
                                      </p:tavLst>
                                    </p:anim>
                                    <p:anim calcmode="lin" valueType="num">
                                      <p:cBhvr additive="base">
                                        <p:cTn id="12" dur="500" fill="hold"/>
                                        <p:tgtEl>
                                          <p:spTgt spid="15974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59754"/>
                                        </p:tgtEl>
                                        <p:attrNameLst>
                                          <p:attrName>style.visibility</p:attrName>
                                        </p:attrNameLst>
                                      </p:cBhvr>
                                      <p:to>
                                        <p:strVal val="visible"/>
                                      </p:to>
                                    </p:set>
                                    <p:anim calcmode="lin" valueType="num">
                                      <p:cBhvr additive="base">
                                        <p:cTn id="15" dur="500" fill="hold"/>
                                        <p:tgtEl>
                                          <p:spTgt spid="159754"/>
                                        </p:tgtEl>
                                        <p:attrNameLst>
                                          <p:attrName>ppt_x</p:attrName>
                                        </p:attrNameLst>
                                      </p:cBhvr>
                                      <p:tavLst>
                                        <p:tav tm="0">
                                          <p:val>
                                            <p:strVal val="0-#ppt_w/2"/>
                                          </p:val>
                                        </p:tav>
                                        <p:tav tm="100000">
                                          <p:val>
                                            <p:strVal val="#ppt_x"/>
                                          </p:val>
                                        </p:tav>
                                      </p:tavLst>
                                    </p:anim>
                                    <p:anim calcmode="lin" valueType="num">
                                      <p:cBhvr additive="base">
                                        <p:cTn id="16" dur="500" fill="hold"/>
                                        <p:tgtEl>
                                          <p:spTgt spid="15975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59765"/>
                                        </p:tgtEl>
                                        <p:attrNameLst>
                                          <p:attrName>style.visibility</p:attrName>
                                        </p:attrNameLst>
                                      </p:cBhvr>
                                      <p:to>
                                        <p:strVal val="visible"/>
                                      </p:to>
                                    </p:set>
                                    <p:anim calcmode="lin" valueType="num">
                                      <p:cBhvr additive="base">
                                        <p:cTn id="19" dur="500" fill="hold"/>
                                        <p:tgtEl>
                                          <p:spTgt spid="159765"/>
                                        </p:tgtEl>
                                        <p:attrNameLst>
                                          <p:attrName>ppt_x</p:attrName>
                                        </p:attrNameLst>
                                      </p:cBhvr>
                                      <p:tavLst>
                                        <p:tav tm="0">
                                          <p:val>
                                            <p:strVal val="1+#ppt_w/2"/>
                                          </p:val>
                                        </p:tav>
                                        <p:tav tm="100000">
                                          <p:val>
                                            <p:strVal val="#ppt_x"/>
                                          </p:val>
                                        </p:tav>
                                      </p:tavLst>
                                    </p:anim>
                                    <p:anim calcmode="lin" valueType="num">
                                      <p:cBhvr additive="base">
                                        <p:cTn id="20" dur="500" fill="hold"/>
                                        <p:tgtEl>
                                          <p:spTgt spid="15976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59756"/>
                                        </p:tgtEl>
                                        <p:attrNameLst>
                                          <p:attrName>style.visibility</p:attrName>
                                        </p:attrNameLst>
                                      </p:cBhvr>
                                      <p:to>
                                        <p:strVal val="visible"/>
                                      </p:to>
                                    </p:set>
                                    <p:anim calcmode="lin" valueType="num">
                                      <p:cBhvr additive="base">
                                        <p:cTn id="23" dur="500" fill="hold"/>
                                        <p:tgtEl>
                                          <p:spTgt spid="159756"/>
                                        </p:tgtEl>
                                        <p:attrNameLst>
                                          <p:attrName>ppt_x</p:attrName>
                                        </p:attrNameLst>
                                      </p:cBhvr>
                                      <p:tavLst>
                                        <p:tav tm="0">
                                          <p:val>
                                            <p:strVal val="0-#ppt_w/2"/>
                                          </p:val>
                                        </p:tav>
                                        <p:tav tm="100000">
                                          <p:val>
                                            <p:strVal val="#ppt_x"/>
                                          </p:val>
                                        </p:tav>
                                      </p:tavLst>
                                    </p:anim>
                                    <p:anim calcmode="lin" valueType="num">
                                      <p:cBhvr additive="base">
                                        <p:cTn id="24" dur="500" fill="hold"/>
                                        <p:tgtEl>
                                          <p:spTgt spid="15975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59750"/>
                                        </p:tgtEl>
                                        <p:attrNameLst>
                                          <p:attrName>style.visibility</p:attrName>
                                        </p:attrNameLst>
                                      </p:cBhvr>
                                      <p:to>
                                        <p:strVal val="visible"/>
                                      </p:to>
                                    </p:set>
                                    <p:anim calcmode="lin" valueType="num">
                                      <p:cBhvr additive="base">
                                        <p:cTn id="27" dur="500" fill="hold"/>
                                        <p:tgtEl>
                                          <p:spTgt spid="159750"/>
                                        </p:tgtEl>
                                        <p:attrNameLst>
                                          <p:attrName>ppt_x</p:attrName>
                                        </p:attrNameLst>
                                      </p:cBhvr>
                                      <p:tavLst>
                                        <p:tav tm="0">
                                          <p:val>
                                            <p:strVal val="0-#ppt_w/2"/>
                                          </p:val>
                                        </p:tav>
                                        <p:tav tm="100000">
                                          <p:val>
                                            <p:strVal val="#ppt_x"/>
                                          </p:val>
                                        </p:tav>
                                      </p:tavLst>
                                    </p:anim>
                                    <p:anim calcmode="lin" valueType="num">
                                      <p:cBhvr additive="base">
                                        <p:cTn id="28" dur="500" fill="hold"/>
                                        <p:tgtEl>
                                          <p:spTgt spid="15975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59766"/>
                                        </p:tgtEl>
                                        <p:attrNameLst>
                                          <p:attrName>style.visibility</p:attrName>
                                        </p:attrNameLst>
                                      </p:cBhvr>
                                      <p:to>
                                        <p:strVal val="visible"/>
                                      </p:to>
                                    </p:set>
                                    <p:anim calcmode="lin" valueType="num">
                                      <p:cBhvr additive="base">
                                        <p:cTn id="31" dur="500" fill="hold"/>
                                        <p:tgtEl>
                                          <p:spTgt spid="159766"/>
                                        </p:tgtEl>
                                        <p:attrNameLst>
                                          <p:attrName>ppt_x</p:attrName>
                                        </p:attrNameLst>
                                      </p:cBhvr>
                                      <p:tavLst>
                                        <p:tav tm="0">
                                          <p:val>
                                            <p:strVal val="1+#ppt_w/2"/>
                                          </p:val>
                                        </p:tav>
                                        <p:tav tm="100000">
                                          <p:val>
                                            <p:strVal val="#ppt_x"/>
                                          </p:val>
                                        </p:tav>
                                      </p:tavLst>
                                    </p:anim>
                                    <p:anim calcmode="lin" valueType="num">
                                      <p:cBhvr additive="base">
                                        <p:cTn id="32" dur="500" fill="hold"/>
                                        <p:tgtEl>
                                          <p:spTgt spid="15976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59751"/>
                                        </p:tgtEl>
                                        <p:attrNameLst>
                                          <p:attrName>style.visibility</p:attrName>
                                        </p:attrNameLst>
                                      </p:cBhvr>
                                      <p:to>
                                        <p:strVal val="visible"/>
                                      </p:to>
                                    </p:set>
                                    <p:anim calcmode="lin" valueType="num">
                                      <p:cBhvr additive="base">
                                        <p:cTn id="35" dur="500" fill="hold"/>
                                        <p:tgtEl>
                                          <p:spTgt spid="159751"/>
                                        </p:tgtEl>
                                        <p:attrNameLst>
                                          <p:attrName>ppt_x</p:attrName>
                                        </p:attrNameLst>
                                      </p:cBhvr>
                                      <p:tavLst>
                                        <p:tav tm="0">
                                          <p:val>
                                            <p:strVal val="0-#ppt_w/2"/>
                                          </p:val>
                                        </p:tav>
                                        <p:tav tm="100000">
                                          <p:val>
                                            <p:strVal val="#ppt_x"/>
                                          </p:val>
                                        </p:tav>
                                      </p:tavLst>
                                    </p:anim>
                                    <p:anim calcmode="lin" valueType="num">
                                      <p:cBhvr additive="base">
                                        <p:cTn id="36" dur="500" fill="hold"/>
                                        <p:tgtEl>
                                          <p:spTgt spid="15975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59757"/>
                                        </p:tgtEl>
                                        <p:attrNameLst>
                                          <p:attrName>style.visibility</p:attrName>
                                        </p:attrNameLst>
                                      </p:cBhvr>
                                      <p:to>
                                        <p:strVal val="visible"/>
                                      </p:to>
                                    </p:set>
                                    <p:anim calcmode="lin" valueType="num">
                                      <p:cBhvr additive="base">
                                        <p:cTn id="39" dur="500" fill="hold"/>
                                        <p:tgtEl>
                                          <p:spTgt spid="159757"/>
                                        </p:tgtEl>
                                        <p:attrNameLst>
                                          <p:attrName>ppt_x</p:attrName>
                                        </p:attrNameLst>
                                      </p:cBhvr>
                                      <p:tavLst>
                                        <p:tav tm="0">
                                          <p:val>
                                            <p:strVal val="0-#ppt_w/2"/>
                                          </p:val>
                                        </p:tav>
                                        <p:tav tm="100000">
                                          <p:val>
                                            <p:strVal val="#ppt_x"/>
                                          </p:val>
                                        </p:tav>
                                      </p:tavLst>
                                    </p:anim>
                                    <p:anim calcmode="lin" valueType="num">
                                      <p:cBhvr additive="base">
                                        <p:cTn id="40" dur="500" fill="hold"/>
                                        <p:tgtEl>
                                          <p:spTgt spid="159757"/>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59758"/>
                                        </p:tgtEl>
                                        <p:attrNameLst>
                                          <p:attrName>style.visibility</p:attrName>
                                        </p:attrNameLst>
                                      </p:cBhvr>
                                      <p:to>
                                        <p:strVal val="visible"/>
                                      </p:to>
                                    </p:set>
                                    <p:anim calcmode="lin" valueType="num">
                                      <p:cBhvr additive="base">
                                        <p:cTn id="43" dur="500" fill="hold"/>
                                        <p:tgtEl>
                                          <p:spTgt spid="159758"/>
                                        </p:tgtEl>
                                        <p:attrNameLst>
                                          <p:attrName>ppt_x</p:attrName>
                                        </p:attrNameLst>
                                      </p:cBhvr>
                                      <p:tavLst>
                                        <p:tav tm="0">
                                          <p:val>
                                            <p:strVal val="0-#ppt_w/2"/>
                                          </p:val>
                                        </p:tav>
                                        <p:tav tm="100000">
                                          <p:val>
                                            <p:strVal val="#ppt_x"/>
                                          </p:val>
                                        </p:tav>
                                      </p:tavLst>
                                    </p:anim>
                                    <p:anim calcmode="lin" valueType="num">
                                      <p:cBhvr additive="base">
                                        <p:cTn id="44" dur="500" fill="hold"/>
                                        <p:tgtEl>
                                          <p:spTgt spid="159758"/>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59767"/>
                                        </p:tgtEl>
                                        <p:attrNameLst>
                                          <p:attrName>style.visibility</p:attrName>
                                        </p:attrNameLst>
                                      </p:cBhvr>
                                      <p:to>
                                        <p:strVal val="visible"/>
                                      </p:to>
                                    </p:set>
                                    <p:anim calcmode="lin" valueType="num">
                                      <p:cBhvr additive="base">
                                        <p:cTn id="47" dur="500" fill="hold"/>
                                        <p:tgtEl>
                                          <p:spTgt spid="159767"/>
                                        </p:tgtEl>
                                        <p:attrNameLst>
                                          <p:attrName>ppt_x</p:attrName>
                                        </p:attrNameLst>
                                      </p:cBhvr>
                                      <p:tavLst>
                                        <p:tav tm="0">
                                          <p:val>
                                            <p:strVal val="1+#ppt_w/2"/>
                                          </p:val>
                                        </p:tav>
                                        <p:tav tm="100000">
                                          <p:val>
                                            <p:strVal val="#ppt_x"/>
                                          </p:val>
                                        </p:tav>
                                      </p:tavLst>
                                    </p:anim>
                                    <p:anim calcmode="lin" valueType="num">
                                      <p:cBhvr additive="base">
                                        <p:cTn id="48" dur="500" fill="hold"/>
                                        <p:tgtEl>
                                          <p:spTgt spid="159767"/>
                                        </p:tgtEl>
                                        <p:attrNameLst>
                                          <p:attrName>ppt_y</p:attrName>
                                        </p:attrNameLst>
                                      </p:cBhvr>
                                      <p:tavLst>
                                        <p:tav tm="0">
                                          <p:val>
                                            <p:strVal val="#ppt_y"/>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159760"/>
                                        </p:tgtEl>
                                        <p:attrNameLst>
                                          <p:attrName>style.visibility</p:attrName>
                                        </p:attrNameLst>
                                      </p:cBhvr>
                                      <p:to>
                                        <p:strVal val="visible"/>
                                      </p:to>
                                    </p:set>
                                    <p:anim calcmode="lin" valueType="num">
                                      <p:cBhvr additive="base">
                                        <p:cTn id="51" dur="500" fill="hold"/>
                                        <p:tgtEl>
                                          <p:spTgt spid="159760"/>
                                        </p:tgtEl>
                                        <p:attrNameLst>
                                          <p:attrName>ppt_x</p:attrName>
                                        </p:attrNameLst>
                                      </p:cBhvr>
                                      <p:tavLst>
                                        <p:tav tm="0">
                                          <p:val>
                                            <p:strVal val="#ppt_x"/>
                                          </p:val>
                                        </p:tav>
                                        <p:tav tm="100000">
                                          <p:val>
                                            <p:strVal val="#ppt_x"/>
                                          </p:val>
                                        </p:tav>
                                      </p:tavLst>
                                    </p:anim>
                                    <p:anim calcmode="lin" valueType="num">
                                      <p:cBhvr additive="base">
                                        <p:cTn id="52" dur="500" fill="hold"/>
                                        <p:tgtEl>
                                          <p:spTgt spid="159760"/>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159762"/>
                                        </p:tgtEl>
                                        <p:attrNameLst>
                                          <p:attrName>style.visibility</p:attrName>
                                        </p:attrNameLst>
                                      </p:cBhvr>
                                      <p:to>
                                        <p:strVal val="visible"/>
                                      </p:to>
                                    </p:set>
                                    <p:anim calcmode="lin" valueType="num">
                                      <p:cBhvr additive="base">
                                        <p:cTn id="55" dur="500" fill="hold"/>
                                        <p:tgtEl>
                                          <p:spTgt spid="159762"/>
                                        </p:tgtEl>
                                        <p:attrNameLst>
                                          <p:attrName>ppt_x</p:attrName>
                                        </p:attrNameLst>
                                      </p:cBhvr>
                                      <p:tavLst>
                                        <p:tav tm="0">
                                          <p:val>
                                            <p:strVal val="#ppt_x"/>
                                          </p:val>
                                        </p:tav>
                                        <p:tav tm="100000">
                                          <p:val>
                                            <p:strVal val="#ppt_x"/>
                                          </p:val>
                                        </p:tav>
                                      </p:tavLst>
                                    </p:anim>
                                    <p:anim calcmode="lin" valueType="num">
                                      <p:cBhvr additive="base">
                                        <p:cTn id="56" dur="500" fill="hold"/>
                                        <p:tgtEl>
                                          <p:spTgt spid="159762"/>
                                        </p:tgtEl>
                                        <p:attrNameLst>
                                          <p:attrName>ppt_y</p:attrName>
                                        </p:attrNameLst>
                                      </p:cBhvr>
                                      <p:tavLst>
                                        <p:tav tm="0">
                                          <p:val>
                                            <p:strVal val="0-#ppt_h/2"/>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59775"/>
                                        </p:tgtEl>
                                        <p:attrNameLst>
                                          <p:attrName>style.visibility</p:attrName>
                                        </p:attrNameLst>
                                      </p:cBhvr>
                                      <p:to>
                                        <p:strVal val="visible"/>
                                      </p:to>
                                    </p:set>
                                    <p:anim calcmode="lin" valueType="num">
                                      <p:cBhvr additive="base">
                                        <p:cTn id="59" dur="500" fill="hold"/>
                                        <p:tgtEl>
                                          <p:spTgt spid="159775"/>
                                        </p:tgtEl>
                                        <p:attrNameLst>
                                          <p:attrName>ppt_x</p:attrName>
                                        </p:attrNameLst>
                                      </p:cBhvr>
                                      <p:tavLst>
                                        <p:tav tm="0">
                                          <p:val>
                                            <p:strVal val="0-#ppt_w/2"/>
                                          </p:val>
                                        </p:tav>
                                        <p:tav tm="100000">
                                          <p:val>
                                            <p:strVal val="#ppt_x"/>
                                          </p:val>
                                        </p:tav>
                                      </p:tavLst>
                                    </p:anim>
                                    <p:anim calcmode="lin" valueType="num">
                                      <p:cBhvr additive="base">
                                        <p:cTn id="60" dur="500" fill="hold"/>
                                        <p:tgtEl>
                                          <p:spTgt spid="159775"/>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59776"/>
                                        </p:tgtEl>
                                        <p:attrNameLst>
                                          <p:attrName>style.visibility</p:attrName>
                                        </p:attrNameLst>
                                      </p:cBhvr>
                                      <p:to>
                                        <p:strVal val="visible"/>
                                      </p:to>
                                    </p:set>
                                    <p:anim calcmode="lin" valueType="num">
                                      <p:cBhvr additive="base">
                                        <p:cTn id="63" dur="500" fill="hold"/>
                                        <p:tgtEl>
                                          <p:spTgt spid="159776"/>
                                        </p:tgtEl>
                                        <p:attrNameLst>
                                          <p:attrName>ppt_x</p:attrName>
                                        </p:attrNameLst>
                                      </p:cBhvr>
                                      <p:tavLst>
                                        <p:tav tm="0">
                                          <p:val>
                                            <p:strVal val="0-#ppt_w/2"/>
                                          </p:val>
                                        </p:tav>
                                        <p:tav tm="100000">
                                          <p:val>
                                            <p:strVal val="#ppt_x"/>
                                          </p:val>
                                        </p:tav>
                                      </p:tavLst>
                                    </p:anim>
                                    <p:anim calcmode="lin" valueType="num">
                                      <p:cBhvr additive="base">
                                        <p:cTn id="64" dur="500" fill="hold"/>
                                        <p:tgtEl>
                                          <p:spTgt spid="15977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159777"/>
                                        </p:tgtEl>
                                        <p:attrNameLst>
                                          <p:attrName>style.visibility</p:attrName>
                                        </p:attrNameLst>
                                      </p:cBhvr>
                                      <p:to>
                                        <p:strVal val="visible"/>
                                      </p:to>
                                    </p:set>
                                    <p:anim calcmode="lin" valueType="num">
                                      <p:cBhvr additive="base">
                                        <p:cTn id="67" dur="500" fill="hold"/>
                                        <p:tgtEl>
                                          <p:spTgt spid="159777"/>
                                        </p:tgtEl>
                                        <p:attrNameLst>
                                          <p:attrName>ppt_x</p:attrName>
                                        </p:attrNameLst>
                                      </p:cBhvr>
                                      <p:tavLst>
                                        <p:tav tm="0">
                                          <p:val>
                                            <p:strVal val="0-#ppt_w/2"/>
                                          </p:val>
                                        </p:tav>
                                        <p:tav tm="100000">
                                          <p:val>
                                            <p:strVal val="#ppt_x"/>
                                          </p:val>
                                        </p:tav>
                                      </p:tavLst>
                                    </p:anim>
                                    <p:anim calcmode="lin" valueType="num">
                                      <p:cBhvr additive="base">
                                        <p:cTn id="68" dur="500" fill="hold"/>
                                        <p:tgtEl>
                                          <p:spTgt spid="159777"/>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1" fill="hold" grpId="0" nodeType="clickEffect">
                                  <p:stCondLst>
                                    <p:cond delay="0"/>
                                  </p:stCondLst>
                                  <p:childTnLst>
                                    <p:set>
                                      <p:cBhvr>
                                        <p:cTn id="72" dur="1" fill="hold">
                                          <p:stCondLst>
                                            <p:cond delay="0"/>
                                          </p:stCondLst>
                                        </p:cTn>
                                        <p:tgtEl>
                                          <p:spTgt spid="159761"/>
                                        </p:tgtEl>
                                        <p:attrNameLst>
                                          <p:attrName>style.visibility</p:attrName>
                                        </p:attrNameLst>
                                      </p:cBhvr>
                                      <p:to>
                                        <p:strVal val="visible"/>
                                      </p:to>
                                    </p:set>
                                    <p:anim calcmode="lin" valueType="num">
                                      <p:cBhvr additive="base">
                                        <p:cTn id="73" dur="500" fill="hold"/>
                                        <p:tgtEl>
                                          <p:spTgt spid="159761"/>
                                        </p:tgtEl>
                                        <p:attrNameLst>
                                          <p:attrName>ppt_x</p:attrName>
                                        </p:attrNameLst>
                                      </p:cBhvr>
                                      <p:tavLst>
                                        <p:tav tm="0">
                                          <p:val>
                                            <p:strVal val="#ppt_x"/>
                                          </p:val>
                                        </p:tav>
                                        <p:tav tm="100000">
                                          <p:val>
                                            <p:strVal val="#ppt_x"/>
                                          </p:val>
                                        </p:tav>
                                      </p:tavLst>
                                    </p:anim>
                                    <p:anim calcmode="lin" valueType="num">
                                      <p:cBhvr additive="base">
                                        <p:cTn id="74" dur="500" fill="hold"/>
                                        <p:tgtEl>
                                          <p:spTgt spid="159761"/>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159763"/>
                                        </p:tgtEl>
                                        <p:attrNameLst>
                                          <p:attrName>style.visibility</p:attrName>
                                        </p:attrNameLst>
                                      </p:cBhvr>
                                      <p:to>
                                        <p:strVal val="visible"/>
                                      </p:to>
                                    </p:set>
                                    <p:anim calcmode="lin" valueType="num">
                                      <p:cBhvr additive="base">
                                        <p:cTn id="77" dur="500" fill="hold"/>
                                        <p:tgtEl>
                                          <p:spTgt spid="159763"/>
                                        </p:tgtEl>
                                        <p:attrNameLst>
                                          <p:attrName>ppt_x</p:attrName>
                                        </p:attrNameLst>
                                      </p:cBhvr>
                                      <p:tavLst>
                                        <p:tav tm="0">
                                          <p:val>
                                            <p:strVal val="#ppt_x"/>
                                          </p:val>
                                        </p:tav>
                                        <p:tav tm="100000">
                                          <p:val>
                                            <p:strVal val="#ppt_x"/>
                                          </p:val>
                                        </p:tav>
                                      </p:tavLst>
                                    </p:anim>
                                    <p:anim calcmode="lin" valueType="num">
                                      <p:cBhvr additive="base">
                                        <p:cTn id="78" dur="500" fill="hold"/>
                                        <p:tgtEl>
                                          <p:spTgt spid="159763"/>
                                        </p:tgtEl>
                                        <p:attrNameLst>
                                          <p:attrName>ppt_y</p:attrName>
                                        </p:attrNameLst>
                                      </p:cBhvr>
                                      <p:tavLst>
                                        <p:tav tm="0">
                                          <p:val>
                                            <p:strVal val="0-#ppt_h/2"/>
                                          </p:val>
                                        </p:tav>
                                        <p:tav tm="100000">
                                          <p:val>
                                            <p:strVal val="#ppt_y"/>
                                          </p:val>
                                        </p:tav>
                                      </p:tavLst>
                                    </p:anim>
                                  </p:childTnLst>
                                </p:cTn>
                              </p:par>
                              <p:par>
                                <p:cTn id="79" presetID="2" presetClass="entr" presetSubtype="1" fill="hold" grpId="0" nodeType="withEffect">
                                  <p:stCondLst>
                                    <p:cond delay="0"/>
                                  </p:stCondLst>
                                  <p:childTnLst>
                                    <p:set>
                                      <p:cBhvr>
                                        <p:cTn id="80" dur="1" fill="hold">
                                          <p:stCondLst>
                                            <p:cond delay="0"/>
                                          </p:stCondLst>
                                        </p:cTn>
                                        <p:tgtEl>
                                          <p:spTgt spid="159764"/>
                                        </p:tgtEl>
                                        <p:attrNameLst>
                                          <p:attrName>style.visibility</p:attrName>
                                        </p:attrNameLst>
                                      </p:cBhvr>
                                      <p:to>
                                        <p:strVal val="visible"/>
                                      </p:to>
                                    </p:set>
                                    <p:anim calcmode="lin" valueType="num">
                                      <p:cBhvr additive="base">
                                        <p:cTn id="81" dur="500" fill="hold"/>
                                        <p:tgtEl>
                                          <p:spTgt spid="159764"/>
                                        </p:tgtEl>
                                        <p:attrNameLst>
                                          <p:attrName>ppt_x</p:attrName>
                                        </p:attrNameLst>
                                      </p:cBhvr>
                                      <p:tavLst>
                                        <p:tav tm="0">
                                          <p:val>
                                            <p:strVal val="#ppt_x"/>
                                          </p:val>
                                        </p:tav>
                                        <p:tav tm="100000">
                                          <p:val>
                                            <p:strVal val="#ppt_x"/>
                                          </p:val>
                                        </p:tav>
                                      </p:tavLst>
                                    </p:anim>
                                    <p:anim calcmode="lin" valueType="num">
                                      <p:cBhvr additive="base">
                                        <p:cTn id="82" dur="500" fill="hold"/>
                                        <p:tgtEl>
                                          <p:spTgt spid="159764"/>
                                        </p:tgtEl>
                                        <p:attrNameLst>
                                          <p:attrName>ppt_y</p:attrName>
                                        </p:attrNameLst>
                                      </p:cBhvr>
                                      <p:tavLst>
                                        <p:tav tm="0">
                                          <p:val>
                                            <p:strVal val="0-#ppt_h/2"/>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159769"/>
                                        </p:tgtEl>
                                        <p:attrNameLst>
                                          <p:attrName>style.visibility</p:attrName>
                                        </p:attrNameLst>
                                      </p:cBhvr>
                                      <p:to>
                                        <p:strVal val="visible"/>
                                      </p:to>
                                    </p:set>
                                    <p:anim calcmode="lin" valueType="num">
                                      <p:cBhvr additive="base">
                                        <p:cTn id="85" dur="500" fill="hold"/>
                                        <p:tgtEl>
                                          <p:spTgt spid="159769"/>
                                        </p:tgtEl>
                                        <p:attrNameLst>
                                          <p:attrName>ppt_x</p:attrName>
                                        </p:attrNameLst>
                                      </p:cBhvr>
                                      <p:tavLst>
                                        <p:tav tm="0">
                                          <p:val>
                                            <p:strVal val="0-#ppt_w/2"/>
                                          </p:val>
                                        </p:tav>
                                        <p:tav tm="100000">
                                          <p:val>
                                            <p:strVal val="#ppt_x"/>
                                          </p:val>
                                        </p:tav>
                                      </p:tavLst>
                                    </p:anim>
                                    <p:anim calcmode="lin" valueType="num">
                                      <p:cBhvr additive="base">
                                        <p:cTn id="86" dur="500" fill="hold"/>
                                        <p:tgtEl>
                                          <p:spTgt spid="159769"/>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0"/>
                                  </p:stCondLst>
                                  <p:childTnLst>
                                    <p:set>
                                      <p:cBhvr>
                                        <p:cTn id="88" dur="1" fill="hold">
                                          <p:stCondLst>
                                            <p:cond delay="0"/>
                                          </p:stCondLst>
                                        </p:cTn>
                                        <p:tgtEl>
                                          <p:spTgt spid="159771"/>
                                        </p:tgtEl>
                                        <p:attrNameLst>
                                          <p:attrName>style.visibility</p:attrName>
                                        </p:attrNameLst>
                                      </p:cBhvr>
                                      <p:to>
                                        <p:strVal val="visible"/>
                                      </p:to>
                                    </p:set>
                                    <p:anim calcmode="lin" valueType="num">
                                      <p:cBhvr additive="base">
                                        <p:cTn id="89" dur="500" fill="hold"/>
                                        <p:tgtEl>
                                          <p:spTgt spid="159771"/>
                                        </p:tgtEl>
                                        <p:attrNameLst>
                                          <p:attrName>ppt_x</p:attrName>
                                        </p:attrNameLst>
                                      </p:cBhvr>
                                      <p:tavLst>
                                        <p:tav tm="0">
                                          <p:val>
                                            <p:strVal val="0-#ppt_w/2"/>
                                          </p:val>
                                        </p:tav>
                                        <p:tav tm="100000">
                                          <p:val>
                                            <p:strVal val="#ppt_x"/>
                                          </p:val>
                                        </p:tav>
                                      </p:tavLst>
                                    </p:anim>
                                    <p:anim calcmode="lin" valueType="num">
                                      <p:cBhvr additive="base">
                                        <p:cTn id="90" dur="500" fill="hold"/>
                                        <p:tgtEl>
                                          <p:spTgt spid="159771"/>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159770"/>
                                        </p:tgtEl>
                                        <p:attrNameLst>
                                          <p:attrName>style.visibility</p:attrName>
                                        </p:attrNameLst>
                                      </p:cBhvr>
                                      <p:to>
                                        <p:strVal val="visible"/>
                                      </p:to>
                                    </p:set>
                                    <p:anim calcmode="lin" valueType="num">
                                      <p:cBhvr additive="base">
                                        <p:cTn id="93" dur="500" fill="hold"/>
                                        <p:tgtEl>
                                          <p:spTgt spid="159770"/>
                                        </p:tgtEl>
                                        <p:attrNameLst>
                                          <p:attrName>ppt_x</p:attrName>
                                        </p:attrNameLst>
                                      </p:cBhvr>
                                      <p:tavLst>
                                        <p:tav tm="0">
                                          <p:val>
                                            <p:strVal val="0-#ppt_w/2"/>
                                          </p:val>
                                        </p:tav>
                                        <p:tav tm="100000">
                                          <p:val>
                                            <p:strVal val="#ppt_x"/>
                                          </p:val>
                                        </p:tav>
                                      </p:tavLst>
                                    </p:anim>
                                    <p:anim calcmode="lin" valueType="num">
                                      <p:cBhvr additive="base">
                                        <p:cTn id="94" dur="500" fill="hold"/>
                                        <p:tgtEl>
                                          <p:spTgt spid="159770"/>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159772"/>
                                        </p:tgtEl>
                                        <p:attrNameLst>
                                          <p:attrName>style.visibility</p:attrName>
                                        </p:attrNameLst>
                                      </p:cBhvr>
                                      <p:to>
                                        <p:strVal val="visible"/>
                                      </p:to>
                                    </p:set>
                                    <p:anim calcmode="lin" valueType="num">
                                      <p:cBhvr additive="base">
                                        <p:cTn id="97" dur="500" fill="hold"/>
                                        <p:tgtEl>
                                          <p:spTgt spid="159772"/>
                                        </p:tgtEl>
                                        <p:attrNameLst>
                                          <p:attrName>ppt_x</p:attrName>
                                        </p:attrNameLst>
                                      </p:cBhvr>
                                      <p:tavLst>
                                        <p:tav tm="0">
                                          <p:val>
                                            <p:strVal val="0-#ppt_w/2"/>
                                          </p:val>
                                        </p:tav>
                                        <p:tav tm="100000">
                                          <p:val>
                                            <p:strVal val="#ppt_x"/>
                                          </p:val>
                                        </p:tav>
                                      </p:tavLst>
                                    </p:anim>
                                    <p:anim calcmode="lin" valueType="num">
                                      <p:cBhvr additive="base">
                                        <p:cTn id="98" dur="500" fill="hold"/>
                                        <p:tgtEl>
                                          <p:spTgt spid="159772"/>
                                        </p:tgtEl>
                                        <p:attrNameLst>
                                          <p:attrName>ppt_y</p:attrName>
                                        </p:attrNameLst>
                                      </p:cBhvr>
                                      <p:tavLst>
                                        <p:tav tm="0">
                                          <p:val>
                                            <p:strVal val="#ppt_y"/>
                                          </p:val>
                                        </p:tav>
                                        <p:tav tm="100000">
                                          <p:val>
                                            <p:strVal val="#ppt_y"/>
                                          </p:val>
                                        </p:tav>
                                      </p:tavLst>
                                    </p:anim>
                                  </p:childTnLst>
                                </p:cTn>
                              </p:par>
                              <p:par>
                                <p:cTn id="99" presetID="2" presetClass="entr" presetSubtype="8" fill="hold" grpId="0" nodeType="withEffect">
                                  <p:stCondLst>
                                    <p:cond delay="0"/>
                                  </p:stCondLst>
                                  <p:childTnLst>
                                    <p:set>
                                      <p:cBhvr>
                                        <p:cTn id="100" dur="1" fill="hold">
                                          <p:stCondLst>
                                            <p:cond delay="0"/>
                                          </p:stCondLst>
                                        </p:cTn>
                                        <p:tgtEl>
                                          <p:spTgt spid="159773"/>
                                        </p:tgtEl>
                                        <p:attrNameLst>
                                          <p:attrName>style.visibility</p:attrName>
                                        </p:attrNameLst>
                                      </p:cBhvr>
                                      <p:to>
                                        <p:strVal val="visible"/>
                                      </p:to>
                                    </p:set>
                                    <p:anim calcmode="lin" valueType="num">
                                      <p:cBhvr additive="base">
                                        <p:cTn id="101" dur="500" fill="hold"/>
                                        <p:tgtEl>
                                          <p:spTgt spid="159773"/>
                                        </p:tgtEl>
                                        <p:attrNameLst>
                                          <p:attrName>ppt_x</p:attrName>
                                        </p:attrNameLst>
                                      </p:cBhvr>
                                      <p:tavLst>
                                        <p:tav tm="0">
                                          <p:val>
                                            <p:strVal val="0-#ppt_w/2"/>
                                          </p:val>
                                        </p:tav>
                                        <p:tav tm="100000">
                                          <p:val>
                                            <p:strVal val="#ppt_x"/>
                                          </p:val>
                                        </p:tav>
                                      </p:tavLst>
                                    </p:anim>
                                    <p:anim calcmode="lin" valueType="num">
                                      <p:cBhvr additive="base">
                                        <p:cTn id="102" dur="500" fill="hold"/>
                                        <p:tgtEl>
                                          <p:spTgt spid="159773"/>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159774"/>
                                        </p:tgtEl>
                                        <p:attrNameLst>
                                          <p:attrName>style.visibility</p:attrName>
                                        </p:attrNameLst>
                                      </p:cBhvr>
                                      <p:to>
                                        <p:strVal val="visible"/>
                                      </p:to>
                                    </p:set>
                                    <p:anim calcmode="lin" valueType="num">
                                      <p:cBhvr additive="base">
                                        <p:cTn id="105" dur="500" fill="hold"/>
                                        <p:tgtEl>
                                          <p:spTgt spid="159774"/>
                                        </p:tgtEl>
                                        <p:attrNameLst>
                                          <p:attrName>ppt_x</p:attrName>
                                        </p:attrNameLst>
                                      </p:cBhvr>
                                      <p:tavLst>
                                        <p:tav tm="0">
                                          <p:val>
                                            <p:strVal val="1+#ppt_w/2"/>
                                          </p:val>
                                        </p:tav>
                                        <p:tav tm="100000">
                                          <p:val>
                                            <p:strVal val="#ppt_x"/>
                                          </p:val>
                                        </p:tav>
                                      </p:tavLst>
                                    </p:anim>
                                    <p:anim calcmode="lin" valueType="num">
                                      <p:cBhvr additive="base">
                                        <p:cTn id="106" dur="500" fill="hold"/>
                                        <p:tgtEl>
                                          <p:spTgt spid="159774"/>
                                        </p:tgtEl>
                                        <p:attrNameLst>
                                          <p:attrName>ppt_y</p:attrName>
                                        </p:attrNameLst>
                                      </p:cBhvr>
                                      <p:tavLst>
                                        <p:tav tm="0">
                                          <p:val>
                                            <p:strVal val="#ppt_y"/>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8" fill="hold" grpId="0" nodeType="clickEffect">
                                  <p:stCondLst>
                                    <p:cond delay="0"/>
                                  </p:stCondLst>
                                  <p:childTnLst>
                                    <p:set>
                                      <p:cBhvr>
                                        <p:cTn id="110" dur="1" fill="hold">
                                          <p:stCondLst>
                                            <p:cond delay="0"/>
                                          </p:stCondLst>
                                        </p:cTn>
                                        <p:tgtEl>
                                          <p:spTgt spid="159753"/>
                                        </p:tgtEl>
                                        <p:attrNameLst>
                                          <p:attrName>style.visibility</p:attrName>
                                        </p:attrNameLst>
                                      </p:cBhvr>
                                      <p:to>
                                        <p:strVal val="visible"/>
                                      </p:to>
                                    </p:set>
                                    <p:anim calcmode="lin" valueType="num">
                                      <p:cBhvr additive="base">
                                        <p:cTn id="111" dur="500" fill="hold"/>
                                        <p:tgtEl>
                                          <p:spTgt spid="159753"/>
                                        </p:tgtEl>
                                        <p:attrNameLst>
                                          <p:attrName>ppt_x</p:attrName>
                                        </p:attrNameLst>
                                      </p:cBhvr>
                                      <p:tavLst>
                                        <p:tav tm="0">
                                          <p:val>
                                            <p:strVal val="0-#ppt_w/2"/>
                                          </p:val>
                                        </p:tav>
                                        <p:tav tm="100000">
                                          <p:val>
                                            <p:strVal val="#ppt_x"/>
                                          </p:val>
                                        </p:tav>
                                      </p:tavLst>
                                    </p:anim>
                                    <p:anim calcmode="lin" valueType="num">
                                      <p:cBhvr additive="base">
                                        <p:cTn id="112" dur="500" fill="hold"/>
                                        <p:tgtEl>
                                          <p:spTgt spid="159753"/>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59752"/>
                                        </p:tgtEl>
                                        <p:attrNameLst>
                                          <p:attrName>style.visibility</p:attrName>
                                        </p:attrNameLst>
                                      </p:cBhvr>
                                      <p:to>
                                        <p:strVal val="visible"/>
                                      </p:to>
                                    </p:set>
                                    <p:anim calcmode="lin" valueType="num">
                                      <p:cBhvr additive="base">
                                        <p:cTn id="115" dur="500" fill="hold"/>
                                        <p:tgtEl>
                                          <p:spTgt spid="159752"/>
                                        </p:tgtEl>
                                        <p:attrNameLst>
                                          <p:attrName>ppt_x</p:attrName>
                                        </p:attrNameLst>
                                      </p:cBhvr>
                                      <p:tavLst>
                                        <p:tav tm="0">
                                          <p:val>
                                            <p:strVal val="0-#ppt_w/2"/>
                                          </p:val>
                                        </p:tav>
                                        <p:tav tm="100000">
                                          <p:val>
                                            <p:strVal val="#ppt_x"/>
                                          </p:val>
                                        </p:tav>
                                      </p:tavLst>
                                    </p:anim>
                                    <p:anim calcmode="lin" valueType="num">
                                      <p:cBhvr additive="base">
                                        <p:cTn id="116" dur="500" fill="hold"/>
                                        <p:tgtEl>
                                          <p:spTgt spid="159752"/>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stCondLst>
                                    <p:cond delay="0"/>
                                  </p:stCondLst>
                                  <p:childTnLst>
                                    <p:set>
                                      <p:cBhvr>
                                        <p:cTn id="118" dur="1" fill="hold">
                                          <p:stCondLst>
                                            <p:cond delay="0"/>
                                          </p:stCondLst>
                                        </p:cTn>
                                        <p:tgtEl>
                                          <p:spTgt spid="159759"/>
                                        </p:tgtEl>
                                        <p:attrNameLst>
                                          <p:attrName>style.visibility</p:attrName>
                                        </p:attrNameLst>
                                      </p:cBhvr>
                                      <p:to>
                                        <p:strVal val="visible"/>
                                      </p:to>
                                    </p:set>
                                    <p:anim calcmode="lin" valueType="num">
                                      <p:cBhvr additive="base">
                                        <p:cTn id="119" dur="500" fill="hold"/>
                                        <p:tgtEl>
                                          <p:spTgt spid="159759"/>
                                        </p:tgtEl>
                                        <p:attrNameLst>
                                          <p:attrName>ppt_x</p:attrName>
                                        </p:attrNameLst>
                                      </p:cBhvr>
                                      <p:tavLst>
                                        <p:tav tm="0">
                                          <p:val>
                                            <p:strVal val="0-#ppt_w/2"/>
                                          </p:val>
                                        </p:tav>
                                        <p:tav tm="100000">
                                          <p:val>
                                            <p:strVal val="#ppt_x"/>
                                          </p:val>
                                        </p:tav>
                                      </p:tavLst>
                                    </p:anim>
                                    <p:anim calcmode="lin" valueType="num">
                                      <p:cBhvr additive="base">
                                        <p:cTn id="120" dur="500" fill="hold"/>
                                        <p:tgtEl>
                                          <p:spTgt spid="159759"/>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159768"/>
                                        </p:tgtEl>
                                        <p:attrNameLst>
                                          <p:attrName>style.visibility</p:attrName>
                                        </p:attrNameLst>
                                      </p:cBhvr>
                                      <p:to>
                                        <p:strVal val="visible"/>
                                      </p:to>
                                    </p:set>
                                    <p:anim calcmode="lin" valueType="num">
                                      <p:cBhvr additive="base">
                                        <p:cTn id="123" dur="500" fill="hold"/>
                                        <p:tgtEl>
                                          <p:spTgt spid="159768"/>
                                        </p:tgtEl>
                                        <p:attrNameLst>
                                          <p:attrName>ppt_x</p:attrName>
                                        </p:attrNameLst>
                                      </p:cBhvr>
                                      <p:tavLst>
                                        <p:tav tm="0">
                                          <p:val>
                                            <p:strVal val="1+#ppt_w/2"/>
                                          </p:val>
                                        </p:tav>
                                        <p:tav tm="100000">
                                          <p:val>
                                            <p:strVal val="#ppt_x"/>
                                          </p:val>
                                        </p:tav>
                                      </p:tavLst>
                                    </p:anim>
                                    <p:anim calcmode="lin" valueType="num">
                                      <p:cBhvr additive="base">
                                        <p:cTn id="124" dur="500" fill="hold"/>
                                        <p:tgtEl>
                                          <p:spTgt spid="159768"/>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stCondLst>
                                    <p:cond delay="0"/>
                                  </p:stCondLst>
                                  <p:childTnLst>
                                    <p:set>
                                      <p:cBhvr>
                                        <p:cTn id="126" dur="1" fill="hold">
                                          <p:stCondLst>
                                            <p:cond delay="0"/>
                                          </p:stCondLst>
                                        </p:cTn>
                                        <p:tgtEl>
                                          <p:spTgt spid="159755"/>
                                        </p:tgtEl>
                                        <p:attrNameLst>
                                          <p:attrName>style.visibility</p:attrName>
                                        </p:attrNameLst>
                                      </p:cBhvr>
                                      <p:to>
                                        <p:strVal val="visible"/>
                                      </p:to>
                                    </p:set>
                                    <p:anim calcmode="lin" valueType="num">
                                      <p:cBhvr additive="base">
                                        <p:cTn id="127" dur="500" fill="hold"/>
                                        <p:tgtEl>
                                          <p:spTgt spid="159755"/>
                                        </p:tgtEl>
                                        <p:attrNameLst>
                                          <p:attrName>ppt_x</p:attrName>
                                        </p:attrNameLst>
                                      </p:cBhvr>
                                      <p:tavLst>
                                        <p:tav tm="0">
                                          <p:val>
                                            <p:strVal val="0-#ppt_w/2"/>
                                          </p:val>
                                        </p:tav>
                                        <p:tav tm="100000">
                                          <p:val>
                                            <p:strVal val="#ppt_x"/>
                                          </p:val>
                                        </p:tav>
                                      </p:tavLst>
                                    </p:anim>
                                    <p:anim calcmode="lin" valueType="num">
                                      <p:cBhvr additive="base">
                                        <p:cTn id="128" dur="500" fill="hold"/>
                                        <p:tgtEl>
                                          <p:spTgt spid="159755"/>
                                        </p:tgtEl>
                                        <p:attrNameLst>
                                          <p:attrName>ppt_y</p:attrName>
                                        </p:attrNameLst>
                                      </p:cBhvr>
                                      <p:tavLst>
                                        <p:tav tm="0">
                                          <p:val>
                                            <p:strVal val="#ppt_y"/>
                                          </p:val>
                                        </p:tav>
                                        <p:tav tm="100000">
                                          <p:val>
                                            <p:strVal val="#ppt_y"/>
                                          </p:val>
                                        </p:tav>
                                      </p:tavLst>
                                    </p:anim>
                                  </p:childTnLst>
                                </p:cTn>
                              </p:par>
                              <p:par>
                                <p:cTn id="129" presetID="2" presetClass="entr" presetSubtype="1" fill="hold" grpId="0" nodeType="withEffect">
                                  <p:stCondLst>
                                    <p:cond delay="0"/>
                                  </p:stCondLst>
                                  <p:childTnLst>
                                    <p:set>
                                      <p:cBhvr>
                                        <p:cTn id="130" dur="1" fill="hold">
                                          <p:stCondLst>
                                            <p:cond delay="0"/>
                                          </p:stCondLst>
                                        </p:cTn>
                                        <p:tgtEl>
                                          <p:spTgt spid="159778"/>
                                        </p:tgtEl>
                                        <p:attrNameLst>
                                          <p:attrName>style.visibility</p:attrName>
                                        </p:attrNameLst>
                                      </p:cBhvr>
                                      <p:to>
                                        <p:strVal val="visible"/>
                                      </p:to>
                                    </p:set>
                                    <p:anim calcmode="lin" valueType="num">
                                      <p:cBhvr additive="base">
                                        <p:cTn id="131" dur="500" fill="hold"/>
                                        <p:tgtEl>
                                          <p:spTgt spid="159778"/>
                                        </p:tgtEl>
                                        <p:attrNameLst>
                                          <p:attrName>ppt_x</p:attrName>
                                        </p:attrNameLst>
                                      </p:cBhvr>
                                      <p:tavLst>
                                        <p:tav tm="0">
                                          <p:val>
                                            <p:strVal val="#ppt_x"/>
                                          </p:val>
                                        </p:tav>
                                        <p:tav tm="100000">
                                          <p:val>
                                            <p:strVal val="#ppt_x"/>
                                          </p:val>
                                        </p:tav>
                                      </p:tavLst>
                                    </p:anim>
                                    <p:anim calcmode="lin" valueType="num">
                                      <p:cBhvr additive="base">
                                        <p:cTn id="132" dur="500" fill="hold"/>
                                        <p:tgtEl>
                                          <p:spTgt spid="159778"/>
                                        </p:tgtEl>
                                        <p:attrNameLst>
                                          <p:attrName>ppt_y</p:attrName>
                                        </p:attrNameLst>
                                      </p:cBhvr>
                                      <p:tavLst>
                                        <p:tav tm="0">
                                          <p:val>
                                            <p:strVal val="0-#ppt_h/2"/>
                                          </p:val>
                                        </p:tav>
                                        <p:tav tm="100000">
                                          <p:val>
                                            <p:strVal val="#ppt_y"/>
                                          </p:val>
                                        </p:tav>
                                      </p:tavLst>
                                    </p:anim>
                                  </p:childTnLst>
                                </p:cTn>
                              </p:par>
                              <p:par>
                                <p:cTn id="133" presetID="2" presetClass="entr" presetSubtype="1" fill="hold" grpId="0" nodeType="withEffect">
                                  <p:stCondLst>
                                    <p:cond delay="0"/>
                                  </p:stCondLst>
                                  <p:childTnLst>
                                    <p:set>
                                      <p:cBhvr>
                                        <p:cTn id="134" dur="1" fill="hold">
                                          <p:stCondLst>
                                            <p:cond delay="0"/>
                                          </p:stCondLst>
                                        </p:cTn>
                                        <p:tgtEl>
                                          <p:spTgt spid="159779"/>
                                        </p:tgtEl>
                                        <p:attrNameLst>
                                          <p:attrName>style.visibility</p:attrName>
                                        </p:attrNameLst>
                                      </p:cBhvr>
                                      <p:to>
                                        <p:strVal val="visible"/>
                                      </p:to>
                                    </p:set>
                                    <p:anim calcmode="lin" valueType="num">
                                      <p:cBhvr additive="base">
                                        <p:cTn id="135" dur="500" fill="hold"/>
                                        <p:tgtEl>
                                          <p:spTgt spid="159779"/>
                                        </p:tgtEl>
                                        <p:attrNameLst>
                                          <p:attrName>ppt_x</p:attrName>
                                        </p:attrNameLst>
                                      </p:cBhvr>
                                      <p:tavLst>
                                        <p:tav tm="0">
                                          <p:val>
                                            <p:strVal val="#ppt_x"/>
                                          </p:val>
                                        </p:tav>
                                        <p:tav tm="100000">
                                          <p:val>
                                            <p:strVal val="#ppt_x"/>
                                          </p:val>
                                        </p:tav>
                                      </p:tavLst>
                                    </p:anim>
                                    <p:anim calcmode="lin" valueType="num">
                                      <p:cBhvr additive="base">
                                        <p:cTn id="136" dur="500" fill="hold"/>
                                        <p:tgtEl>
                                          <p:spTgt spid="159779"/>
                                        </p:tgtEl>
                                        <p:attrNameLst>
                                          <p:attrName>ppt_y</p:attrName>
                                        </p:attrNameLst>
                                      </p:cBhvr>
                                      <p:tavLst>
                                        <p:tav tm="0">
                                          <p:val>
                                            <p:strVal val="0-#ppt_h/2"/>
                                          </p:val>
                                        </p:tav>
                                        <p:tav tm="100000">
                                          <p:val>
                                            <p:strVal val="#ppt_y"/>
                                          </p:val>
                                        </p:tav>
                                      </p:tavLst>
                                    </p:anim>
                                  </p:childTnLst>
                                </p:cTn>
                              </p:par>
                              <p:par>
                                <p:cTn id="137" presetID="2" presetClass="entr" presetSubtype="8" fill="hold" grpId="0" nodeType="withEffect">
                                  <p:stCondLst>
                                    <p:cond delay="0"/>
                                  </p:stCondLst>
                                  <p:childTnLst>
                                    <p:set>
                                      <p:cBhvr>
                                        <p:cTn id="138" dur="1" fill="hold">
                                          <p:stCondLst>
                                            <p:cond delay="0"/>
                                          </p:stCondLst>
                                        </p:cTn>
                                        <p:tgtEl>
                                          <p:spTgt spid="159780"/>
                                        </p:tgtEl>
                                        <p:attrNameLst>
                                          <p:attrName>style.visibility</p:attrName>
                                        </p:attrNameLst>
                                      </p:cBhvr>
                                      <p:to>
                                        <p:strVal val="visible"/>
                                      </p:to>
                                    </p:set>
                                    <p:anim calcmode="lin" valueType="num">
                                      <p:cBhvr additive="base">
                                        <p:cTn id="139" dur="500" fill="hold"/>
                                        <p:tgtEl>
                                          <p:spTgt spid="159780"/>
                                        </p:tgtEl>
                                        <p:attrNameLst>
                                          <p:attrName>ppt_x</p:attrName>
                                        </p:attrNameLst>
                                      </p:cBhvr>
                                      <p:tavLst>
                                        <p:tav tm="0">
                                          <p:val>
                                            <p:strVal val="0-#ppt_w/2"/>
                                          </p:val>
                                        </p:tav>
                                        <p:tav tm="100000">
                                          <p:val>
                                            <p:strVal val="#ppt_x"/>
                                          </p:val>
                                        </p:tav>
                                      </p:tavLst>
                                    </p:anim>
                                    <p:anim calcmode="lin" valueType="num">
                                      <p:cBhvr additive="base">
                                        <p:cTn id="140" dur="500" fill="hold"/>
                                        <p:tgtEl>
                                          <p:spTgt spid="159780"/>
                                        </p:tgtEl>
                                        <p:attrNameLst>
                                          <p:attrName>ppt_y</p:attrName>
                                        </p:attrNameLst>
                                      </p:cBhvr>
                                      <p:tavLst>
                                        <p:tav tm="0">
                                          <p:val>
                                            <p:strVal val="#ppt_y"/>
                                          </p:val>
                                        </p:tav>
                                        <p:tav tm="100000">
                                          <p:val>
                                            <p:strVal val="#ppt_y"/>
                                          </p:val>
                                        </p:tav>
                                      </p:tavLst>
                                    </p:anim>
                                  </p:childTnLst>
                                </p:cTn>
                              </p:par>
                              <p:par>
                                <p:cTn id="141" presetID="2" presetClass="entr" presetSubtype="8" fill="hold" grpId="0" nodeType="withEffect">
                                  <p:stCondLst>
                                    <p:cond delay="0"/>
                                  </p:stCondLst>
                                  <p:childTnLst>
                                    <p:set>
                                      <p:cBhvr>
                                        <p:cTn id="142" dur="1" fill="hold">
                                          <p:stCondLst>
                                            <p:cond delay="0"/>
                                          </p:stCondLst>
                                        </p:cTn>
                                        <p:tgtEl>
                                          <p:spTgt spid="159781"/>
                                        </p:tgtEl>
                                        <p:attrNameLst>
                                          <p:attrName>style.visibility</p:attrName>
                                        </p:attrNameLst>
                                      </p:cBhvr>
                                      <p:to>
                                        <p:strVal val="visible"/>
                                      </p:to>
                                    </p:set>
                                    <p:anim calcmode="lin" valueType="num">
                                      <p:cBhvr additive="base">
                                        <p:cTn id="143" dur="500" fill="hold"/>
                                        <p:tgtEl>
                                          <p:spTgt spid="159781"/>
                                        </p:tgtEl>
                                        <p:attrNameLst>
                                          <p:attrName>ppt_x</p:attrName>
                                        </p:attrNameLst>
                                      </p:cBhvr>
                                      <p:tavLst>
                                        <p:tav tm="0">
                                          <p:val>
                                            <p:strVal val="0-#ppt_w/2"/>
                                          </p:val>
                                        </p:tav>
                                        <p:tav tm="100000">
                                          <p:val>
                                            <p:strVal val="#ppt_x"/>
                                          </p:val>
                                        </p:tav>
                                      </p:tavLst>
                                    </p:anim>
                                    <p:anim calcmode="lin" valueType="num">
                                      <p:cBhvr additive="base">
                                        <p:cTn id="144" dur="500" fill="hold"/>
                                        <p:tgtEl>
                                          <p:spTgt spid="159781"/>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59782"/>
                                        </p:tgtEl>
                                        <p:attrNameLst>
                                          <p:attrName>style.visibility</p:attrName>
                                        </p:attrNameLst>
                                      </p:cBhvr>
                                      <p:to>
                                        <p:strVal val="visible"/>
                                      </p:to>
                                    </p:set>
                                    <p:anim calcmode="lin" valueType="num">
                                      <p:cBhvr additive="base">
                                        <p:cTn id="147" dur="500" fill="hold"/>
                                        <p:tgtEl>
                                          <p:spTgt spid="159782"/>
                                        </p:tgtEl>
                                        <p:attrNameLst>
                                          <p:attrName>ppt_x</p:attrName>
                                        </p:attrNameLst>
                                      </p:cBhvr>
                                      <p:tavLst>
                                        <p:tav tm="0">
                                          <p:val>
                                            <p:strVal val="0-#ppt_w/2"/>
                                          </p:val>
                                        </p:tav>
                                        <p:tav tm="100000">
                                          <p:val>
                                            <p:strVal val="#ppt_x"/>
                                          </p:val>
                                        </p:tav>
                                      </p:tavLst>
                                    </p:anim>
                                    <p:anim calcmode="lin" valueType="num">
                                      <p:cBhvr additive="base">
                                        <p:cTn id="148" dur="500" fill="hold"/>
                                        <p:tgtEl>
                                          <p:spTgt spid="159782"/>
                                        </p:tgtEl>
                                        <p:attrNameLst>
                                          <p:attrName>ppt_y</p:attrName>
                                        </p:attrNameLst>
                                      </p:cBhvr>
                                      <p:tavLst>
                                        <p:tav tm="0">
                                          <p:val>
                                            <p:strVal val="#ppt_y"/>
                                          </p:val>
                                        </p:tav>
                                        <p:tav tm="100000">
                                          <p:val>
                                            <p:strVal val="#ppt_y"/>
                                          </p:val>
                                        </p:tav>
                                      </p:tavLst>
                                    </p:anim>
                                  </p:childTnLst>
                                </p:cTn>
                              </p:par>
                              <p:par>
                                <p:cTn id="149" presetID="2" presetClass="entr" presetSubtype="8" fill="hold" grpId="0" nodeType="withEffect">
                                  <p:stCondLst>
                                    <p:cond delay="0"/>
                                  </p:stCondLst>
                                  <p:childTnLst>
                                    <p:set>
                                      <p:cBhvr>
                                        <p:cTn id="150" dur="1" fill="hold">
                                          <p:stCondLst>
                                            <p:cond delay="0"/>
                                          </p:stCondLst>
                                        </p:cTn>
                                        <p:tgtEl>
                                          <p:spTgt spid="159783"/>
                                        </p:tgtEl>
                                        <p:attrNameLst>
                                          <p:attrName>style.visibility</p:attrName>
                                        </p:attrNameLst>
                                      </p:cBhvr>
                                      <p:to>
                                        <p:strVal val="visible"/>
                                      </p:to>
                                    </p:set>
                                    <p:anim calcmode="lin" valueType="num">
                                      <p:cBhvr additive="base">
                                        <p:cTn id="151" dur="500" fill="hold"/>
                                        <p:tgtEl>
                                          <p:spTgt spid="159783"/>
                                        </p:tgtEl>
                                        <p:attrNameLst>
                                          <p:attrName>ppt_x</p:attrName>
                                        </p:attrNameLst>
                                      </p:cBhvr>
                                      <p:tavLst>
                                        <p:tav tm="0">
                                          <p:val>
                                            <p:strVal val="0-#ppt_w/2"/>
                                          </p:val>
                                        </p:tav>
                                        <p:tav tm="100000">
                                          <p:val>
                                            <p:strVal val="#ppt_x"/>
                                          </p:val>
                                        </p:tav>
                                      </p:tavLst>
                                    </p:anim>
                                    <p:anim calcmode="lin" valueType="num">
                                      <p:cBhvr additive="base">
                                        <p:cTn id="152" dur="500" fill="hold"/>
                                        <p:tgtEl>
                                          <p:spTgt spid="159783"/>
                                        </p:tgtEl>
                                        <p:attrNameLst>
                                          <p:attrName>ppt_y</p:attrName>
                                        </p:attrNameLst>
                                      </p:cBhvr>
                                      <p:tavLst>
                                        <p:tav tm="0">
                                          <p:val>
                                            <p:strVal val="#ppt_y"/>
                                          </p:val>
                                        </p:tav>
                                        <p:tav tm="100000">
                                          <p:val>
                                            <p:strVal val="#ppt_y"/>
                                          </p:val>
                                        </p:tav>
                                      </p:tavLst>
                                    </p:anim>
                                  </p:childTnLst>
                                </p:cTn>
                              </p:par>
                              <p:par>
                                <p:cTn id="153" presetID="2" presetClass="entr" presetSubtype="8" fill="hold" grpId="0" nodeType="withEffect">
                                  <p:stCondLst>
                                    <p:cond delay="0"/>
                                  </p:stCondLst>
                                  <p:childTnLst>
                                    <p:set>
                                      <p:cBhvr>
                                        <p:cTn id="154" dur="1" fill="hold">
                                          <p:stCondLst>
                                            <p:cond delay="0"/>
                                          </p:stCondLst>
                                        </p:cTn>
                                        <p:tgtEl>
                                          <p:spTgt spid="159784"/>
                                        </p:tgtEl>
                                        <p:attrNameLst>
                                          <p:attrName>style.visibility</p:attrName>
                                        </p:attrNameLst>
                                      </p:cBhvr>
                                      <p:to>
                                        <p:strVal val="visible"/>
                                      </p:to>
                                    </p:set>
                                    <p:anim calcmode="lin" valueType="num">
                                      <p:cBhvr additive="base">
                                        <p:cTn id="155" dur="500" fill="hold"/>
                                        <p:tgtEl>
                                          <p:spTgt spid="159784"/>
                                        </p:tgtEl>
                                        <p:attrNameLst>
                                          <p:attrName>ppt_x</p:attrName>
                                        </p:attrNameLst>
                                      </p:cBhvr>
                                      <p:tavLst>
                                        <p:tav tm="0">
                                          <p:val>
                                            <p:strVal val="0-#ppt_w/2"/>
                                          </p:val>
                                        </p:tav>
                                        <p:tav tm="100000">
                                          <p:val>
                                            <p:strVal val="#ppt_x"/>
                                          </p:val>
                                        </p:tav>
                                      </p:tavLst>
                                    </p:anim>
                                    <p:anim calcmode="lin" valueType="num">
                                      <p:cBhvr additive="base">
                                        <p:cTn id="156" dur="500" fill="hold"/>
                                        <p:tgtEl>
                                          <p:spTgt spid="159784"/>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159785"/>
                                        </p:tgtEl>
                                        <p:attrNameLst>
                                          <p:attrName>style.visibility</p:attrName>
                                        </p:attrNameLst>
                                      </p:cBhvr>
                                      <p:to>
                                        <p:strVal val="visible"/>
                                      </p:to>
                                    </p:set>
                                    <p:anim calcmode="lin" valueType="num">
                                      <p:cBhvr additive="base">
                                        <p:cTn id="159" dur="500" fill="hold"/>
                                        <p:tgtEl>
                                          <p:spTgt spid="159785"/>
                                        </p:tgtEl>
                                        <p:attrNameLst>
                                          <p:attrName>ppt_x</p:attrName>
                                        </p:attrNameLst>
                                      </p:cBhvr>
                                      <p:tavLst>
                                        <p:tav tm="0">
                                          <p:val>
                                            <p:strVal val="1+#ppt_w/2"/>
                                          </p:val>
                                        </p:tav>
                                        <p:tav tm="100000">
                                          <p:val>
                                            <p:strVal val="#ppt_x"/>
                                          </p:val>
                                        </p:tav>
                                      </p:tavLst>
                                    </p:anim>
                                    <p:anim calcmode="lin" valueType="num">
                                      <p:cBhvr additive="base">
                                        <p:cTn id="160" dur="500" fill="hold"/>
                                        <p:tgtEl>
                                          <p:spTgt spid="1597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8" grpId="0" animBg="1"/>
      <p:bldP spid="159749" grpId="0" animBg="1"/>
      <p:bldP spid="159750" grpId="0" animBg="1"/>
      <p:bldP spid="159751" grpId="0" animBg="1"/>
      <p:bldP spid="159752" grpId="0" animBg="1"/>
      <p:bldP spid="159753" grpId="0" autoUpdateAnimBg="0"/>
      <p:bldP spid="159754" grpId="0" autoUpdateAnimBg="0"/>
      <p:bldP spid="159755" grpId="0" autoUpdateAnimBg="0"/>
      <p:bldP spid="159756" grpId="0" autoUpdateAnimBg="0"/>
      <p:bldP spid="159757" grpId="0" autoUpdateAnimBg="0"/>
      <p:bldP spid="159758" grpId="0" autoUpdateAnimBg="0"/>
      <p:bldP spid="159759" grpId="0" autoUpdateAnimBg="0"/>
      <p:bldP spid="159760" grpId="0" animBg="1"/>
      <p:bldP spid="159761" grpId="0" autoUpdateAnimBg="0"/>
      <p:bldP spid="159762" grpId="0" animBg="1"/>
      <p:bldP spid="159763" grpId="0" autoUpdateAnimBg="0"/>
      <p:bldP spid="159764" grpId="0" autoUpdateAnimBg="0"/>
      <p:bldP spid="159765" grpId="0" autoUpdateAnimBg="0"/>
      <p:bldP spid="159766" grpId="0" autoUpdateAnimBg="0"/>
      <p:bldP spid="159767" grpId="0" autoUpdateAnimBg="0"/>
      <p:bldP spid="159768" grpId="0" autoUpdateAnimBg="0"/>
      <p:bldP spid="159769" grpId="0" autoUpdateAnimBg="0"/>
      <p:bldP spid="159770" grpId="0" autoUpdateAnimBg="0"/>
      <p:bldP spid="159771" grpId="0" autoUpdateAnimBg="0"/>
      <p:bldP spid="159772" grpId="0" autoUpdateAnimBg="0"/>
      <p:bldP spid="159773" grpId="0" autoUpdateAnimBg="0"/>
      <p:bldP spid="159774" grpId="0" autoUpdateAnimBg="0"/>
      <p:bldP spid="159775" grpId="0" autoUpdateAnimBg="0"/>
      <p:bldP spid="159776" grpId="0" autoUpdateAnimBg="0"/>
      <p:bldP spid="159777" grpId="0" autoUpdateAnimBg="0"/>
      <p:bldP spid="159778" grpId="0" animBg="1"/>
      <p:bldP spid="159779" grpId="0" animBg="1"/>
      <p:bldP spid="159780" grpId="0" autoUpdateAnimBg="0"/>
      <p:bldP spid="159781" grpId="0" autoUpdateAnimBg="0"/>
      <p:bldP spid="159782" grpId="0" autoUpdateAnimBg="0"/>
      <p:bldP spid="159783" grpId="0" autoUpdateAnimBg="0"/>
      <p:bldP spid="159784" grpId="0" autoUpdateAnimBg="0"/>
      <p:bldP spid="159785"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685800" y="277813"/>
            <a:ext cx="7772400" cy="949325"/>
          </a:xfrm>
        </p:spPr>
        <p:txBody>
          <a:bodyPr/>
          <a:lstStyle/>
          <a:p>
            <a:pPr eaLnBrk="1" hangingPunct="1">
              <a:defRPr/>
            </a:pPr>
            <a:r>
              <a:rPr lang="ja-JP" altLang="en-US" smtClean="0"/>
              <a:t>バーノン・モデルの意義</a:t>
            </a:r>
          </a:p>
        </p:txBody>
      </p:sp>
      <p:sp>
        <p:nvSpPr>
          <p:cNvPr id="160771" name="Rectangle 3"/>
          <p:cNvSpPr>
            <a:spLocks noGrp="1" noChangeArrowheads="1"/>
          </p:cNvSpPr>
          <p:nvPr>
            <p:ph idx="1"/>
          </p:nvPr>
        </p:nvSpPr>
        <p:spPr>
          <a:xfrm>
            <a:off x="685800" y="1844824"/>
            <a:ext cx="7772400" cy="4555976"/>
          </a:xfrm>
        </p:spPr>
        <p:txBody>
          <a:bodyPr>
            <a:normAutofit/>
          </a:bodyPr>
          <a:lstStyle/>
          <a:p>
            <a:pPr marL="457200" indent="-457200" eaLnBrk="1" hangingPunct="1">
              <a:lnSpc>
                <a:spcPct val="90000"/>
              </a:lnSpc>
              <a:buFont typeface="+mj-lt"/>
              <a:buAutoNum type="arabicPeriod"/>
              <a:defRPr/>
            </a:pPr>
            <a:r>
              <a:rPr lang="ja-JP" altLang="en-US" sz="2800" dirty="0" smtClean="0"/>
              <a:t>製品ライフ・サイクル・モデルに着目</a:t>
            </a:r>
          </a:p>
          <a:p>
            <a:pPr marL="457200" indent="-457200" eaLnBrk="1" hangingPunct="1">
              <a:lnSpc>
                <a:spcPct val="90000"/>
              </a:lnSpc>
              <a:buFont typeface="+mj-lt"/>
              <a:buAutoNum type="arabicPeriod"/>
              <a:defRPr/>
            </a:pPr>
            <a:r>
              <a:rPr lang="ja-JP" altLang="en-US" sz="2800" dirty="0" smtClean="0"/>
              <a:t>要素集約度に注目</a:t>
            </a:r>
          </a:p>
          <a:p>
            <a:pPr marL="457200" indent="-457200" eaLnBrk="1" hangingPunct="1">
              <a:lnSpc>
                <a:spcPct val="90000"/>
              </a:lnSpc>
              <a:buFont typeface="+mj-lt"/>
              <a:buAutoNum type="arabicPeriod"/>
              <a:defRPr/>
            </a:pPr>
            <a:r>
              <a:rPr lang="ja-JP" altLang="en-US" sz="2800" dirty="0" smtClean="0"/>
              <a:t>国家の要素賦存状況＝伝統的貿易論の再評価</a:t>
            </a:r>
          </a:p>
          <a:p>
            <a:pPr marL="457200" indent="-457200" eaLnBrk="1" hangingPunct="1">
              <a:lnSpc>
                <a:spcPct val="90000"/>
              </a:lnSpc>
              <a:buFont typeface="+mj-lt"/>
              <a:buAutoNum type="arabicPeriod"/>
              <a:defRPr/>
            </a:pPr>
            <a:r>
              <a:rPr lang="en-US" altLang="ja-JP" sz="2800" dirty="0" smtClean="0"/>
              <a:t>PLC</a:t>
            </a:r>
            <a:r>
              <a:rPr lang="ja-JP" altLang="en-US" sz="2800" dirty="0" smtClean="0"/>
              <a:t>と要素集約度のシフト（動態）の解明</a:t>
            </a:r>
          </a:p>
          <a:p>
            <a:pPr marL="457200" indent="-457200" eaLnBrk="1" hangingPunct="1">
              <a:lnSpc>
                <a:spcPct val="90000"/>
              </a:lnSpc>
              <a:buFont typeface="+mj-lt"/>
              <a:buAutoNum type="arabicPeriod"/>
              <a:defRPr/>
            </a:pPr>
            <a:r>
              <a:rPr lang="ja-JP" altLang="en-US" sz="2800" dirty="0" smtClean="0"/>
              <a:t>企業内国際分業の追求</a:t>
            </a:r>
          </a:p>
          <a:p>
            <a:pPr marL="457200" indent="-457200" eaLnBrk="1" hangingPunct="1">
              <a:lnSpc>
                <a:spcPct val="90000"/>
              </a:lnSpc>
              <a:buFont typeface="+mj-lt"/>
              <a:buAutoNum type="arabicPeriod"/>
              <a:defRPr/>
            </a:pPr>
            <a:r>
              <a:rPr lang="ja-JP" altLang="en-US" sz="2800" dirty="0" smtClean="0"/>
              <a:t>アメリカ覇権の象徴</a:t>
            </a:r>
          </a:p>
          <a:p>
            <a:pPr marL="457200" indent="-457200" eaLnBrk="1" hangingPunct="1">
              <a:lnSpc>
                <a:spcPct val="90000"/>
              </a:lnSpc>
              <a:buFont typeface="+mj-lt"/>
              <a:buAutoNum type="arabicPeriod"/>
              <a:defRPr/>
            </a:pPr>
            <a:r>
              <a:rPr lang="ja-JP" altLang="en-US" sz="2800" dirty="0" smtClean="0"/>
              <a:t>貿易と投資の関係性を追求</a:t>
            </a:r>
          </a:p>
          <a:p>
            <a:pPr marL="457200" indent="-457200" eaLnBrk="1" hangingPunct="1">
              <a:lnSpc>
                <a:spcPct val="90000"/>
              </a:lnSpc>
              <a:buFont typeface="+mj-lt"/>
              <a:buAutoNum type="arabicPeriod"/>
              <a:defRPr/>
            </a:pPr>
            <a:r>
              <a:rPr lang="ja-JP" altLang="en-US" sz="2800" dirty="0" smtClean="0"/>
              <a:t>多国籍企業論の先駆け</a:t>
            </a:r>
          </a:p>
        </p:txBody>
      </p:sp>
    </p:spTree>
    <p:extLst>
      <p:ext uri="{BB962C8B-B14F-4D97-AF65-F5344CB8AC3E}">
        <p14:creationId xmlns:p14="http://schemas.microsoft.com/office/powerpoint/2010/main" val="2687184642"/>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 calcmode="lin" valueType="num">
                                      <p:cBhvr additive="base">
                                        <p:cTn id="7" dur="5000" fill="hold"/>
                                        <p:tgtEl>
                                          <p:spTgt spid="160771">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60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60771">
                                            <p:txEl>
                                              <p:pRg st="1" end="1"/>
                                            </p:txEl>
                                          </p:spTgt>
                                        </p:tgtEl>
                                        <p:attrNameLst>
                                          <p:attrName>style.visibility</p:attrName>
                                        </p:attrNameLst>
                                      </p:cBhvr>
                                      <p:to>
                                        <p:strVal val="visible"/>
                                      </p:to>
                                    </p:set>
                                    <p:anim calcmode="lin" valueType="num">
                                      <p:cBhvr additive="base">
                                        <p:cTn id="13" dur="5000" fill="hold"/>
                                        <p:tgtEl>
                                          <p:spTgt spid="160771">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160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160771">
                                            <p:txEl>
                                              <p:pRg st="2" end="2"/>
                                            </p:txEl>
                                          </p:spTgt>
                                        </p:tgtEl>
                                        <p:attrNameLst>
                                          <p:attrName>style.visibility</p:attrName>
                                        </p:attrNameLst>
                                      </p:cBhvr>
                                      <p:to>
                                        <p:strVal val="visible"/>
                                      </p:to>
                                    </p:set>
                                    <p:anim calcmode="lin" valueType="num">
                                      <p:cBhvr additive="base">
                                        <p:cTn id="19" dur="5000" fill="hold"/>
                                        <p:tgtEl>
                                          <p:spTgt spid="160771">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160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160771">
                                            <p:txEl>
                                              <p:pRg st="3" end="3"/>
                                            </p:txEl>
                                          </p:spTgt>
                                        </p:tgtEl>
                                        <p:attrNameLst>
                                          <p:attrName>style.visibility</p:attrName>
                                        </p:attrNameLst>
                                      </p:cBhvr>
                                      <p:to>
                                        <p:strVal val="visible"/>
                                      </p:to>
                                    </p:set>
                                    <p:anim calcmode="lin" valueType="num">
                                      <p:cBhvr additive="base">
                                        <p:cTn id="25" dur="5000" fill="hold"/>
                                        <p:tgtEl>
                                          <p:spTgt spid="160771">
                                            <p:txEl>
                                              <p:pRg st="3" end="3"/>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1607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160771">
                                            <p:txEl>
                                              <p:pRg st="4" end="4"/>
                                            </p:txEl>
                                          </p:spTgt>
                                        </p:tgtEl>
                                        <p:attrNameLst>
                                          <p:attrName>style.visibility</p:attrName>
                                        </p:attrNameLst>
                                      </p:cBhvr>
                                      <p:to>
                                        <p:strVal val="visible"/>
                                      </p:to>
                                    </p:set>
                                    <p:anim calcmode="lin" valueType="num">
                                      <p:cBhvr additive="base">
                                        <p:cTn id="31" dur="5000" fill="hold"/>
                                        <p:tgtEl>
                                          <p:spTgt spid="160771">
                                            <p:txEl>
                                              <p:pRg st="4" end="4"/>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1607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160771">
                                            <p:txEl>
                                              <p:pRg st="5" end="5"/>
                                            </p:txEl>
                                          </p:spTgt>
                                        </p:tgtEl>
                                        <p:attrNameLst>
                                          <p:attrName>style.visibility</p:attrName>
                                        </p:attrNameLst>
                                      </p:cBhvr>
                                      <p:to>
                                        <p:strVal val="visible"/>
                                      </p:to>
                                    </p:set>
                                    <p:anim calcmode="lin" valueType="num">
                                      <p:cBhvr additive="base">
                                        <p:cTn id="37" dur="5000" fill="hold"/>
                                        <p:tgtEl>
                                          <p:spTgt spid="160771">
                                            <p:txEl>
                                              <p:pRg st="5" end="5"/>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1607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160771">
                                            <p:txEl>
                                              <p:pRg st="6" end="6"/>
                                            </p:txEl>
                                          </p:spTgt>
                                        </p:tgtEl>
                                        <p:attrNameLst>
                                          <p:attrName>style.visibility</p:attrName>
                                        </p:attrNameLst>
                                      </p:cBhvr>
                                      <p:to>
                                        <p:strVal val="visible"/>
                                      </p:to>
                                    </p:set>
                                    <p:anim calcmode="lin" valueType="num">
                                      <p:cBhvr additive="base">
                                        <p:cTn id="43" dur="5000" fill="hold"/>
                                        <p:tgtEl>
                                          <p:spTgt spid="160771">
                                            <p:txEl>
                                              <p:pRg st="6" end="6"/>
                                            </p:txEl>
                                          </p:spTgt>
                                        </p:tgtEl>
                                        <p:attrNameLst>
                                          <p:attrName>ppt_x</p:attrName>
                                        </p:attrNameLst>
                                      </p:cBhvr>
                                      <p:tavLst>
                                        <p:tav tm="0">
                                          <p:val>
                                            <p:strVal val="#ppt_x"/>
                                          </p:val>
                                        </p:tav>
                                        <p:tav tm="100000">
                                          <p:val>
                                            <p:strVal val="#ppt_x"/>
                                          </p:val>
                                        </p:tav>
                                      </p:tavLst>
                                    </p:anim>
                                    <p:anim calcmode="lin" valueType="num">
                                      <p:cBhvr additive="base">
                                        <p:cTn id="44" dur="5000" fill="hold"/>
                                        <p:tgtEl>
                                          <p:spTgt spid="1607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7" presetClass="entr" presetSubtype="4" fill="hold" grpId="0" nodeType="clickEffect">
                                  <p:stCondLst>
                                    <p:cond delay="0"/>
                                  </p:stCondLst>
                                  <p:childTnLst>
                                    <p:set>
                                      <p:cBhvr>
                                        <p:cTn id="48" dur="1" fill="hold">
                                          <p:stCondLst>
                                            <p:cond delay="0"/>
                                          </p:stCondLst>
                                        </p:cTn>
                                        <p:tgtEl>
                                          <p:spTgt spid="160771">
                                            <p:txEl>
                                              <p:pRg st="7" end="7"/>
                                            </p:txEl>
                                          </p:spTgt>
                                        </p:tgtEl>
                                        <p:attrNameLst>
                                          <p:attrName>style.visibility</p:attrName>
                                        </p:attrNameLst>
                                      </p:cBhvr>
                                      <p:to>
                                        <p:strVal val="visible"/>
                                      </p:to>
                                    </p:set>
                                    <p:anim calcmode="lin" valueType="num">
                                      <p:cBhvr additive="base">
                                        <p:cTn id="49" dur="5000" fill="hold"/>
                                        <p:tgtEl>
                                          <p:spTgt spid="160771">
                                            <p:txEl>
                                              <p:pRg st="7" end="7"/>
                                            </p:txEl>
                                          </p:spTgt>
                                        </p:tgtEl>
                                        <p:attrNameLst>
                                          <p:attrName>ppt_x</p:attrName>
                                        </p:attrNameLst>
                                      </p:cBhvr>
                                      <p:tavLst>
                                        <p:tav tm="0">
                                          <p:val>
                                            <p:strVal val="#ppt_x"/>
                                          </p:val>
                                        </p:tav>
                                        <p:tav tm="100000">
                                          <p:val>
                                            <p:strVal val="#ppt_x"/>
                                          </p:val>
                                        </p:tav>
                                      </p:tavLst>
                                    </p:anim>
                                    <p:anim calcmode="lin" valueType="num">
                                      <p:cBhvr additive="base">
                                        <p:cTn id="50" dur="5000" fill="hold"/>
                                        <p:tgtEl>
                                          <p:spTgt spid="16077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838200" y="381000"/>
            <a:ext cx="8305800" cy="990600"/>
          </a:xfrm>
        </p:spPr>
        <p:txBody>
          <a:bodyPr>
            <a:normAutofit fontScale="90000"/>
          </a:bodyPr>
          <a:lstStyle/>
          <a:p>
            <a:pPr eaLnBrk="1" hangingPunct="1">
              <a:defRPr/>
            </a:pPr>
            <a:r>
              <a:rPr lang="ja-JP" altLang="en-US" smtClean="0"/>
              <a:t>バーノン・モデルの可能性と限界</a:t>
            </a:r>
          </a:p>
        </p:txBody>
      </p:sp>
      <p:sp>
        <p:nvSpPr>
          <p:cNvPr id="161795" name="Rectangle 3"/>
          <p:cNvSpPr>
            <a:spLocks noGrp="1" noChangeArrowheads="1"/>
          </p:cNvSpPr>
          <p:nvPr>
            <p:ph idx="1"/>
          </p:nvPr>
        </p:nvSpPr>
        <p:spPr>
          <a:xfrm>
            <a:off x="685800" y="1988840"/>
            <a:ext cx="7772400" cy="4488160"/>
          </a:xfrm>
        </p:spPr>
        <p:txBody>
          <a:bodyPr>
            <a:normAutofit lnSpcReduction="10000"/>
          </a:bodyPr>
          <a:lstStyle/>
          <a:p>
            <a:pPr marL="457200" indent="-457200" eaLnBrk="1" hangingPunct="1">
              <a:lnSpc>
                <a:spcPct val="90000"/>
              </a:lnSpc>
              <a:buFont typeface="+mj-lt"/>
              <a:buAutoNum type="arabicPeriod"/>
              <a:defRPr/>
            </a:pPr>
            <a:r>
              <a:rPr lang="ja-JP" altLang="en-US" sz="2800" dirty="0" smtClean="0"/>
              <a:t>６０－７０年代前半＝アメリカ黄金時代を象徴する思潮</a:t>
            </a:r>
          </a:p>
          <a:p>
            <a:pPr marL="457200" indent="-457200" eaLnBrk="1" hangingPunct="1">
              <a:lnSpc>
                <a:spcPct val="90000"/>
              </a:lnSpc>
              <a:buFont typeface="+mj-lt"/>
              <a:buAutoNum type="arabicPeriod"/>
              <a:defRPr/>
            </a:pPr>
            <a:r>
              <a:rPr lang="ja-JP" altLang="en-US" sz="2800" dirty="0" smtClean="0"/>
              <a:t>Ｐａｘ　Ａｍｅｒｉｃａｎａ→アメリカ覇権をバック・アップする理論</a:t>
            </a:r>
          </a:p>
          <a:p>
            <a:pPr marL="457200" indent="-457200" eaLnBrk="1" hangingPunct="1">
              <a:lnSpc>
                <a:spcPct val="90000"/>
              </a:lnSpc>
              <a:buFont typeface="+mj-lt"/>
              <a:buAutoNum type="arabicPeriod"/>
              <a:defRPr/>
            </a:pPr>
            <a:r>
              <a:rPr lang="ja-JP" altLang="en-US" sz="2800" dirty="0" smtClean="0"/>
              <a:t>破綻した真因</a:t>
            </a:r>
            <a:endParaRPr lang="en-US" altLang="ja-JP" sz="2800" dirty="0"/>
          </a:p>
          <a:p>
            <a:pPr marL="749808" lvl="1" indent="-457200">
              <a:buFont typeface="Arial" panose="020B0604020202020204" pitchFamily="34" charset="0"/>
              <a:buChar char="•"/>
              <a:defRPr/>
            </a:pPr>
            <a:r>
              <a:rPr lang="ja-JP" altLang="en-US" sz="2600" dirty="0" smtClean="0"/>
              <a:t>西欧、日本の復興と急成長</a:t>
            </a:r>
            <a:endParaRPr lang="en-US" altLang="ja-JP" sz="2600" dirty="0" smtClean="0"/>
          </a:p>
          <a:p>
            <a:pPr marL="749808" lvl="1" indent="-457200">
              <a:buFont typeface="Arial" panose="020B0604020202020204" pitchFamily="34" charset="0"/>
              <a:buChar char="•"/>
              <a:defRPr/>
            </a:pPr>
            <a:r>
              <a:rPr lang="ja-JP" altLang="en-US" sz="2600" dirty="0" smtClean="0"/>
              <a:t>途上国、新興工業国（経済群）</a:t>
            </a:r>
            <a:r>
              <a:rPr lang="en-US" altLang="ja-JP" sz="2600" dirty="0" smtClean="0"/>
              <a:t>NIEs</a:t>
            </a:r>
            <a:r>
              <a:rPr lang="ja-JP" altLang="en-US" sz="2600" dirty="0" smtClean="0"/>
              <a:t>の台頭</a:t>
            </a:r>
            <a:endParaRPr lang="en-US" altLang="ja-JP" sz="2600" dirty="0" smtClean="0"/>
          </a:p>
          <a:p>
            <a:pPr marL="749808" lvl="1" indent="-457200">
              <a:buFont typeface="Arial" panose="020B0604020202020204" pitchFamily="34" charset="0"/>
              <a:buChar char="•"/>
              <a:defRPr/>
            </a:pPr>
            <a:r>
              <a:rPr lang="ja-JP" altLang="en-US" sz="2600" dirty="0" smtClean="0"/>
              <a:t>技術ライフサイクルの短縮</a:t>
            </a:r>
            <a:endParaRPr lang="en-US" altLang="ja-JP" sz="2600" dirty="0" smtClean="0"/>
          </a:p>
          <a:p>
            <a:pPr marL="749808" lvl="1" indent="-457200">
              <a:buFont typeface="Arial" panose="020B0604020202020204" pitchFamily="34" charset="0"/>
              <a:buChar char="•"/>
              <a:defRPr/>
            </a:pPr>
            <a:r>
              <a:rPr lang="ja-JP" altLang="en-US" sz="2600" dirty="0" smtClean="0"/>
              <a:t>技術普及の迅速化　</a:t>
            </a:r>
          </a:p>
          <a:p>
            <a:pPr marL="457200" indent="-457200" eaLnBrk="1" hangingPunct="1">
              <a:lnSpc>
                <a:spcPct val="90000"/>
              </a:lnSpc>
              <a:buFont typeface="+mj-lt"/>
              <a:buAutoNum type="arabicPeriod"/>
              <a:defRPr/>
            </a:pPr>
            <a:r>
              <a:rPr lang="ja-JP" altLang="en-US" sz="2800" dirty="0" smtClean="0"/>
              <a:t>グローバル競争＝大競争</a:t>
            </a:r>
          </a:p>
        </p:txBody>
      </p:sp>
    </p:spTree>
    <p:extLst>
      <p:ext uri="{BB962C8B-B14F-4D97-AF65-F5344CB8AC3E}">
        <p14:creationId xmlns:p14="http://schemas.microsoft.com/office/powerpoint/2010/main" val="642617686"/>
      </p:ext>
    </p:extLst>
  </p:cSld>
  <p:clrMapOvr>
    <a:masterClrMapping/>
  </p:clrMapOvr>
  <p:transition>
    <p:cover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anim calcmode="lin" valueType="num">
                                      <p:cBhvr additive="base">
                                        <p:cTn id="7" dur="5000" fill="hold"/>
                                        <p:tgtEl>
                                          <p:spTgt spid="161795">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61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61795">
                                            <p:txEl>
                                              <p:pRg st="1" end="1"/>
                                            </p:txEl>
                                          </p:spTgt>
                                        </p:tgtEl>
                                        <p:attrNameLst>
                                          <p:attrName>style.visibility</p:attrName>
                                        </p:attrNameLst>
                                      </p:cBhvr>
                                      <p:to>
                                        <p:strVal val="visible"/>
                                      </p:to>
                                    </p:set>
                                    <p:anim calcmode="lin" valueType="num">
                                      <p:cBhvr additive="base">
                                        <p:cTn id="13" dur="5000" fill="hold"/>
                                        <p:tgtEl>
                                          <p:spTgt spid="161795">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161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161795">
                                            <p:txEl>
                                              <p:pRg st="2" end="2"/>
                                            </p:txEl>
                                          </p:spTgt>
                                        </p:tgtEl>
                                        <p:attrNameLst>
                                          <p:attrName>style.visibility</p:attrName>
                                        </p:attrNameLst>
                                      </p:cBhvr>
                                      <p:to>
                                        <p:strVal val="visible"/>
                                      </p:to>
                                    </p:set>
                                    <p:anim calcmode="lin" valueType="num">
                                      <p:cBhvr additive="base">
                                        <p:cTn id="19" dur="5000" fill="hold"/>
                                        <p:tgtEl>
                                          <p:spTgt spid="161795">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161795">
                                            <p:txEl>
                                              <p:pRg st="2" end="2"/>
                                            </p:txEl>
                                          </p:spTgt>
                                        </p:tgtEl>
                                        <p:attrNameLst>
                                          <p:attrName>ppt_y</p:attrName>
                                        </p:attrNameLst>
                                      </p:cBhvr>
                                      <p:tavLst>
                                        <p:tav tm="0">
                                          <p:val>
                                            <p:strVal val="1+#ppt_h/2"/>
                                          </p:val>
                                        </p:tav>
                                        <p:tav tm="100000">
                                          <p:val>
                                            <p:strVal val="#ppt_y"/>
                                          </p:val>
                                        </p:tav>
                                      </p:tavLst>
                                    </p:anim>
                                  </p:childTnLst>
                                </p:cTn>
                              </p:par>
                              <p:par>
                                <p:cTn id="21" presetID="7" presetClass="entr" presetSubtype="4" fill="hold" grpId="0" nodeType="withEffect">
                                  <p:stCondLst>
                                    <p:cond delay="0"/>
                                  </p:stCondLst>
                                  <p:childTnLst>
                                    <p:set>
                                      <p:cBhvr>
                                        <p:cTn id="22" dur="1" fill="hold">
                                          <p:stCondLst>
                                            <p:cond delay="0"/>
                                          </p:stCondLst>
                                        </p:cTn>
                                        <p:tgtEl>
                                          <p:spTgt spid="161795">
                                            <p:txEl>
                                              <p:pRg st="3" end="3"/>
                                            </p:txEl>
                                          </p:spTgt>
                                        </p:tgtEl>
                                        <p:attrNameLst>
                                          <p:attrName>style.visibility</p:attrName>
                                        </p:attrNameLst>
                                      </p:cBhvr>
                                      <p:to>
                                        <p:strVal val="visible"/>
                                      </p:to>
                                    </p:set>
                                    <p:anim calcmode="lin" valueType="num">
                                      <p:cBhvr additive="base">
                                        <p:cTn id="23" dur="5000" fill="hold"/>
                                        <p:tgtEl>
                                          <p:spTgt spid="161795">
                                            <p:txEl>
                                              <p:pRg st="3" end="3"/>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161795">
                                            <p:txEl>
                                              <p:pRg st="3" end="3"/>
                                            </p:txEl>
                                          </p:spTgt>
                                        </p:tgtEl>
                                        <p:attrNameLst>
                                          <p:attrName>ppt_y</p:attrName>
                                        </p:attrNameLst>
                                      </p:cBhvr>
                                      <p:tavLst>
                                        <p:tav tm="0">
                                          <p:val>
                                            <p:strVal val="1+#ppt_h/2"/>
                                          </p:val>
                                        </p:tav>
                                        <p:tav tm="100000">
                                          <p:val>
                                            <p:strVal val="#ppt_y"/>
                                          </p:val>
                                        </p:tav>
                                      </p:tavLst>
                                    </p:anim>
                                  </p:childTnLst>
                                </p:cTn>
                              </p:par>
                              <p:par>
                                <p:cTn id="25" presetID="7" presetClass="entr" presetSubtype="4" fill="hold" grpId="0" nodeType="withEffect">
                                  <p:stCondLst>
                                    <p:cond delay="0"/>
                                  </p:stCondLst>
                                  <p:childTnLst>
                                    <p:set>
                                      <p:cBhvr>
                                        <p:cTn id="26" dur="1" fill="hold">
                                          <p:stCondLst>
                                            <p:cond delay="0"/>
                                          </p:stCondLst>
                                        </p:cTn>
                                        <p:tgtEl>
                                          <p:spTgt spid="161795">
                                            <p:txEl>
                                              <p:pRg st="4" end="4"/>
                                            </p:txEl>
                                          </p:spTgt>
                                        </p:tgtEl>
                                        <p:attrNameLst>
                                          <p:attrName>style.visibility</p:attrName>
                                        </p:attrNameLst>
                                      </p:cBhvr>
                                      <p:to>
                                        <p:strVal val="visible"/>
                                      </p:to>
                                    </p:set>
                                    <p:anim calcmode="lin" valueType="num">
                                      <p:cBhvr additive="base">
                                        <p:cTn id="27" dur="5000" fill="hold"/>
                                        <p:tgtEl>
                                          <p:spTgt spid="161795">
                                            <p:txEl>
                                              <p:pRg st="4" end="4"/>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161795">
                                            <p:txEl>
                                              <p:pRg st="4" end="4"/>
                                            </p:txEl>
                                          </p:spTgt>
                                        </p:tgtEl>
                                        <p:attrNameLst>
                                          <p:attrName>ppt_y</p:attrName>
                                        </p:attrNameLst>
                                      </p:cBhvr>
                                      <p:tavLst>
                                        <p:tav tm="0">
                                          <p:val>
                                            <p:strVal val="1+#ppt_h/2"/>
                                          </p:val>
                                        </p:tav>
                                        <p:tav tm="100000">
                                          <p:val>
                                            <p:strVal val="#ppt_y"/>
                                          </p:val>
                                        </p:tav>
                                      </p:tavLst>
                                    </p:anim>
                                  </p:childTnLst>
                                </p:cTn>
                              </p:par>
                              <p:par>
                                <p:cTn id="29" presetID="7" presetClass="entr" presetSubtype="4" fill="hold" grpId="0" nodeType="withEffect">
                                  <p:stCondLst>
                                    <p:cond delay="0"/>
                                  </p:stCondLst>
                                  <p:childTnLst>
                                    <p:set>
                                      <p:cBhvr>
                                        <p:cTn id="30" dur="1" fill="hold">
                                          <p:stCondLst>
                                            <p:cond delay="0"/>
                                          </p:stCondLst>
                                        </p:cTn>
                                        <p:tgtEl>
                                          <p:spTgt spid="161795">
                                            <p:txEl>
                                              <p:pRg st="5" end="5"/>
                                            </p:txEl>
                                          </p:spTgt>
                                        </p:tgtEl>
                                        <p:attrNameLst>
                                          <p:attrName>style.visibility</p:attrName>
                                        </p:attrNameLst>
                                      </p:cBhvr>
                                      <p:to>
                                        <p:strVal val="visible"/>
                                      </p:to>
                                    </p:set>
                                    <p:anim calcmode="lin" valueType="num">
                                      <p:cBhvr additive="base">
                                        <p:cTn id="31" dur="5000" fill="hold"/>
                                        <p:tgtEl>
                                          <p:spTgt spid="161795">
                                            <p:txEl>
                                              <p:pRg st="5" end="5"/>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161795">
                                            <p:txEl>
                                              <p:pRg st="5" end="5"/>
                                            </p:txEl>
                                          </p:spTgt>
                                        </p:tgtEl>
                                        <p:attrNameLst>
                                          <p:attrName>ppt_y</p:attrName>
                                        </p:attrNameLst>
                                      </p:cBhvr>
                                      <p:tavLst>
                                        <p:tav tm="0">
                                          <p:val>
                                            <p:strVal val="1+#ppt_h/2"/>
                                          </p:val>
                                        </p:tav>
                                        <p:tav tm="100000">
                                          <p:val>
                                            <p:strVal val="#ppt_y"/>
                                          </p:val>
                                        </p:tav>
                                      </p:tavLst>
                                    </p:anim>
                                  </p:childTnLst>
                                </p:cTn>
                              </p:par>
                              <p:par>
                                <p:cTn id="33" presetID="7" presetClass="entr" presetSubtype="4" fill="hold" grpId="0" nodeType="withEffect">
                                  <p:stCondLst>
                                    <p:cond delay="0"/>
                                  </p:stCondLst>
                                  <p:childTnLst>
                                    <p:set>
                                      <p:cBhvr>
                                        <p:cTn id="34" dur="1" fill="hold">
                                          <p:stCondLst>
                                            <p:cond delay="0"/>
                                          </p:stCondLst>
                                        </p:cTn>
                                        <p:tgtEl>
                                          <p:spTgt spid="161795">
                                            <p:txEl>
                                              <p:pRg st="6" end="6"/>
                                            </p:txEl>
                                          </p:spTgt>
                                        </p:tgtEl>
                                        <p:attrNameLst>
                                          <p:attrName>style.visibility</p:attrName>
                                        </p:attrNameLst>
                                      </p:cBhvr>
                                      <p:to>
                                        <p:strVal val="visible"/>
                                      </p:to>
                                    </p:set>
                                    <p:anim calcmode="lin" valueType="num">
                                      <p:cBhvr additive="base">
                                        <p:cTn id="35" dur="5000" fill="hold"/>
                                        <p:tgtEl>
                                          <p:spTgt spid="161795">
                                            <p:txEl>
                                              <p:pRg st="6" end="6"/>
                                            </p:txEl>
                                          </p:spTgt>
                                        </p:tgtEl>
                                        <p:attrNameLst>
                                          <p:attrName>ppt_x</p:attrName>
                                        </p:attrNameLst>
                                      </p:cBhvr>
                                      <p:tavLst>
                                        <p:tav tm="0">
                                          <p:val>
                                            <p:strVal val="#ppt_x"/>
                                          </p:val>
                                        </p:tav>
                                        <p:tav tm="100000">
                                          <p:val>
                                            <p:strVal val="#ppt_x"/>
                                          </p:val>
                                        </p:tav>
                                      </p:tavLst>
                                    </p:anim>
                                    <p:anim calcmode="lin" valueType="num">
                                      <p:cBhvr additive="base">
                                        <p:cTn id="36" dur="5000" fill="hold"/>
                                        <p:tgtEl>
                                          <p:spTgt spid="1617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7" presetClass="entr" presetSubtype="4" fill="hold" grpId="0" nodeType="clickEffect">
                                  <p:stCondLst>
                                    <p:cond delay="0"/>
                                  </p:stCondLst>
                                  <p:childTnLst>
                                    <p:set>
                                      <p:cBhvr>
                                        <p:cTn id="40" dur="1" fill="hold">
                                          <p:stCondLst>
                                            <p:cond delay="0"/>
                                          </p:stCondLst>
                                        </p:cTn>
                                        <p:tgtEl>
                                          <p:spTgt spid="161795">
                                            <p:txEl>
                                              <p:pRg st="7" end="7"/>
                                            </p:txEl>
                                          </p:spTgt>
                                        </p:tgtEl>
                                        <p:attrNameLst>
                                          <p:attrName>style.visibility</p:attrName>
                                        </p:attrNameLst>
                                      </p:cBhvr>
                                      <p:to>
                                        <p:strVal val="visible"/>
                                      </p:to>
                                    </p:set>
                                    <p:anim calcmode="lin" valueType="num">
                                      <p:cBhvr additive="base">
                                        <p:cTn id="41" dur="5000" fill="hold"/>
                                        <p:tgtEl>
                                          <p:spTgt spid="161795">
                                            <p:txEl>
                                              <p:pRg st="7" end="7"/>
                                            </p:txEl>
                                          </p:spTgt>
                                        </p:tgtEl>
                                        <p:attrNameLst>
                                          <p:attrName>ppt_x</p:attrName>
                                        </p:attrNameLst>
                                      </p:cBhvr>
                                      <p:tavLst>
                                        <p:tav tm="0">
                                          <p:val>
                                            <p:strVal val="#ppt_x"/>
                                          </p:val>
                                        </p:tav>
                                        <p:tav tm="100000">
                                          <p:val>
                                            <p:strVal val="#ppt_x"/>
                                          </p:val>
                                        </p:tav>
                                      </p:tavLst>
                                    </p:anim>
                                    <p:anim calcmode="lin" valueType="num">
                                      <p:cBhvr additive="base">
                                        <p:cTn id="42" dur="5000" fill="hold"/>
                                        <p:tgtEl>
                                          <p:spTgt spid="16179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ja-JP" altLang="en-US" sz="4600" smtClean="0"/>
              <a:t>金本位制（Ｇｏｌｄ　Ｓｔａｎｄａｒｄ）</a:t>
            </a:r>
          </a:p>
        </p:txBody>
      </p:sp>
      <p:sp>
        <p:nvSpPr>
          <p:cNvPr id="83971" name="Rectangle 3"/>
          <p:cNvSpPr>
            <a:spLocks noGrp="1" noChangeArrowheads="1"/>
          </p:cNvSpPr>
          <p:nvPr>
            <p:ph type="body" idx="1"/>
          </p:nvPr>
        </p:nvSpPr>
        <p:spPr/>
        <p:txBody>
          <a:bodyPr/>
          <a:lstStyle/>
          <a:p>
            <a:pPr eaLnBrk="1" hangingPunct="1">
              <a:lnSpc>
                <a:spcPct val="90000"/>
              </a:lnSpc>
            </a:pPr>
            <a:r>
              <a:rPr lang="ja-JP" altLang="en-US" sz="3400" smtClean="0"/>
              <a:t>国家が保有する</a:t>
            </a:r>
            <a:r>
              <a:rPr lang="ja-JP" altLang="en-US" sz="3400" smtClean="0">
                <a:solidFill>
                  <a:srgbClr val="0D13F9"/>
                </a:solidFill>
              </a:rPr>
              <a:t>純金の総量に応じて通貨を発行</a:t>
            </a:r>
            <a:r>
              <a:rPr lang="ja-JP" altLang="en-US" sz="3400" smtClean="0"/>
              <a:t>する。</a:t>
            </a:r>
          </a:p>
          <a:p>
            <a:pPr eaLnBrk="1" hangingPunct="1">
              <a:lnSpc>
                <a:spcPct val="90000"/>
              </a:lnSpc>
            </a:pPr>
            <a:r>
              <a:rPr lang="ja-JP" altLang="en-US" sz="3400" smtClean="0"/>
              <a:t>貨幣数量と保有する純金とが一定の比率でリンク。</a:t>
            </a:r>
          </a:p>
          <a:p>
            <a:pPr eaLnBrk="1" hangingPunct="1">
              <a:lnSpc>
                <a:spcPct val="90000"/>
              </a:lnSpc>
            </a:pPr>
            <a:r>
              <a:rPr lang="ja-JP" altLang="en-US" sz="3400" smtClean="0"/>
              <a:t>物価＝ある国が保有する純金の総量で決まる。</a:t>
            </a:r>
          </a:p>
          <a:p>
            <a:pPr eaLnBrk="1" hangingPunct="1">
              <a:lnSpc>
                <a:spcPct val="90000"/>
              </a:lnSpc>
            </a:pPr>
            <a:r>
              <a:rPr lang="ja-JP" altLang="en-US" sz="3400" smtClean="0">
                <a:solidFill>
                  <a:srgbClr val="0D13F9"/>
                </a:solidFill>
              </a:rPr>
              <a:t>財貨の国際競争力＝</a:t>
            </a:r>
            <a:r>
              <a:rPr lang="ja-JP" altLang="en-US" sz="3400" smtClean="0"/>
              <a:t>当該財貨の単位あたりの価格、</a:t>
            </a:r>
            <a:r>
              <a:rPr lang="ja-JP" altLang="en-US" sz="3400" smtClean="0">
                <a:solidFill>
                  <a:srgbClr val="0D13F9"/>
                </a:solidFill>
              </a:rPr>
              <a:t>すなわち金の量</a:t>
            </a:r>
            <a:r>
              <a:rPr lang="ja-JP" altLang="en-US" sz="340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 calcmode="lin" valueType="num">
                                      <p:cBhvr additive="base">
                                        <p:cTn id="7" dur="5000" fill="hold"/>
                                        <p:tgtEl>
                                          <p:spTgt spid="83971">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839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83971">
                                            <p:txEl>
                                              <p:pRg st="1" end="1"/>
                                            </p:txEl>
                                          </p:spTgt>
                                        </p:tgtEl>
                                        <p:attrNameLst>
                                          <p:attrName>style.visibility</p:attrName>
                                        </p:attrNameLst>
                                      </p:cBhvr>
                                      <p:to>
                                        <p:strVal val="visible"/>
                                      </p:to>
                                    </p:set>
                                    <p:anim calcmode="lin" valueType="num">
                                      <p:cBhvr additive="base">
                                        <p:cTn id="13" dur="5000" fill="hold"/>
                                        <p:tgtEl>
                                          <p:spTgt spid="83971">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839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83971">
                                            <p:txEl>
                                              <p:pRg st="2" end="2"/>
                                            </p:txEl>
                                          </p:spTgt>
                                        </p:tgtEl>
                                        <p:attrNameLst>
                                          <p:attrName>style.visibility</p:attrName>
                                        </p:attrNameLst>
                                      </p:cBhvr>
                                      <p:to>
                                        <p:strVal val="visible"/>
                                      </p:to>
                                    </p:set>
                                    <p:anim calcmode="lin" valueType="num">
                                      <p:cBhvr additive="base">
                                        <p:cTn id="19" dur="5000" fill="hold"/>
                                        <p:tgtEl>
                                          <p:spTgt spid="83971">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839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83971">
                                            <p:txEl>
                                              <p:pRg st="3" end="3"/>
                                            </p:txEl>
                                          </p:spTgt>
                                        </p:tgtEl>
                                        <p:attrNameLst>
                                          <p:attrName>style.visibility</p:attrName>
                                        </p:attrNameLst>
                                      </p:cBhvr>
                                      <p:to>
                                        <p:strVal val="visible"/>
                                      </p:to>
                                    </p:set>
                                    <p:anim calcmode="lin" valueType="num">
                                      <p:cBhvr additive="base">
                                        <p:cTn id="25" dur="5000" fill="hold"/>
                                        <p:tgtEl>
                                          <p:spTgt spid="83971">
                                            <p:txEl>
                                              <p:pRg st="3" end="3"/>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839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762000" y="457200"/>
            <a:ext cx="7772400" cy="1143000"/>
          </a:xfrm>
        </p:spPr>
        <p:txBody>
          <a:bodyPr/>
          <a:lstStyle/>
          <a:p>
            <a:pPr eaLnBrk="1" hangingPunct="1"/>
            <a:r>
              <a:rPr lang="ja-JP" altLang="en-US" sz="3600" smtClean="0"/>
              <a:t>古典派以前の国際貿易理論の系譜</a:t>
            </a:r>
          </a:p>
        </p:txBody>
      </p:sp>
      <p:sp>
        <p:nvSpPr>
          <p:cNvPr id="79875" name="Rectangle 3"/>
          <p:cNvSpPr>
            <a:spLocks noGrp="1" noChangeArrowheads="1"/>
          </p:cNvSpPr>
          <p:nvPr>
            <p:ph type="subTitle" idx="1"/>
          </p:nvPr>
        </p:nvSpPr>
        <p:spPr>
          <a:xfrm flipH="1">
            <a:off x="250825" y="2781300"/>
            <a:ext cx="8435975" cy="3600450"/>
          </a:xfrm>
        </p:spPr>
        <p:txBody>
          <a:bodyPr/>
          <a:lstStyle/>
          <a:p>
            <a:pPr eaLnBrk="1" hangingPunct="1"/>
            <a:r>
              <a:rPr lang="ja-JP" altLang="en-US" smtClean="0">
                <a:solidFill>
                  <a:srgbClr val="FF7C80"/>
                </a:solidFill>
              </a:rPr>
              <a:t>重金主義</a:t>
            </a:r>
            <a:r>
              <a:rPr lang="ja-JP" altLang="en-US" smtClean="0"/>
              <a:t>（Ｂｕｌｌｉｏｎｉｓｍ）１４Ｃ．－１５Ｃ．</a:t>
            </a:r>
          </a:p>
          <a:p>
            <a:pPr eaLnBrk="1" hangingPunct="1"/>
            <a:r>
              <a:rPr lang="ja-JP" altLang="en-US" smtClean="0"/>
              <a:t>　　　　金銀蓄積と国家的利益の結合</a:t>
            </a:r>
          </a:p>
          <a:p>
            <a:pPr eaLnBrk="1" hangingPunct="1"/>
            <a:r>
              <a:rPr lang="ja-JP" altLang="en-US" smtClean="0"/>
              <a:t>　</a:t>
            </a:r>
          </a:p>
          <a:p>
            <a:pPr eaLnBrk="1" hangingPunct="1"/>
            <a:r>
              <a:rPr lang="ja-JP" altLang="en-US" smtClean="0"/>
              <a:t>　　　　　　　貨幣差額主義＝</a:t>
            </a:r>
            <a:r>
              <a:rPr lang="ja-JP" altLang="en-US" smtClean="0">
                <a:solidFill>
                  <a:srgbClr val="FF7C80"/>
                </a:solidFill>
              </a:rPr>
              <a:t>貿易差額主義</a:t>
            </a:r>
            <a:r>
              <a:rPr lang="ja-JP" altLang="en-US" smtClean="0"/>
              <a:t>　</a:t>
            </a:r>
          </a:p>
          <a:p>
            <a:pPr eaLnBrk="1" hangingPunct="1"/>
            <a:r>
              <a:rPr lang="ja-JP" altLang="en-US" smtClean="0"/>
              <a:t>　　　　　　　　（ｆａｖ</a:t>
            </a:r>
            <a:r>
              <a:rPr lang="en-US" altLang="ja-JP" smtClean="0"/>
              <a:t>o</a:t>
            </a:r>
            <a:r>
              <a:rPr lang="ja-JP" altLang="en-US" smtClean="0"/>
              <a:t>ｒａｂｌｅ　ｂａｌａｎｃｅ　ｏｆ　ｔｒａｄｅ）</a:t>
            </a:r>
          </a:p>
          <a:p>
            <a:pPr eaLnBrk="1" hangingPunct="1">
              <a:lnSpc>
                <a:spcPct val="60000"/>
              </a:lnSpc>
            </a:pPr>
            <a:endParaRPr lang="ja-JP" altLang="en-US" smtClean="0"/>
          </a:p>
          <a:p>
            <a:pPr eaLnBrk="1" hangingPunct="1"/>
            <a:r>
              <a:rPr lang="ja-JP" altLang="en-US" smtClean="0"/>
              <a:t>　　　　　　　　　</a:t>
            </a:r>
            <a:r>
              <a:rPr lang="ja-JP" altLang="en-US" smtClean="0">
                <a:solidFill>
                  <a:srgbClr val="FF7C80"/>
                </a:solidFill>
              </a:rPr>
              <a:t>重商主義</a:t>
            </a:r>
            <a:r>
              <a:rPr lang="ja-JP" altLang="en-US" smtClean="0"/>
              <a:t>（Ｍｅｅｒｃｈａｎｔｉｌｉｓｍ）　１７Ｃ．－</a:t>
            </a:r>
          </a:p>
        </p:txBody>
      </p:sp>
      <p:sp>
        <p:nvSpPr>
          <p:cNvPr id="79876" name="AutoShape 4"/>
          <p:cNvSpPr>
            <a:spLocks noChangeArrowheads="1"/>
          </p:cNvSpPr>
          <p:nvPr/>
        </p:nvSpPr>
        <p:spPr bwMode="auto">
          <a:xfrm rot="5400000">
            <a:off x="705644" y="3837782"/>
            <a:ext cx="1081087" cy="838200"/>
          </a:xfrm>
          <a:custGeom>
            <a:avLst/>
            <a:gdLst>
              <a:gd name="T0" fmla="*/ 1934452334 w 21600"/>
              <a:gd name="T1" fmla="*/ 0 h 21600"/>
              <a:gd name="T2" fmla="*/ 1160622151 w 21600"/>
              <a:gd name="T3" fmla="*/ 420740391 h 21600"/>
              <a:gd name="T4" fmla="*/ 0 w 21600"/>
              <a:gd name="T5" fmla="*/ 1051909265 h 21600"/>
              <a:gd name="T6" fmla="*/ 1160622151 w 21600"/>
              <a:gd name="T7" fmla="*/ 1262220398 h 21600"/>
              <a:gd name="T8" fmla="*/ 2147483647 w 21600"/>
              <a:gd name="T9" fmla="*/ 876541745 h 21600"/>
              <a:gd name="T10" fmla="*/ 2147483647 w 21600"/>
              <a:gd name="T11" fmla="*/ 420740391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p:spPr>
        <p:txBody>
          <a:bodyPr wrap="none" anchor="ctr"/>
          <a:lstStyle/>
          <a:p>
            <a:endParaRPr lang="ja-JP" altLang="en-US"/>
          </a:p>
        </p:txBody>
      </p:sp>
      <p:sp>
        <p:nvSpPr>
          <p:cNvPr id="79877" name="AutoShape 5"/>
          <p:cNvSpPr>
            <a:spLocks noChangeArrowheads="1"/>
          </p:cNvSpPr>
          <p:nvPr/>
        </p:nvSpPr>
        <p:spPr bwMode="auto">
          <a:xfrm rot="5400000">
            <a:off x="1282700" y="5133976"/>
            <a:ext cx="1368425" cy="838200"/>
          </a:xfrm>
          <a:custGeom>
            <a:avLst/>
            <a:gdLst>
              <a:gd name="T0" fmla="*/ 2147483647 w 21600"/>
              <a:gd name="T1" fmla="*/ 0 h 21600"/>
              <a:gd name="T2" fmla="*/ 2147483647 w 21600"/>
              <a:gd name="T3" fmla="*/ 420740391 h 21600"/>
              <a:gd name="T4" fmla="*/ 0 w 21600"/>
              <a:gd name="T5" fmla="*/ 1051909265 h 21600"/>
              <a:gd name="T6" fmla="*/ 2147483647 w 21600"/>
              <a:gd name="T7" fmla="*/ 1262220398 h 21600"/>
              <a:gd name="T8" fmla="*/ 2147483647 w 21600"/>
              <a:gd name="T9" fmla="*/ 876541745 h 21600"/>
              <a:gd name="T10" fmla="*/ 2147483647 w 21600"/>
              <a:gd name="T11" fmla="*/ 420740391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p:spPr>
        <p:txBody>
          <a:bodyPr wrap="none" anchor="ct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additive="base">
                                        <p:cTn id="7" dur="500" fill="hold"/>
                                        <p:tgtEl>
                                          <p:spTgt spid="798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987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9875">
                                            <p:txEl>
                                              <p:pRg st="1" end="1"/>
                                            </p:txEl>
                                          </p:spTgt>
                                        </p:tgtEl>
                                        <p:attrNameLst>
                                          <p:attrName>style.visibility</p:attrName>
                                        </p:attrNameLst>
                                      </p:cBhvr>
                                      <p:to>
                                        <p:strVal val="visible"/>
                                      </p:to>
                                    </p:set>
                                    <p:anim calcmode="lin" valueType="num">
                                      <p:cBhvr additive="base">
                                        <p:cTn id="11" dur="500" fill="hold"/>
                                        <p:tgtEl>
                                          <p:spTgt spid="7987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98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9875">
                                            <p:txEl>
                                              <p:pRg st="2" end="2"/>
                                            </p:txEl>
                                          </p:spTgt>
                                        </p:tgtEl>
                                        <p:attrNameLst>
                                          <p:attrName>style.visibility</p:attrName>
                                        </p:attrNameLst>
                                      </p:cBhvr>
                                      <p:to>
                                        <p:strVal val="visible"/>
                                      </p:to>
                                    </p:set>
                                    <p:anim calcmode="lin" valueType="num">
                                      <p:cBhvr additive="base">
                                        <p:cTn id="17" dur="500" fill="hold"/>
                                        <p:tgtEl>
                                          <p:spTgt spid="7987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987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79875">
                                            <p:txEl>
                                              <p:pRg st="3" end="3"/>
                                            </p:txEl>
                                          </p:spTgt>
                                        </p:tgtEl>
                                        <p:attrNameLst>
                                          <p:attrName>style.visibility</p:attrName>
                                        </p:attrNameLst>
                                      </p:cBhvr>
                                      <p:to>
                                        <p:strVal val="visible"/>
                                      </p:to>
                                    </p:set>
                                    <p:anim calcmode="lin" valueType="num">
                                      <p:cBhvr additive="base">
                                        <p:cTn id="21" dur="500" fill="hold"/>
                                        <p:tgtEl>
                                          <p:spTgt spid="7987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9875">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9876"/>
                                        </p:tgtEl>
                                        <p:attrNameLst>
                                          <p:attrName>style.visibility</p:attrName>
                                        </p:attrNameLst>
                                      </p:cBhvr>
                                      <p:to>
                                        <p:strVal val="visible"/>
                                      </p:to>
                                    </p:set>
                                    <p:anim calcmode="lin" valueType="num">
                                      <p:cBhvr additive="base">
                                        <p:cTn id="25" dur="500" fill="hold"/>
                                        <p:tgtEl>
                                          <p:spTgt spid="79876"/>
                                        </p:tgtEl>
                                        <p:attrNameLst>
                                          <p:attrName>ppt_x</p:attrName>
                                        </p:attrNameLst>
                                      </p:cBhvr>
                                      <p:tavLst>
                                        <p:tav tm="0">
                                          <p:val>
                                            <p:strVal val="0-#ppt_w/2"/>
                                          </p:val>
                                        </p:tav>
                                        <p:tav tm="100000">
                                          <p:val>
                                            <p:strVal val="#ppt_x"/>
                                          </p:val>
                                        </p:tav>
                                      </p:tavLst>
                                    </p:anim>
                                    <p:anim calcmode="lin" valueType="num">
                                      <p:cBhvr additive="base">
                                        <p:cTn id="26" dur="500" fill="hold"/>
                                        <p:tgtEl>
                                          <p:spTgt spid="79876"/>
                                        </p:tgtEl>
                                        <p:attrNameLst>
                                          <p:attrName>ppt_y</p:attrName>
                                        </p:attrNameLst>
                                      </p:cBhvr>
                                      <p:tavLst>
                                        <p:tav tm="0">
                                          <p:val>
                                            <p:strVal val="0-#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79875">
                                            <p:txEl>
                                              <p:pRg st="4" end="4"/>
                                            </p:txEl>
                                          </p:spTgt>
                                        </p:tgtEl>
                                        <p:attrNameLst>
                                          <p:attrName>style.visibility</p:attrName>
                                        </p:attrNameLst>
                                      </p:cBhvr>
                                      <p:to>
                                        <p:strVal val="visible"/>
                                      </p:to>
                                    </p:set>
                                    <p:anim calcmode="lin" valueType="num">
                                      <p:cBhvr additive="base">
                                        <p:cTn id="29" dur="500" fill="hold"/>
                                        <p:tgtEl>
                                          <p:spTgt spid="79875">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98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79875">
                                            <p:txEl>
                                              <p:pRg st="6" end="6"/>
                                            </p:txEl>
                                          </p:spTgt>
                                        </p:tgtEl>
                                        <p:attrNameLst>
                                          <p:attrName>style.visibility</p:attrName>
                                        </p:attrNameLst>
                                      </p:cBhvr>
                                      <p:to>
                                        <p:strVal val="visible"/>
                                      </p:to>
                                    </p:set>
                                    <p:anim calcmode="lin" valueType="num">
                                      <p:cBhvr additive="base">
                                        <p:cTn id="35" dur="500" fill="hold"/>
                                        <p:tgtEl>
                                          <p:spTgt spid="79875">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79875">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79877"/>
                                        </p:tgtEl>
                                        <p:attrNameLst>
                                          <p:attrName>style.visibility</p:attrName>
                                        </p:attrNameLst>
                                      </p:cBhvr>
                                      <p:to>
                                        <p:strVal val="visible"/>
                                      </p:to>
                                    </p:set>
                                    <p:anim calcmode="lin" valueType="num">
                                      <p:cBhvr additive="base">
                                        <p:cTn id="39" dur="500" fill="hold"/>
                                        <p:tgtEl>
                                          <p:spTgt spid="79877"/>
                                        </p:tgtEl>
                                        <p:attrNameLst>
                                          <p:attrName>ppt_x</p:attrName>
                                        </p:attrNameLst>
                                      </p:cBhvr>
                                      <p:tavLst>
                                        <p:tav tm="0">
                                          <p:val>
                                            <p:strVal val="0-#ppt_w/2"/>
                                          </p:val>
                                        </p:tav>
                                        <p:tav tm="100000">
                                          <p:val>
                                            <p:strVal val="#ppt_x"/>
                                          </p:val>
                                        </p:tav>
                                      </p:tavLst>
                                    </p:anim>
                                    <p:anim calcmode="lin" valueType="num">
                                      <p:cBhvr additive="base">
                                        <p:cTn id="40" dur="500" fill="hold"/>
                                        <p:tgtEl>
                                          <p:spTgt spid="7987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autoUpdateAnimBg="0"/>
      <p:bldP spid="79876" grpId="0" animBg="1"/>
      <p:bldP spid="7987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en-US" altLang="ja-JP" dirty="0" smtClean="0"/>
              <a:t>Ⅱ</a:t>
            </a:r>
            <a:r>
              <a:rPr kumimoji="1" lang="ja-JP" altLang="en-US" dirty="0" smtClean="0"/>
              <a:t>　重商主義</a:t>
            </a:r>
            <a:endParaRPr kumimoji="1" lang="ja-JP" altLang="en-US" dirty="0"/>
          </a:p>
        </p:txBody>
      </p:sp>
      <p:sp>
        <p:nvSpPr>
          <p:cNvPr id="5" name="サブタイトル 4"/>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337395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ja-JP" altLang="en-US" sz="4600" smtClean="0"/>
              <a:t>重商主義者＝トーマス・マン</a:t>
            </a:r>
          </a:p>
        </p:txBody>
      </p:sp>
      <p:sp>
        <p:nvSpPr>
          <p:cNvPr id="84995" name="Rectangle 3"/>
          <p:cNvSpPr>
            <a:spLocks noGrp="1" noChangeArrowheads="1"/>
          </p:cNvSpPr>
          <p:nvPr>
            <p:ph idx="1"/>
          </p:nvPr>
        </p:nvSpPr>
        <p:spPr/>
        <p:txBody>
          <a:bodyPr/>
          <a:lstStyle/>
          <a:p>
            <a:pPr algn="ctr" eaLnBrk="1" hangingPunct="1">
              <a:buFont typeface="Wingdings" pitchFamily="2" charset="2"/>
              <a:buNone/>
            </a:pPr>
            <a:r>
              <a:rPr lang="ja-JP" altLang="en-US" smtClean="0"/>
              <a:t>トーマス・マン（１５７１－１６４１）</a:t>
            </a:r>
          </a:p>
          <a:p>
            <a:pPr eaLnBrk="1" hangingPunct="1"/>
            <a:r>
              <a:rPr lang="en-US" altLang="ja-JP" smtClean="0"/>
              <a:t>『</a:t>
            </a:r>
            <a:r>
              <a:rPr lang="ja-JP" altLang="en-US" smtClean="0"/>
              <a:t>外国貿易によるイングランドの財宝、すなわち、わが国の</a:t>
            </a:r>
            <a:r>
              <a:rPr lang="ja-JP" altLang="en-US" smtClean="0">
                <a:solidFill>
                  <a:schemeClr val="accent2"/>
                </a:solidFill>
              </a:rPr>
              <a:t>外国貿易の差額</a:t>
            </a:r>
            <a:r>
              <a:rPr lang="ja-JP" altLang="en-US" smtClean="0"/>
              <a:t>がわが国の財宝に関する法則である</a:t>
            </a:r>
            <a:r>
              <a:rPr lang="en-US" altLang="ja-JP" smtClean="0"/>
              <a:t>』</a:t>
            </a:r>
            <a:r>
              <a:rPr lang="ja-JP" altLang="en-US" smtClean="0"/>
              <a:t>　　（１６４４）</a:t>
            </a:r>
          </a:p>
          <a:p>
            <a:pPr eaLnBrk="1" hangingPunct="1"/>
            <a:endParaRPr lang="ja-JP" altLang="en-US" smtClean="0"/>
          </a:p>
          <a:p>
            <a:pPr eaLnBrk="1" hangingPunct="1"/>
            <a:r>
              <a:rPr lang="en-US" altLang="ja-JP" smtClean="0"/>
              <a:t>Cf.</a:t>
            </a:r>
            <a:r>
              <a:rPr lang="ja-JP" altLang="en-US" smtClean="0"/>
              <a:t>「すべての商人は王国のあらゆる処において歓迎され，育成され，奨励されるべきである」（トーマス・マイルス、１５９９）</a:t>
            </a:r>
          </a:p>
          <a:p>
            <a:pPr eaLnBrk="1" hangingPunct="1"/>
            <a:endParaRPr lang="en-US" altLang="ja-JP"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additive="base">
                                        <p:cTn id="7" dur="5000" fill="hold"/>
                                        <p:tgtEl>
                                          <p:spTgt spid="84995">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849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84995">
                                            <p:txEl>
                                              <p:pRg st="1" end="1"/>
                                            </p:txEl>
                                          </p:spTgt>
                                        </p:tgtEl>
                                        <p:attrNameLst>
                                          <p:attrName>style.visibility</p:attrName>
                                        </p:attrNameLst>
                                      </p:cBhvr>
                                      <p:to>
                                        <p:strVal val="visible"/>
                                      </p:to>
                                    </p:set>
                                    <p:anim calcmode="lin" valueType="num">
                                      <p:cBhvr additive="base">
                                        <p:cTn id="13" dur="5000" fill="hold"/>
                                        <p:tgtEl>
                                          <p:spTgt spid="84995">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849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84995">
                                            <p:txEl>
                                              <p:pRg st="3" end="3"/>
                                            </p:txEl>
                                          </p:spTgt>
                                        </p:tgtEl>
                                        <p:attrNameLst>
                                          <p:attrName>style.visibility</p:attrName>
                                        </p:attrNameLst>
                                      </p:cBhvr>
                                      <p:to>
                                        <p:strVal val="visible"/>
                                      </p:to>
                                    </p:set>
                                    <p:anim calcmode="lin" valueType="num">
                                      <p:cBhvr additive="base">
                                        <p:cTn id="19" dur="5000" fill="hold"/>
                                        <p:tgtEl>
                                          <p:spTgt spid="84995">
                                            <p:txEl>
                                              <p:pRg st="3" end="3"/>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849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ja-JP" altLang="en-US" smtClean="0"/>
              <a:t>有利な貿易差額＝貿易収支の黒字</a:t>
            </a:r>
          </a:p>
        </p:txBody>
      </p:sp>
      <p:sp>
        <p:nvSpPr>
          <p:cNvPr id="86019" name="Rectangle 3"/>
          <p:cNvSpPr>
            <a:spLocks noGrp="1" noChangeArrowheads="1"/>
          </p:cNvSpPr>
          <p:nvPr>
            <p:ph idx="1"/>
          </p:nvPr>
        </p:nvSpPr>
        <p:spPr>
          <a:xfrm>
            <a:off x="539750" y="1773238"/>
            <a:ext cx="8353425" cy="4267200"/>
          </a:xfrm>
        </p:spPr>
        <p:txBody>
          <a:bodyPr/>
          <a:lstStyle/>
          <a:p>
            <a:pPr eaLnBrk="1" hangingPunct="1"/>
            <a:r>
              <a:rPr lang="ja-JP" altLang="en-US" smtClean="0"/>
              <a:t>Ｆａｖｏｒａｂｌｅ　Ｂａｌａｎｃｅ　ｏｆ　Ｔｒａｄｅ（貿易黒字）が望ましい</a:t>
            </a:r>
          </a:p>
          <a:p>
            <a:pPr marL="987425" lvl="1" indent="-515938" eaLnBrk="1" hangingPunct="1"/>
            <a:r>
              <a:rPr lang="ja-JP" altLang="en-US" sz="3000" smtClean="0"/>
              <a:t>政治的理由</a:t>
            </a:r>
          </a:p>
          <a:p>
            <a:pPr marL="1166813" lvl="2" indent="1588" eaLnBrk="1" hangingPunct="1">
              <a:buFont typeface="Wingdings" pitchFamily="2" charset="2"/>
              <a:buNone/>
            </a:pPr>
            <a:r>
              <a:rPr lang="ja-JP" altLang="en-US" sz="2800" smtClean="0"/>
              <a:t>戦争などの緊急事態には、蓄積した正金を国防に使える</a:t>
            </a:r>
          </a:p>
          <a:p>
            <a:pPr marL="987425" lvl="1" indent="-515938" eaLnBrk="1" hangingPunct="1"/>
            <a:r>
              <a:rPr lang="ja-JP" altLang="en-US" sz="3000" smtClean="0"/>
              <a:t>経済的理由</a:t>
            </a:r>
          </a:p>
          <a:p>
            <a:pPr marL="1166813" lvl="2" indent="1588" eaLnBrk="1" hangingPunct="1">
              <a:buFont typeface="Wingdings" pitchFamily="2" charset="2"/>
              <a:buNone/>
            </a:pPr>
            <a:r>
              <a:rPr lang="ja-JP" altLang="en-US" sz="2800" smtClean="0"/>
              <a:t>正金の流入は、国内の流動性を増やし，信用不足を緩和する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additive="base">
                                        <p:cTn id="7" dur="5000" fill="hold"/>
                                        <p:tgtEl>
                                          <p:spTgt spid="86019">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86019">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86019">
                                            <p:txEl>
                                              <p:pRg st="1" end="1"/>
                                            </p:txEl>
                                          </p:spTgt>
                                        </p:tgtEl>
                                        <p:attrNameLst>
                                          <p:attrName>style.visibility</p:attrName>
                                        </p:attrNameLst>
                                      </p:cBhvr>
                                      <p:to>
                                        <p:strVal val="visible"/>
                                      </p:to>
                                    </p:set>
                                    <p:anim calcmode="lin" valueType="num">
                                      <p:cBhvr additive="base">
                                        <p:cTn id="11" dur="5000" fill="hold"/>
                                        <p:tgtEl>
                                          <p:spTgt spid="86019">
                                            <p:txEl>
                                              <p:pRg st="1" end="1"/>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86019">
                                            <p:txEl>
                                              <p:pRg st="1" end="1"/>
                                            </p:txEl>
                                          </p:spTgt>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1" fill="hold">
                                          <p:stCondLst>
                                            <p:cond delay="0"/>
                                          </p:stCondLst>
                                        </p:cTn>
                                        <p:tgtEl>
                                          <p:spTgt spid="86019">
                                            <p:txEl>
                                              <p:pRg st="2" end="2"/>
                                            </p:txEl>
                                          </p:spTgt>
                                        </p:tgtEl>
                                        <p:attrNameLst>
                                          <p:attrName>style.visibility</p:attrName>
                                        </p:attrNameLst>
                                      </p:cBhvr>
                                      <p:to>
                                        <p:strVal val="visible"/>
                                      </p:to>
                                    </p:set>
                                    <p:anim calcmode="lin" valueType="num">
                                      <p:cBhvr additive="base">
                                        <p:cTn id="15" dur="5000" fill="hold"/>
                                        <p:tgtEl>
                                          <p:spTgt spid="86019">
                                            <p:txEl>
                                              <p:pRg st="2" end="2"/>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860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grpId="0" nodeType="clickEffect">
                                  <p:stCondLst>
                                    <p:cond delay="0"/>
                                  </p:stCondLst>
                                  <p:childTnLst>
                                    <p:set>
                                      <p:cBhvr>
                                        <p:cTn id="20" dur="1" fill="hold">
                                          <p:stCondLst>
                                            <p:cond delay="0"/>
                                          </p:stCondLst>
                                        </p:cTn>
                                        <p:tgtEl>
                                          <p:spTgt spid="86019">
                                            <p:txEl>
                                              <p:pRg st="3" end="3"/>
                                            </p:txEl>
                                          </p:spTgt>
                                        </p:tgtEl>
                                        <p:attrNameLst>
                                          <p:attrName>style.visibility</p:attrName>
                                        </p:attrNameLst>
                                      </p:cBhvr>
                                      <p:to>
                                        <p:strVal val="visible"/>
                                      </p:to>
                                    </p:set>
                                    <p:anim calcmode="lin" valueType="num">
                                      <p:cBhvr additive="base">
                                        <p:cTn id="21" dur="5000" fill="hold"/>
                                        <p:tgtEl>
                                          <p:spTgt spid="86019">
                                            <p:txEl>
                                              <p:pRg st="3" end="3"/>
                                            </p:txEl>
                                          </p:spTgt>
                                        </p:tgtEl>
                                        <p:attrNameLst>
                                          <p:attrName>ppt_x</p:attrName>
                                        </p:attrNameLst>
                                      </p:cBhvr>
                                      <p:tavLst>
                                        <p:tav tm="0">
                                          <p:val>
                                            <p:strVal val="#ppt_x"/>
                                          </p:val>
                                        </p:tav>
                                        <p:tav tm="100000">
                                          <p:val>
                                            <p:strVal val="#ppt_x"/>
                                          </p:val>
                                        </p:tav>
                                      </p:tavLst>
                                    </p:anim>
                                    <p:anim calcmode="lin" valueType="num">
                                      <p:cBhvr additive="base">
                                        <p:cTn id="22" dur="5000" fill="hold"/>
                                        <p:tgtEl>
                                          <p:spTgt spid="86019">
                                            <p:txEl>
                                              <p:pRg st="3" end="3"/>
                                            </p:txEl>
                                          </p:spTgt>
                                        </p:tgtEl>
                                        <p:attrNameLst>
                                          <p:attrName>ppt_y</p:attrName>
                                        </p:attrNameLst>
                                      </p:cBhvr>
                                      <p:tavLst>
                                        <p:tav tm="0">
                                          <p:val>
                                            <p:strVal val="1+#ppt_h/2"/>
                                          </p:val>
                                        </p:tav>
                                        <p:tav tm="100000">
                                          <p:val>
                                            <p:strVal val="#ppt_y"/>
                                          </p:val>
                                        </p:tav>
                                      </p:tavLst>
                                    </p:anim>
                                  </p:childTnLst>
                                </p:cTn>
                              </p:par>
                              <p:par>
                                <p:cTn id="23" presetID="7" presetClass="entr" presetSubtype="4" fill="hold" grpId="0" nodeType="withEffect">
                                  <p:stCondLst>
                                    <p:cond delay="0"/>
                                  </p:stCondLst>
                                  <p:childTnLst>
                                    <p:set>
                                      <p:cBhvr>
                                        <p:cTn id="24" dur="1" fill="hold">
                                          <p:stCondLst>
                                            <p:cond delay="0"/>
                                          </p:stCondLst>
                                        </p:cTn>
                                        <p:tgtEl>
                                          <p:spTgt spid="86019">
                                            <p:txEl>
                                              <p:pRg st="4" end="4"/>
                                            </p:txEl>
                                          </p:spTgt>
                                        </p:tgtEl>
                                        <p:attrNameLst>
                                          <p:attrName>style.visibility</p:attrName>
                                        </p:attrNameLst>
                                      </p:cBhvr>
                                      <p:to>
                                        <p:strVal val="visible"/>
                                      </p:to>
                                    </p:set>
                                    <p:anim calcmode="lin" valueType="num">
                                      <p:cBhvr additive="base">
                                        <p:cTn id="25" dur="5000" fill="hold"/>
                                        <p:tgtEl>
                                          <p:spTgt spid="86019">
                                            <p:txEl>
                                              <p:pRg st="4" end="4"/>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860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utoUpdateAnimBg="0"/>
    </p:bld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New Roman" pitchFamily="18"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New Roman" pitchFamily="18" charset="0"/>
            <a:ea typeface="ＭＳ Ｐゴシック" charset="-128"/>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1_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4.xml><?xml version="1.0" encoding="utf-8"?>
<a:theme xmlns:a="http://schemas.openxmlformats.org/drawingml/2006/main" name="2_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5.xml><?xml version="1.0" encoding="utf-8"?>
<a:theme xmlns:a="http://schemas.openxmlformats.org/drawingml/2006/main" name="3_レトロスペクト">
  <a:themeElements>
    <a:clrScheme name="レトロスペクト">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Designs\Bamboo.pot</Template>
  <TotalTime>654</TotalTime>
  <Words>2240</Words>
  <Application>Microsoft Office PowerPoint</Application>
  <PresentationFormat>画面に合わせる (4:3)</PresentationFormat>
  <Paragraphs>463</Paragraphs>
  <Slides>48</Slides>
  <Notes>47</Notes>
  <HiddenSlides>0</HiddenSlides>
  <MMClips>0</MMClips>
  <ScaleCrop>false</ScaleCrop>
  <HeadingPairs>
    <vt:vector size="6" baseType="variant">
      <vt:variant>
        <vt:lpstr>使用されているフォント</vt:lpstr>
      </vt:variant>
      <vt:variant>
        <vt:i4>10</vt:i4>
      </vt:variant>
      <vt:variant>
        <vt:lpstr>テーマ</vt:lpstr>
      </vt:variant>
      <vt:variant>
        <vt:i4>6</vt:i4>
      </vt:variant>
      <vt:variant>
        <vt:lpstr>スライド タイトル</vt:lpstr>
      </vt:variant>
      <vt:variant>
        <vt:i4>48</vt:i4>
      </vt:variant>
    </vt:vector>
  </HeadingPairs>
  <TitlesOfParts>
    <vt:vector size="64" baseType="lpstr">
      <vt:lpstr>ＤＨＰ平成ゴシックW5</vt:lpstr>
      <vt:lpstr>HG創英角ｺﾞｼｯｸUB</vt:lpstr>
      <vt:lpstr>ＭＳ Ｐゴシック</vt:lpstr>
      <vt:lpstr>Arial</vt:lpstr>
      <vt:lpstr>Calibri</vt:lpstr>
      <vt:lpstr>Calibri Light</vt:lpstr>
      <vt:lpstr>Tahoma</vt:lpstr>
      <vt:lpstr>Times New Roman</vt:lpstr>
      <vt:lpstr>Verdana</vt:lpstr>
      <vt:lpstr>Wingdings</vt:lpstr>
      <vt:lpstr>Profile</vt:lpstr>
      <vt:lpstr>レトロスペクト</vt:lpstr>
      <vt:lpstr>1_レトロスペクト</vt:lpstr>
      <vt:lpstr>2_レトロスペクト</vt:lpstr>
      <vt:lpstr>3_レトロスペクト</vt:lpstr>
      <vt:lpstr>Office テーマ</vt:lpstr>
      <vt:lpstr>10.貿易の歴史と基礎理論</vt:lpstr>
      <vt:lpstr>重金主義</vt:lpstr>
      <vt:lpstr>純金の属性</vt:lpstr>
      <vt:lpstr>通貨（信用）の創造</vt:lpstr>
      <vt:lpstr>金本位制（Ｇｏｌｄ　Ｓｔａｎｄａｒｄ）</vt:lpstr>
      <vt:lpstr>古典派以前の国際貿易理論の系譜</vt:lpstr>
      <vt:lpstr>Ⅱ　重商主義</vt:lpstr>
      <vt:lpstr>重商主義者＝トーマス・マン</vt:lpstr>
      <vt:lpstr>有利な貿易差額＝貿易収支の黒字</vt:lpstr>
      <vt:lpstr>トーマス・マンの商人像</vt:lpstr>
      <vt:lpstr>本源的蓄積の手段としての 重商主義</vt:lpstr>
      <vt:lpstr>重商主義の論理</vt:lpstr>
      <vt:lpstr>10．国際貿易の基礎理論　</vt:lpstr>
      <vt:lpstr>貿易理論</vt:lpstr>
      <vt:lpstr>道徳哲学者スミスのスタンス</vt:lpstr>
      <vt:lpstr>アダム・スミス『国富論』（１７７６年）  『諸国民の富の性質および諸原因に 関する一研究』の序論において</vt:lpstr>
      <vt:lpstr>スミスの絶対生産費説の前提</vt:lpstr>
      <vt:lpstr>スミスの絶対生産費説</vt:lpstr>
      <vt:lpstr>絶対生産費に基づく特化と国際分業</vt:lpstr>
      <vt:lpstr>スミスの貿易観</vt:lpstr>
      <vt:lpstr>デイビッド・リカードの 比較生産費説</vt:lpstr>
      <vt:lpstr>比較生産費</vt:lpstr>
      <vt:lpstr>比較生産費説の諸前提</vt:lpstr>
      <vt:lpstr>比較生産費説</vt:lpstr>
      <vt:lpstr>比較優位の概念</vt:lpstr>
      <vt:lpstr>比較優位の例題</vt:lpstr>
      <vt:lpstr>比較優位の概念</vt:lpstr>
      <vt:lpstr>PowerPoint プレゼンテーション</vt:lpstr>
      <vt:lpstr>PowerPoint プレゼンテーション</vt:lpstr>
      <vt:lpstr>リカードの貿易論の特徴</vt:lpstr>
      <vt:lpstr>比較優位説の評価</vt:lpstr>
      <vt:lpstr>比較優位説の応用</vt:lpstr>
      <vt:lpstr>リカードモデルの応用 ヘクシャー・オーリン（H=O)モデル</vt:lpstr>
      <vt:lpstr>リカードモデルの応用 ヘクシャー・オーリン（H=O)モデル</vt:lpstr>
      <vt:lpstr>H=Oの定理</vt:lpstr>
      <vt:lpstr>H=Oの定理－「要素価格均等化定理 </vt:lpstr>
      <vt:lpstr>H＝O理論の残された課題</vt:lpstr>
      <vt:lpstr>レオンチェフ・パラドックス</vt:lpstr>
      <vt:lpstr>貿易理論</vt:lpstr>
      <vt:lpstr>バーノンのPLC理論</vt:lpstr>
      <vt:lpstr>Ｋｅｙ　Ｃｏｎｃｅｐｔｓ</vt:lpstr>
      <vt:lpstr>製品ライフサイクル（ＰＬＣ）</vt:lpstr>
      <vt:lpstr>要素の集約度</vt:lpstr>
      <vt:lpstr>要素賦与の状況</vt:lpstr>
      <vt:lpstr>プロダクト・サイクルと貿易の流れ</vt:lpstr>
      <vt:lpstr>バーノン・モデルの修正</vt:lpstr>
      <vt:lpstr>バーノン・モデルの意義</vt:lpstr>
      <vt:lpstr>バーノン・モデルの可能性と限界</vt:lpstr>
    </vt:vector>
  </TitlesOfParts>
  <Company>早稲田大学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貿易の語源</dc:title>
  <dc:creator>江夏健一</dc:creator>
  <cp:lastModifiedBy>Toshio Kishimoto</cp:lastModifiedBy>
  <cp:revision>43</cp:revision>
  <dcterms:created xsi:type="dcterms:W3CDTF">2000-01-09T04:43:23Z</dcterms:created>
  <dcterms:modified xsi:type="dcterms:W3CDTF">2015-01-27T03:19:44Z</dcterms:modified>
</cp:coreProperties>
</file>