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11.xml" ContentType="application/vnd.openxmlformats-officedocument.themeOverride+xml"/>
  <Override PartName="/ppt/charts/chart4.xml" ContentType="application/vnd.openxmlformats-officedocument.drawingml.chart+xml"/>
  <Override PartName="/ppt/theme/themeOverride12.xml" ContentType="application/vnd.openxmlformats-officedocument.themeOverr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13.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theme/themeOverride15.xml" ContentType="application/vnd.openxmlformats-officedocument.themeOverride+xml"/>
  <Override PartName="/ppt/charts/chart8.xml" ContentType="application/vnd.openxmlformats-officedocument.drawingml.chart+xml"/>
  <Override PartName="/ppt/theme/themeOverride16.xml" ContentType="application/vnd.openxmlformats-officedocument.themeOverride+xml"/>
  <Override PartName="/ppt/charts/chart9.xml" ContentType="application/vnd.openxmlformats-officedocument.drawingml.chart+xml"/>
  <Override PartName="/ppt/theme/themeOverride17.xml" ContentType="application/vnd.openxmlformats-officedocument.themeOverride+xml"/>
  <Override PartName="/ppt/notesSlides/notesSlide26.xml" ContentType="application/vnd.openxmlformats-officedocument.presentationml.notesSlide+xml"/>
  <Override PartName="/ppt/charts/chart10.xml" ContentType="application/vnd.openxmlformats-officedocument.drawingml.chart+xml"/>
  <Override PartName="/ppt/theme/themeOverride18.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theme/themeOverride19.xml" ContentType="application/vnd.openxmlformats-officedocument.themeOverride+xml"/>
  <Override PartName="/ppt/drawings/drawing5.xml" ContentType="application/vnd.openxmlformats-officedocument.drawingml.chartshapes+xml"/>
  <Override PartName="/ppt/charts/chart12.xml" ContentType="application/vnd.openxmlformats-officedocument.drawingml.chart+xml"/>
  <Override PartName="/ppt/theme/themeOverride20.xml" ContentType="application/vnd.openxmlformats-officedocument.themeOverride+xml"/>
  <Override PartName="/ppt/drawings/drawing6.xml" ContentType="application/vnd.openxmlformats-officedocument.drawingml.chartshapes+xml"/>
  <Override PartName="/ppt/charts/chart13.xml" ContentType="application/vnd.openxmlformats-officedocument.drawingml.chart+xml"/>
  <Override PartName="/ppt/theme/themeOverride21.xml" ContentType="application/vnd.openxmlformats-officedocument.themeOverride+xml"/>
  <Override PartName="/ppt/drawings/drawing7.xml" ContentType="application/vnd.openxmlformats-officedocument.drawingml.chartshapes+xml"/>
  <Override PartName="/ppt/notesSlides/notesSlide27.xml" ContentType="application/vnd.openxmlformats-officedocument.presentationml.notesSlide+xml"/>
  <Override PartName="/ppt/charts/chart14.xml" ContentType="application/vnd.openxmlformats-officedocument.drawingml.chart+xml"/>
  <Override PartName="/ppt/theme/themeOverride22.xml" ContentType="application/vnd.openxmlformats-officedocument.themeOverride+xml"/>
  <Override PartName="/ppt/drawings/drawing8.xml" ContentType="application/vnd.openxmlformats-officedocument.drawingml.chartshapes+xml"/>
  <Override PartName="/ppt/charts/chart15.xml" ContentType="application/vnd.openxmlformats-officedocument.drawingml.chart+xml"/>
  <Override PartName="/ppt/theme/themeOverride23.xml" ContentType="application/vnd.openxmlformats-officedocument.themeOverride+xml"/>
  <Override PartName="/ppt/drawings/drawing9.xml" ContentType="application/vnd.openxmlformats-officedocument.drawingml.chartshapes+xml"/>
  <Override PartName="/ppt/charts/chart16.xml" ContentType="application/vnd.openxmlformats-officedocument.drawingml.chart+xml"/>
  <Override PartName="/ppt/theme/themeOverride24.xml" ContentType="application/vnd.openxmlformats-officedocument.themeOverride+xml"/>
  <Override PartName="/ppt/drawings/drawing10.xml" ContentType="application/vnd.openxmlformats-officedocument.drawingml.chartshapes+xml"/>
  <Override PartName="/ppt/charts/chart17.xml" ContentType="application/vnd.openxmlformats-officedocument.drawingml.chart+xml"/>
  <Override PartName="/ppt/theme/themeOverride25.xml" ContentType="application/vnd.openxmlformats-officedocument.themeOverride+xml"/>
  <Override PartName="/ppt/drawings/drawing11.xml" ContentType="application/vnd.openxmlformats-officedocument.drawingml.chartshapes+xml"/>
  <Override PartName="/ppt/notesSlides/notesSlide28.xml" ContentType="application/vnd.openxmlformats-officedocument.presentationml.notesSlide+xml"/>
  <Override PartName="/ppt/charts/chart18.xml" ContentType="application/vnd.openxmlformats-officedocument.drawingml.chart+xml"/>
  <Override PartName="/ppt/theme/themeOverride26.xml" ContentType="application/vnd.openxmlformats-officedocument.themeOverride+xml"/>
  <Override PartName="/ppt/drawings/drawing12.xml" ContentType="application/vnd.openxmlformats-officedocument.drawingml.chartshapes+xml"/>
  <Override PartName="/ppt/charts/chart19.xml" ContentType="application/vnd.openxmlformats-officedocument.drawingml.chart+xml"/>
  <Override PartName="/ppt/theme/themeOverride27.xml" ContentType="application/vnd.openxmlformats-officedocument.themeOverride+xml"/>
  <Override PartName="/ppt/drawings/drawing13.xml" ContentType="application/vnd.openxmlformats-officedocument.drawingml.chartshapes+xml"/>
  <Override PartName="/ppt/charts/chart20.xml" ContentType="application/vnd.openxmlformats-officedocument.drawingml.chart+xml"/>
  <Override PartName="/ppt/theme/themeOverride28.xml" ContentType="application/vnd.openxmlformats-officedocument.themeOverride+xml"/>
  <Override PartName="/ppt/drawings/drawing14.xml" ContentType="application/vnd.openxmlformats-officedocument.drawingml.chartshapes+xml"/>
  <Override PartName="/ppt/charts/chart21.xml" ContentType="application/vnd.openxmlformats-officedocument.drawingml.chart+xml"/>
  <Override PartName="/ppt/theme/themeOverride29.xml" ContentType="application/vnd.openxmlformats-officedocument.themeOverride+xml"/>
  <Override PartName="/ppt/drawings/drawing15.xml" ContentType="application/vnd.openxmlformats-officedocument.drawingml.chartshapes+xml"/>
  <Override PartName="/ppt/notesSlides/notesSlide29.xml" ContentType="application/vnd.openxmlformats-officedocument.presentationml.notesSlide+xml"/>
  <Override PartName="/ppt/charts/chart22.xml" ContentType="application/vnd.openxmlformats-officedocument.drawingml.chart+xml"/>
  <Override PartName="/ppt/theme/themeOverride30.xml" ContentType="application/vnd.openxmlformats-officedocument.themeOverride+xml"/>
  <Override PartName="/ppt/drawings/drawing16.xml" ContentType="application/vnd.openxmlformats-officedocument.drawingml.chartshapes+xml"/>
  <Override PartName="/ppt/charts/chart23.xml" ContentType="application/vnd.openxmlformats-officedocument.drawingml.chart+xml"/>
  <Override PartName="/ppt/theme/themeOverride31.xml" ContentType="application/vnd.openxmlformats-officedocument.themeOverride+xml"/>
  <Override PartName="/ppt/drawings/drawing17.xml" ContentType="application/vnd.openxmlformats-officedocument.drawingml.chartshapes+xml"/>
  <Override PartName="/ppt/charts/chart24.xml" ContentType="application/vnd.openxmlformats-officedocument.drawingml.chart+xml"/>
  <Override PartName="/ppt/theme/themeOverride32.xml" ContentType="application/vnd.openxmlformats-officedocument.themeOverride+xml"/>
  <Override PartName="/ppt/drawings/drawing18.xml" ContentType="application/vnd.openxmlformats-officedocument.drawingml.chartshapes+xml"/>
  <Override PartName="/ppt/charts/chart25.xml" ContentType="application/vnd.openxmlformats-officedocument.drawingml.chart+xml"/>
  <Override PartName="/ppt/theme/themeOverride33.xml" ContentType="application/vnd.openxmlformats-officedocument.themeOverride+xml"/>
  <Override PartName="/ppt/drawings/drawing19.xml" ContentType="application/vnd.openxmlformats-officedocument.drawingml.chartshapes+xml"/>
  <Override PartName="/ppt/notesSlides/notesSlide30.xml" ContentType="application/vnd.openxmlformats-officedocument.presentationml.notesSlide+xml"/>
  <Override PartName="/ppt/charts/chart26.xml" ContentType="application/vnd.openxmlformats-officedocument.drawingml.chart+xml"/>
  <Override PartName="/ppt/theme/themeOverride34.xml" ContentType="application/vnd.openxmlformats-officedocument.themeOverride+xml"/>
  <Override PartName="/ppt/charts/chart27.xml" ContentType="application/vnd.openxmlformats-officedocument.drawingml.chart+xml"/>
  <Override PartName="/ppt/theme/themeOverride35.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21" r:id="rId3"/>
    <p:sldMasterId id="2147484103" r:id="rId4"/>
    <p:sldMasterId id="2147484115" r:id="rId5"/>
  </p:sldMasterIdLst>
  <p:notesMasterIdLst>
    <p:notesMasterId r:id="rId77"/>
  </p:notesMasterIdLst>
  <p:handoutMasterIdLst>
    <p:handoutMasterId r:id="rId78"/>
  </p:handoutMasterIdLst>
  <p:sldIdLst>
    <p:sldId id="281" r:id="rId6"/>
    <p:sldId id="289" r:id="rId7"/>
    <p:sldId id="359" r:id="rId8"/>
    <p:sldId id="416" r:id="rId9"/>
    <p:sldId id="285" r:id="rId10"/>
    <p:sldId id="282" r:id="rId11"/>
    <p:sldId id="417" r:id="rId12"/>
    <p:sldId id="347" r:id="rId13"/>
    <p:sldId id="418" r:id="rId14"/>
    <p:sldId id="419" r:id="rId15"/>
    <p:sldId id="420" r:id="rId16"/>
    <p:sldId id="421" r:id="rId17"/>
    <p:sldId id="422" r:id="rId18"/>
    <p:sldId id="423" r:id="rId19"/>
    <p:sldId id="424" r:id="rId20"/>
    <p:sldId id="425" r:id="rId21"/>
    <p:sldId id="429" r:id="rId22"/>
    <p:sldId id="427" r:id="rId23"/>
    <p:sldId id="426" r:id="rId24"/>
    <p:sldId id="428" r:id="rId25"/>
    <p:sldId id="391" r:id="rId26"/>
    <p:sldId id="346" r:id="rId27"/>
    <p:sldId id="290" r:id="rId28"/>
    <p:sldId id="430" r:id="rId29"/>
    <p:sldId id="431" r:id="rId30"/>
    <p:sldId id="360" r:id="rId31"/>
    <p:sldId id="363" r:id="rId32"/>
    <p:sldId id="361" r:id="rId33"/>
    <p:sldId id="364" r:id="rId34"/>
    <p:sldId id="365" r:id="rId35"/>
    <p:sldId id="366" r:id="rId36"/>
    <p:sldId id="434" r:id="rId37"/>
    <p:sldId id="329" r:id="rId38"/>
    <p:sldId id="382" r:id="rId39"/>
    <p:sldId id="369" r:id="rId40"/>
    <p:sldId id="442" r:id="rId41"/>
    <p:sldId id="383" r:id="rId42"/>
    <p:sldId id="392" r:id="rId43"/>
    <p:sldId id="435" r:id="rId44"/>
    <p:sldId id="436" r:id="rId45"/>
    <p:sldId id="385" r:id="rId46"/>
    <p:sldId id="408" r:id="rId47"/>
    <p:sldId id="398" r:id="rId48"/>
    <p:sldId id="386" r:id="rId49"/>
    <p:sldId id="402" r:id="rId50"/>
    <p:sldId id="401" r:id="rId51"/>
    <p:sldId id="399" r:id="rId52"/>
    <p:sldId id="400" r:id="rId53"/>
    <p:sldId id="407" r:id="rId54"/>
    <p:sldId id="437" r:id="rId55"/>
    <p:sldId id="438" r:id="rId56"/>
    <p:sldId id="393" r:id="rId57"/>
    <p:sldId id="370" r:id="rId58"/>
    <p:sldId id="395" r:id="rId59"/>
    <p:sldId id="396" r:id="rId60"/>
    <p:sldId id="397" r:id="rId61"/>
    <p:sldId id="440" r:id="rId62"/>
    <p:sldId id="441" r:id="rId63"/>
    <p:sldId id="390" r:id="rId64"/>
    <p:sldId id="405" r:id="rId65"/>
    <p:sldId id="439" r:id="rId66"/>
    <p:sldId id="406" r:id="rId67"/>
    <p:sldId id="327" r:id="rId68"/>
    <p:sldId id="345" r:id="rId69"/>
    <p:sldId id="294" r:id="rId70"/>
    <p:sldId id="295" r:id="rId71"/>
    <p:sldId id="328" r:id="rId72"/>
    <p:sldId id="296" r:id="rId73"/>
    <p:sldId id="377" r:id="rId74"/>
    <p:sldId id="298" r:id="rId75"/>
    <p:sldId id="299" r:id="rId76"/>
  </p:sldIdLst>
  <p:sldSz cx="9144000" cy="6858000" type="screen4x3"/>
  <p:notesSz cx="7099300" cy="10234613"/>
  <p:defaultTextStyle>
    <a:defPPr>
      <a:defRPr lang="ja-JP"/>
    </a:defPPr>
    <a:lvl1pPr algn="r" rtl="0" fontAlgn="base">
      <a:spcBef>
        <a:spcPct val="0"/>
      </a:spcBef>
      <a:spcAft>
        <a:spcPct val="0"/>
      </a:spcAft>
      <a:defRPr kumimoji="1" sz="1600" kern="1200">
        <a:solidFill>
          <a:schemeClr val="tx1"/>
        </a:solidFill>
        <a:latin typeface="Arial" charset="0"/>
        <a:ea typeface="ＭＳ Ｐゴシック" charset="-128"/>
        <a:cs typeface="+mn-cs"/>
      </a:defRPr>
    </a:lvl1pPr>
    <a:lvl2pPr marL="457200" algn="r" rtl="0" fontAlgn="base">
      <a:spcBef>
        <a:spcPct val="0"/>
      </a:spcBef>
      <a:spcAft>
        <a:spcPct val="0"/>
      </a:spcAft>
      <a:defRPr kumimoji="1" sz="1600" kern="1200">
        <a:solidFill>
          <a:schemeClr val="tx1"/>
        </a:solidFill>
        <a:latin typeface="Arial" charset="0"/>
        <a:ea typeface="ＭＳ Ｐゴシック" charset="-128"/>
        <a:cs typeface="+mn-cs"/>
      </a:defRPr>
    </a:lvl2pPr>
    <a:lvl3pPr marL="914400" algn="r" rtl="0" fontAlgn="base">
      <a:spcBef>
        <a:spcPct val="0"/>
      </a:spcBef>
      <a:spcAft>
        <a:spcPct val="0"/>
      </a:spcAft>
      <a:defRPr kumimoji="1" sz="1600" kern="1200">
        <a:solidFill>
          <a:schemeClr val="tx1"/>
        </a:solidFill>
        <a:latin typeface="Arial" charset="0"/>
        <a:ea typeface="ＭＳ Ｐゴシック" charset="-128"/>
        <a:cs typeface="+mn-cs"/>
      </a:defRPr>
    </a:lvl3pPr>
    <a:lvl4pPr marL="1371600" algn="r" rtl="0" fontAlgn="base">
      <a:spcBef>
        <a:spcPct val="0"/>
      </a:spcBef>
      <a:spcAft>
        <a:spcPct val="0"/>
      </a:spcAft>
      <a:defRPr kumimoji="1" sz="1600" kern="1200">
        <a:solidFill>
          <a:schemeClr val="tx1"/>
        </a:solidFill>
        <a:latin typeface="Arial" charset="0"/>
        <a:ea typeface="ＭＳ Ｐゴシック" charset="-128"/>
        <a:cs typeface="+mn-cs"/>
      </a:defRPr>
    </a:lvl4pPr>
    <a:lvl5pPr marL="1828800" algn="r" rtl="0" fontAlgn="base">
      <a:spcBef>
        <a:spcPct val="0"/>
      </a:spcBef>
      <a:spcAft>
        <a:spcPct val="0"/>
      </a:spcAft>
      <a:defRPr kumimoji="1" sz="1600" kern="1200">
        <a:solidFill>
          <a:schemeClr val="tx1"/>
        </a:solidFill>
        <a:latin typeface="Arial" charset="0"/>
        <a:ea typeface="ＭＳ Ｐゴシック" charset="-128"/>
        <a:cs typeface="+mn-cs"/>
      </a:defRPr>
    </a:lvl5pPr>
    <a:lvl6pPr marL="2286000" algn="l" defTabSz="914400" rtl="0" eaLnBrk="1" latinLnBrk="0" hangingPunct="1">
      <a:defRPr kumimoji="1" sz="1600" kern="1200">
        <a:solidFill>
          <a:schemeClr val="tx1"/>
        </a:solidFill>
        <a:latin typeface="Arial" charset="0"/>
        <a:ea typeface="ＭＳ Ｐゴシック" charset="-128"/>
        <a:cs typeface="+mn-cs"/>
      </a:defRPr>
    </a:lvl6pPr>
    <a:lvl7pPr marL="2743200" algn="l" defTabSz="914400" rtl="0" eaLnBrk="1" latinLnBrk="0" hangingPunct="1">
      <a:defRPr kumimoji="1" sz="1600" kern="1200">
        <a:solidFill>
          <a:schemeClr val="tx1"/>
        </a:solidFill>
        <a:latin typeface="Arial" charset="0"/>
        <a:ea typeface="ＭＳ Ｐゴシック" charset="-128"/>
        <a:cs typeface="+mn-cs"/>
      </a:defRPr>
    </a:lvl7pPr>
    <a:lvl8pPr marL="3200400" algn="l" defTabSz="914400" rtl="0" eaLnBrk="1" latinLnBrk="0" hangingPunct="1">
      <a:defRPr kumimoji="1" sz="1600" kern="1200">
        <a:solidFill>
          <a:schemeClr val="tx1"/>
        </a:solidFill>
        <a:latin typeface="Arial" charset="0"/>
        <a:ea typeface="ＭＳ Ｐゴシック" charset="-128"/>
        <a:cs typeface="+mn-cs"/>
      </a:defRPr>
    </a:lvl8pPr>
    <a:lvl9pPr marL="3657600" algn="l" defTabSz="914400" rtl="0" eaLnBrk="1" latinLnBrk="0" hangingPunct="1">
      <a:defRPr kumimoji="1" sz="16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33CC"/>
    <a:srgbClr val="FF3300"/>
    <a:srgbClr val="66FFFF"/>
    <a:srgbClr val="FF99FF"/>
    <a:srgbClr val="0000FF"/>
    <a:srgbClr val="FF66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79" autoAdjust="0"/>
  </p:normalViewPr>
  <p:slideViewPr>
    <p:cSldViewPr>
      <p:cViewPr>
        <p:scale>
          <a:sx n="84" d="100"/>
          <a:sy n="84" d="100"/>
        </p:scale>
        <p:origin x="-2310" y="-612"/>
      </p:cViewPr>
      <p:guideLst>
        <p:guide orient="horz" pos="2160"/>
        <p:guide pos="2880"/>
      </p:guideLst>
    </p:cSldViewPr>
  </p:slideViewPr>
  <p:outlineViewPr>
    <p:cViewPr>
      <p:scale>
        <a:sx n="33" d="100"/>
        <a:sy n="33" d="100"/>
      </p:scale>
      <p:origin x="0" y="14016"/>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91" d="100"/>
          <a:sy n="91" d="100"/>
        </p:scale>
        <p:origin x="-3708" y="-120"/>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0.xlsx"/><Relationship Id="rId1" Type="http://schemas.openxmlformats.org/officeDocument/2006/relationships/themeOverride" Target="../theme/themeOverride18.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1.xlsx"/><Relationship Id="rId1" Type="http://schemas.openxmlformats.org/officeDocument/2006/relationships/themeOverride" Target="../theme/themeOverride1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20.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3.xlsx"/><Relationship Id="rId1" Type="http://schemas.openxmlformats.org/officeDocument/2006/relationships/themeOverride" Target="../theme/themeOverride2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4.xlsx"/><Relationship Id="rId1" Type="http://schemas.openxmlformats.org/officeDocument/2006/relationships/themeOverride" Target="../theme/themeOverride2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2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6.xlsx"/><Relationship Id="rId1" Type="http://schemas.openxmlformats.org/officeDocument/2006/relationships/themeOverride" Target="../theme/themeOverride2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7.xlsx"/><Relationship Id="rId1" Type="http://schemas.openxmlformats.org/officeDocument/2006/relationships/themeOverride" Target="../theme/themeOverride2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embeddings/oleObject4.bin"/><Relationship Id="rId1" Type="http://schemas.openxmlformats.org/officeDocument/2006/relationships/themeOverride" Target="../theme/themeOverride2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embeddings/oleObject5.bin"/><Relationship Id="rId1" Type="http://schemas.openxmlformats.org/officeDocument/2006/relationships/themeOverride" Target="../theme/themeOverride2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embeddings/oleObject6.bin"/><Relationship Id="rId1" Type="http://schemas.openxmlformats.org/officeDocument/2006/relationships/themeOverride" Target="../theme/themeOverride2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embeddings/oleObject7.bin"/><Relationship Id="rId1" Type="http://schemas.openxmlformats.org/officeDocument/2006/relationships/themeOverride" Target="../theme/themeOverride29.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embeddings/oleObject8.bin"/><Relationship Id="rId1" Type="http://schemas.openxmlformats.org/officeDocument/2006/relationships/themeOverride" Target="../theme/themeOverride30.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embeddings/oleObject9.bin"/><Relationship Id="rId1" Type="http://schemas.openxmlformats.org/officeDocument/2006/relationships/themeOverride" Target="../theme/themeOverride31.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embeddings/oleObject10.bin"/><Relationship Id="rId1" Type="http://schemas.openxmlformats.org/officeDocument/2006/relationships/themeOverride" Target="../theme/themeOverride32.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embeddings/oleObject11.bin"/><Relationship Id="rId1" Type="http://schemas.openxmlformats.org/officeDocument/2006/relationships/themeOverride" Target="../theme/themeOverride3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5.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6.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日本の経常収支推移</a:t>
            </a:r>
          </a:p>
        </c:rich>
      </c:tx>
      <c:layout/>
      <c:overlay val="0"/>
    </c:title>
    <c:autoTitleDeleted val="0"/>
    <c:plotArea>
      <c:layout>
        <c:manualLayout>
          <c:layoutTarget val="inner"/>
          <c:xMode val="edge"/>
          <c:yMode val="edge"/>
          <c:x val="0.12470771837145159"/>
          <c:y val="0.10630879237163809"/>
          <c:w val="0.85197484654640743"/>
          <c:h val="0.76282957496754888"/>
        </c:manualLayout>
      </c:layout>
      <c:barChart>
        <c:barDir val="col"/>
        <c:grouping val="clustered"/>
        <c:varyColors val="0"/>
        <c:ser>
          <c:idx val="2"/>
          <c:order val="2"/>
          <c:tx>
            <c:strRef>
              <c:f>'国際収支 (2)'!$D$8</c:f>
              <c:strCache>
                <c:ptCount val="1"/>
                <c:pt idx="0">
                  <c:v>貿易収支</c:v>
                </c:pt>
              </c:strCache>
            </c:strRef>
          </c:tx>
          <c:invertIfNegative val="0"/>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(2)'!$D$9:$D$26</c:f>
              <c:numCache>
                <c:formatCode>#,##0_);[Red]\(#,##0\)</c:formatCode>
                <c:ptCount val="18"/>
                <c:pt idx="0">
                  <c:v>90346</c:v>
                </c:pt>
                <c:pt idx="1">
                  <c:v>123709</c:v>
                </c:pt>
                <c:pt idx="2">
                  <c:v>160782</c:v>
                </c:pt>
                <c:pt idx="3">
                  <c:v>141370</c:v>
                </c:pt>
                <c:pt idx="4">
                  <c:v>126983</c:v>
                </c:pt>
                <c:pt idx="5">
                  <c:v>88469</c:v>
                </c:pt>
                <c:pt idx="6">
                  <c:v>121211</c:v>
                </c:pt>
                <c:pt idx="7">
                  <c:v>124631</c:v>
                </c:pt>
                <c:pt idx="8">
                  <c:v>144235</c:v>
                </c:pt>
                <c:pt idx="9">
                  <c:v>117712</c:v>
                </c:pt>
                <c:pt idx="10">
                  <c:v>110701</c:v>
                </c:pt>
                <c:pt idx="11">
                  <c:v>141873</c:v>
                </c:pt>
                <c:pt idx="12">
                  <c:v>58031</c:v>
                </c:pt>
                <c:pt idx="13">
                  <c:v>53876</c:v>
                </c:pt>
                <c:pt idx="14">
                  <c:v>95160</c:v>
                </c:pt>
                <c:pt idx="15">
                  <c:v>-3302</c:v>
                </c:pt>
                <c:pt idx="16">
                  <c:v>-42719</c:v>
                </c:pt>
                <c:pt idx="17">
                  <c:v>-87734</c:v>
                </c:pt>
              </c:numCache>
            </c:numRef>
          </c:val>
        </c:ser>
        <c:ser>
          <c:idx val="3"/>
          <c:order val="3"/>
          <c:tx>
            <c:strRef>
              <c:f>'国際収支 (2)'!$E$8</c:f>
              <c:strCache>
                <c:ptCount val="1"/>
                <c:pt idx="0">
                  <c:v>サービス収支</c:v>
                </c:pt>
              </c:strCache>
            </c:strRef>
          </c:tx>
          <c:invertIfNegative val="0"/>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(2)'!$E$9:$E$26</c:f>
              <c:numCache>
                <c:formatCode>#,##0_);[Red]\(#,##0\)</c:formatCode>
                <c:ptCount val="18"/>
                <c:pt idx="0">
                  <c:v>-67172</c:v>
                </c:pt>
                <c:pt idx="1">
                  <c:v>-66029</c:v>
                </c:pt>
                <c:pt idx="2">
                  <c:v>-65483</c:v>
                </c:pt>
                <c:pt idx="3">
                  <c:v>-62720</c:v>
                </c:pt>
                <c:pt idx="4">
                  <c:v>-52685</c:v>
                </c:pt>
                <c:pt idx="5">
                  <c:v>-56349</c:v>
                </c:pt>
                <c:pt idx="6">
                  <c:v>-56521</c:v>
                </c:pt>
                <c:pt idx="7">
                  <c:v>-41078</c:v>
                </c:pt>
                <c:pt idx="8">
                  <c:v>-42274</c:v>
                </c:pt>
                <c:pt idx="9">
                  <c:v>-40782</c:v>
                </c:pt>
                <c:pt idx="10">
                  <c:v>-37241</c:v>
                </c:pt>
                <c:pt idx="11">
                  <c:v>-43620</c:v>
                </c:pt>
                <c:pt idx="12">
                  <c:v>-39131</c:v>
                </c:pt>
                <c:pt idx="13">
                  <c:v>-32627</c:v>
                </c:pt>
                <c:pt idx="14">
                  <c:v>-29513</c:v>
                </c:pt>
                <c:pt idx="15">
                  <c:v>-30479</c:v>
                </c:pt>
                <c:pt idx="16">
                  <c:v>-40322</c:v>
                </c:pt>
                <c:pt idx="17">
                  <c:v>-34786</c:v>
                </c:pt>
              </c:numCache>
            </c:numRef>
          </c:val>
        </c:ser>
        <c:dLbls>
          <c:showLegendKey val="0"/>
          <c:showVal val="0"/>
          <c:showCatName val="0"/>
          <c:showSerName val="0"/>
          <c:showPercent val="0"/>
          <c:showBubbleSize val="0"/>
        </c:dLbls>
        <c:gapWidth val="150"/>
        <c:axId val="427579264"/>
        <c:axId val="427580800"/>
      </c:barChart>
      <c:lineChart>
        <c:grouping val="standard"/>
        <c:varyColors val="0"/>
        <c:ser>
          <c:idx val="0"/>
          <c:order val="0"/>
          <c:tx>
            <c:strRef>
              <c:f>'国際収支 (2)'!$B$8</c:f>
              <c:strCache>
                <c:ptCount val="1"/>
                <c:pt idx="0">
                  <c:v>経常収支</c:v>
                </c:pt>
              </c:strCache>
            </c:strRef>
          </c:tx>
          <c:spPr>
            <a:ln w="50800">
              <a:solidFill>
                <a:srgbClr val="3333CC"/>
              </a:solidFill>
            </a:ln>
          </c:spPr>
          <c:marker>
            <c:symbol val="none"/>
          </c:marker>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(2)'!$B$9:$B$26</c:f>
              <c:numCache>
                <c:formatCode>#,##0_);[Red]\(#,##0\)</c:formatCode>
                <c:ptCount val="18"/>
                <c:pt idx="0">
                  <c:v>74943</c:v>
                </c:pt>
                <c:pt idx="1">
                  <c:v>115700</c:v>
                </c:pt>
                <c:pt idx="2">
                  <c:v>149981</c:v>
                </c:pt>
                <c:pt idx="3">
                  <c:v>129734</c:v>
                </c:pt>
                <c:pt idx="4">
                  <c:v>140616</c:v>
                </c:pt>
                <c:pt idx="5">
                  <c:v>104524</c:v>
                </c:pt>
                <c:pt idx="6">
                  <c:v>136837</c:v>
                </c:pt>
                <c:pt idx="7">
                  <c:v>161254</c:v>
                </c:pt>
                <c:pt idx="8">
                  <c:v>196941</c:v>
                </c:pt>
                <c:pt idx="9">
                  <c:v>187277</c:v>
                </c:pt>
                <c:pt idx="10">
                  <c:v>203307</c:v>
                </c:pt>
                <c:pt idx="11">
                  <c:v>249490</c:v>
                </c:pt>
                <c:pt idx="12">
                  <c:v>148786</c:v>
                </c:pt>
                <c:pt idx="13">
                  <c:v>135925</c:v>
                </c:pt>
                <c:pt idx="14">
                  <c:v>190903</c:v>
                </c:pt>
                <c:pt idx="15">
                  <c:v>101333</c:v>
                </c:pt>
                <c:pt idx="16">
                  <c:v>46835</c:v>
                </c:pt>
                <c:pt idx="17">
                  <c:v>32343</c:v>
                </c:pt>
              </c:numCache>
            </c:numRef>
          </c:val>
          <c:smooth val="0"/>
        </c:ser>
        <c:ser>
          <c:idx val="1"/>
          <c:order val="1"/>
          <c:tx>
            <c:strRef>
              <c:f>'国際収支 (2)'!$C$8</c:f>
              <c:strCache>
                <c:ptCount val="1"/>
                <c:pt idx="0">
                  <c:v>貿易・サービス収支</c:v>
                </c:pt>
              </c:strCache>
            </c:strRef>
          </c:tx>
          <c:marker>
            <c:symbol val="none"/>
          </c:marker>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(2)'!$C$9:$C$26</c:f>
              <c:numCache>
                <c:formatCode>#,##0_);[Red]\(#,##0\)</c:formatCode>
                <c:ptCount val="18"/>
                <c:pt idx="0">
                  <c:v>23174</c:v>
                </c:pt>
                <c:pt idx="1">
                  <c:v>57680</c:v>
                </c:pt>
                <c:pt idx="2">
                  <c:v>95299</c:v>
                </c:pt>
                <c:pt idx="3">
                  <c:v>78650</c:v>
                </c:pt>
                <c:pt idx="4">
                  <c:v>74298</c:v>
                </c:pt>
                <c:pt idx="5">
                  <c:v>32120</c:v>
                </c:pt>
                <c:pt idx="6">
                  <c:v>64690</c:v>
                </c:pt>
                <c:pt idx="7">
                  <c:v>83553</c:v>
                </c:pt>
                <c:pt idx="8">
                  <c:v>101961</c:v>
                </c:pt>
                <c:pt idx="9">
                  <c:v>76930</c:v>
                </c:pt>
                <c:pt idx="10">
                  <c:v>73460</c:v>
                </c:pt>
                <c:pt idx="11">
                  <c:v>98253</c:v>
                </c:pt>
                <c:pt idx="12">
                  <c:v>18899</c:v>
                </c:pt>
                <c:pt idx="13">
                  <c:v>21249</c:v>
                </c:pt>
                <c:pt idx="14">
                  <c:v>65646</c:v>
                </c:pt>
                <c:pt idx="15">
                  <c:v>-33781</c:v>
                </c:pt>
                <c:pt idx="16">
                  <c:v>-83041</c:v>
                </c:pt>
                <c:pt idx="17">
                  <c:v>-122521</c:v>
                </c:pt>
              </c:numCache>
            </c:numRef>
          </c:val>
          <c:smooth val="0"/>
        </c:ser>
        <c:ser>
          <c:idx val="4"/>
          <c:order val="4"/>
          <c:tx>
            <c:strRef>
              <c:f>'国際収支 (2)'!$F$8</c:f>
              <c:strCache>
                <c:ptCount val="1"/>
                <c:pt idx="0">
                  <c:v>)第一次所得収支</c:v>
                </c:pt>
              </c:strCache>
            </c:strRef>
          </c:tx>
          <c:marker>
            <c:symbol val="none"/>
          </c:marker>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(2)'!$F$9:$F$26</c:f>
              <c:numCache>
                <c:formatCode>#,##0_);[Red]\(#,##0\)</c:formatCode>
                <c:ptCount val="18"/>
                <c:pt idx="0">
                  <c:v>61544</c:v>
                </c:pt>
                <c:pt idx="1">
                  <c:v>68733</c:v>
                </c:pt>
                <c:pt idx="2">
                  <c:v>66146</c:v>
                </c:pt>
                <c:pt idx="3">
                  <c:v>64953</c:v>
                </c:pt>
                <c:pt idx="4">
                  <c:v>76914</c:v>
                </c:pt>
                <c:pt idx="5">
                  <c:v>82009</c:v>
                </c:pt>
                <c:pt idx="6">
                  <c:v>78105</c:v>
                </c:pt>
                <c:pt idx="7">
                  <c:v>86398</c:v>
                </c:pt>
                <c:pt idx="8">
                  <c:v>103488</c:v>
                </c:pt>
                <c:pt idx="9">
                  <c:v>118503</c:v>
                </c:pt>
                <c:pt idx="10">
                  <c:v>142277</c:v>
                </c:pt>
                <c:pt idx="11">
                  <c:v>164818</c:v>
                </c:pt>
                <c:pt idx="12">
                  <c:v>143402</c:v>
                </c:pt>
                <c:pt idx="13">
                  <c:v>126312</c:v>
                </c:pt>
                <c:pt idx="14">
                  <c:v>136173</c:v>
                </c:pt>
                <c:pt idx="15">
                  <c:v>146210</c:v>
                </c:pt>
                <c:pt idx="16">
                  <c:v>141322</c:v>
                </c:pt>
                <c:pt idx="17">
                  <c:v>164755</c:v>
                </c:pt>
              </c:numCache>
            </c:numRef>
          </c:val>
          <c:smooth val="0"/>
        </c:ser>
        <c:ser>
          <c:idx val="5"/>
          <c:order val="5"/>
          <c:tx>
            <c:strRef>
              <c:f>'国際収支 (2)'!$G$8</c:f>
              <c:strCache>
                <c:ptCount val="1"/>
                <c:pt idx="0">
                  <c:v>第二次所得収支</c:v>
                </c:pt>
              </c:strCache>
            </c:strRef>
          </c:tx>
          <c:marker>
            <c:symbol val="none"/>
          </c:marker>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(2)'!$G$9:$G$26</c:f>
              <c:numCache>
                <c:formatCode>#,##0_);[Red]\(#,##0\)</c:formatCode>
                <c:ptCount val="18"/>
                <c:pt idx="0">
                  <c:v>-9775</c:v>
                </c:pt>
                <c:pt idx="1">
                  <c:v>-10713</c:v>
                </c:pt>
                <c:pt idx="2">
                  <c:v>-11463</c:v>
                </c:pt>
                <c:pt idx="3">
                  <c:v>-13869</c:v>
                </c:pt>
                <c:pt idx="4">
                  <c:v>-10596</c:v>
                </c:pt>
                <c:pt idx="5">
                  <c:v>-9604</c:v>
                </c:pt>
                <c:pt idx="6">
                  <c:v>-5958</c:v>
                </c:pt>
                <c:pt idx="7">
                  <c:v>-8697</c:v>
                </c:pt>
                <c:pt idx="8">
                  <c:v>-8509</c:v>
                </c:pt>
                <c:pt idx="9">
                  <c:v>-8157</c:v>
                </c:pt>
                <c:pt idx="10">
                  <c:v>-12429</c:v>
                </c:pt>
                <c:pt idx="11">
                  <c:v>-13581</c:v>
                </c:pt>
                <c:pt idx="12">
                  <c:v>-13515</c:v>
                </c:pt>
                <c:pt idx="13">
                  <c:v>-11635</c:v>
                </c:pt>
                <c:pt idx="14">
                  <c:v>-10917</c:v>
                </c:pt>
                <c:pt idx="15">
                  <c:v>-11096</c:v>
                </c:pt>
                <c:pt idx="16">
                  <c:v>-11445</c:v>
                </c:pt>
                <c:pt idx="17">
                  <c:v>-9892</c:v>
                </c:pt>
              </c:numCache>
            </c:numRef>
          </c:val>
          <c:smooth val="0"/>
        </c:ser>
        <c:dLbls>
          <c:showLegendKey val="0"/>
          <c:showVal val="0"/>
          <c:showCatName val="0"/>
          <c:showSerName val="0"/>
          <c:showPercent val="0"/>
          <c:showBubbleSize val="0"/>
        </c:dLbls>
        <c:marker val="1"/>
        <c:smooth val="0"/>
        <c:axId val="427579264"/>
        <c:axId val="427580800"/>
      </c:lineChart>
      <c:dateAx>
        <c:axId val="427579264"/>
        <c:scaling>
          <c:orientation val="minMax"/>
        </c:scaling>
        <c:delete val="0"/>
        <c:axPos val="b"/>
        <c:numFmt formatCode="General" sourceLinked="1"/>
        <c:majorTickMark val="none"/>
        <c:minorTickMark val="none"/>
        <c:tickLblPos val="nextTo"/>
        <c:crossAx val="427580800"/>
        <c:crosses val="autoZero"/>
        <c:auto val="0"/>
        <c:lblOffset val="100"/>
        <c:baseTimeUnit val="days"/>
      </c:dateAx>
      <c:valAx>
        <c:axId val="427580800"/>
        <c:scaling>
          <c:orientation val="minMax"/>
          <c:max val="250000"/>
        </c:scaling>
        <c:delete val="0"/>
        <c:axPos val="l"/>
        <c:majorGridlines/>
        <c:title>
          <c:tx>
            <c:rich>
              <a:bodyPr rot="0" vert="horz"/>
              <a:lstStyle/>
              <a:p>
                <a:pPr>
                  <a:defRPr/>
                </a:pPr>
                <a:r>
                  <a:rPr lang="ja-JP"/>
                  <a:t>億円</a:t>
                </a:r>
              </a:p>
            </c:rich>
          </c:tx>
          <c:layout>
            <c:manualLayout>
              <c:xMode val="edge"/>
              <c:yMode val="edge"/>
              <c:x val="4.4515103338632747E-2"/>
              <c:y val="2.8745699433305707E-2"/>
            </c:manualLayout>
          </c:layout>
          <c:overlay val="0"/>
        </c:title>
        <c:numFmt formatCode="#,##0_);[Red]\(#,##0\)" sourceLinked="1"/>
        <c:majorTickMark val="none"/>
        <c:minorTickMark val="none"/>
        <c:tickLblPos val="nextTo"/>
        <c:crossAx val="427579264"/>
        <c:crosses val="autoZero"/>
        <c:crossBetween val="between"/>
      </c:valAx>
    </c:plotArea>
    <c:legend>
      <c:legendPos val="b"/>
      <c:layout>
        <c:manualLayout>
          <c:xMode val="edge"/>
          <c:yMode val="edge"/>
          <c:x val="8.1547429782723904E-2"/>
          <c:y val="0.90757102456713723"/>
          <c:w val="0.8750609432962374"/>
          <c:h val="7.378079214288627E-2"/>
        </c:manualLayout>
      </c:layout>
      <c:overlay val="0"/>
    </c:legend>
    <c:plotVisOnly val="1"/>
    <c:dispBlanksAs val="gap"/>
    <c:showDLblsOverMax val="0"/>
  </c:chart>
  <c:txPr>
    <a:bodyPr/>
    <a:lstStyle/>
    <a:p>
      <a:pPr>
        <a:defRPr sz="1600" b="1"/>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日本の国際収支</a:t>
            </a:r>
          </a:p>
        </c:rich>
      </c:tx>
      <c:layout/>
      <c:overlay val="0"/>
    </c:title>
    <c:autoTitleDeleted val="0"/>
    <c:plotArea>
      <c:layout/>
      <c:barChart>
        <c:barDir val="col"/>
        <c:grouping val="clustered"/>
        <c:varyColors val="0"/>
        <c:ser>
          <c:idx val="0"/>
          <c:order val="0"/>
          <c:tx>
            <c:strRef>
              <c:f>'10-1(1)'!$C$3</c:f>
              <c:strCache>
                <c:ptCount val="1"/>
                <c:pt idx="0">
                  <c:v>経常収支</c:v>
                </c:pt>
              </c:strCache>
            </c:strRef>
          </c:tx>
          <c:spPr>
            <a:solidFill>
              <a:srgbClr val="0070C0"/>
            </a:solidFill>
          </c:spPr>
          <c:invertIfNegative val="0"/>
          <c:cat>
            <c:strRef>
              <c:f>'10-1(1)'!$B$4:$B$8</c:f>
              <c:strCache>
                <c:ptCount val="5"/>
                <c:pt idx="0">
                  <c:v>08</c:v>
                </c:pt>
                <c:pt idx="1">
                  <c:v>09</c:v>
                </c:pt>
                <c:pt idx="2">
                  <c:v>10</c:v>
                </c:pt>
                <c:pt idx="3">
                  <c:v>11</c:v>
                </c:pt>
                <c:pt idx="4">
                  <c:v>12</c:v>
                </c:pt>
              </c:strCache>
            </c:strRef>
          </c:cat>
          <c:val>
            <c:numRef>
              <c:f>'10-1(1)'!$C$4:$C$8</c:f>
              <c:numCache>
                <c:formatCode>#,##0</c:formatCode>
                <c:ptCount val="5"/>
                <c:pt idx="0">
                  <c:v>159400</c:v>
                </c:pt>
                <c:pt idx="1">
                  <c:v>147000</c:v>
                </c:pt>
                <c:pt idx="2">
                  <c:v>203900</c:v>
                </c:pt>
                <c:pt idx="3">
                  <c:v>119100</c:v>
                </c:pt>
                <c:pt idx="4">
                  <c:v>60900</c:v>
                </c:pt>
              </c:numCache>
            </c:numRef>
          </c:val>
        </c:ser>
        <c:ser>
          <c:idx val="3"/>
          <c:order val="3"/>
          <c:tx>
            <c:strRef>
              <c:f>'10-1(1)'!$F$3</c:f>
              <c:strCache>
                <c:ptCount val="1"/>
                <c:pt idx="0">
                  <c:v>金融収支</c:v>
                </c:pt>
              </c:strCache>
            </c:strRef>
          </c:tx>
          <c:spPr>
            <a:solidFill>
              <a:schemeClr val="accent2">
                <a:lumMod val="75000"/>
              </a:schemeClr>
            </a:solidFill>
          </c:spPr>
          <c:invertIfNegative val="0"/>
          <c:cat>
            <c:strRef>
              <c:f>'10-1(1)'!$B$4:$B$8</c:f>
              <c:strCache>
                <c:ptCount val="5"/>
                <c:pt idx="0">
                  <c:v>08</c:v>
                </c:pt>
                <c:pt idx="1">
                  <c:v>09</c:v>
                </c:pt>
                <c:pt idx="2">
                  <c:v>10</c:v>
                </c:pt>
                <c:pt idx="3">
                  <c:v>11</c:v>
                </c:pt>
                <c:pt idx="4">
                  <c:v>12</c:v>
                </c:pt>
              </c:strCache>
            </c:strRef>
          </c:cat>
          <c:val>
            <c:numRef>
              <c:f>'10-1(1)'!$F$4:$F$8</c:f>
              <c:numCache>
                <c:formatCode>#,##0</c:formatCode>
                <c:ptCount val="5"/>
                <c:pt idx="0">
                  <c:v>172600</c:v>
                </c:pt>
                <c:pt idx="1">
                  <c:v>147900</c:v>
                </c:pt>
                <c:pt idx="2">
                  <c:v>195600</c:v>
                </c:pt>
                <c:pt idx="3">
                  <c:v>-18800</c:v>
                </c:pt>
                <c:pt idx="4">
                  <c:v>102200</c:v>
                </c:pt>
              </c:numCache>
            </c:numRef>
          </c:val>
        </c:ser>
        <c:dLbls>
          <c:showLegendKey val="0"/>
          <c:showVal val="0"/>
          <c:showCatName val="0"/>
          <c:showSerName val="0"/>
          <c:showPercent val="0"/>
          <c:showBubbleSize val="0"/>
        </c:dLbls>
        <c:gapWidth val="150"/>
        <c:axId val="436297088"/>
        <c:axId val="436315264"/>
      </c:barChart>
      <c:lineChart>
        <c:grouping val="standard"/>
        <c:varyColors val="0"/>
        <c:ser>
          <c:idx val="1"/>
          <c:order val="1"/>
          <c:tx>
            <c:strRef>
              <c:f>'10-1(1)'!$D$3</c:f>
              <c:strCache>
                <c:ptCount val="1"/>
                <c:pt idx="0">
                  <c:v>貿易・サービス収支</c:v>
                </c:pt>
              </c:strCache>
            </c:strRef>
          </c:tx>
          <c:spPr>
            <a:ln w="38100">
              <a:solidFill>
                <a:srgbClr val="00B050"/>
              </a:solidFill>
            </a:ln>
          </c:spPr>
          <c:marker>
            <c:symbol val="none"/>
          </c:marker>
          <c:cat>
            <c:strRef>
              <c:f>'10-1(1)'!$B$4:$B$8</c:f>
              <c:strCache>
                <c:ptCount val="5"/>
                <c:pt idx="0">
                  <c:v>08</c:v>
                </c:pt>
                <c:pt idx="1">
                  <c:v>09</c:v>
                </c:pt>
                <c:pt idx="2">
                  <c:v>10</c:v>
                </c:pt>
                <c:pt idx="3">
                  <c:v>11</c:v>
                </c:pt>
                <c:pt idx="4">
                  <c:v>12</c:v>
                </c:pt>
              </c:strCache>
            </c:strRef>
          </c:cat>
          <c:val>
            <c:numRef>
              <c:f>'10-1(1)'!$D$4:$D$8</c:f>
              <c:numCache>
                <c:formatCode>#,##0</c:formatCode>
                <c:ptCount val="5"/>
                <c:pt idx="0">
                  <c:v>17300</c:v>
                </c:pt>
                <c:pt idx="1">
                  <c:v>23300</c:v>
                </c:pt>
                <c:pt idx="2">
                  <c:v>74900</c:v>
                </c:pt>
                <c:pt idx="3">
                  <c:v>-42900</c:v>
                </c:pt>
                <c:pt idx="4">
                  <c:v>-104000</c:v>
                </c:pt>
              </c:numCache>
            </c:numRef>
          </c:val>
          <c:smooth val="0"/>
        </c:ser>
        <c:ser>
          <c:idx val="2"/>
          <c:order val="2"/>
          <c:tx>
            <c:strRef>
              <c:f>'10-1(1)'!$E$3</c:f>
              <c:strCache>
                <c:ptCount val="1"/>
                <c:pt idx="0">
                  <c:v>第一次
所得収支</c:v>
                </c:pt>
              </c:strCache>
            </c:strRef>
          </c:tx>
          <c:spPr>
            <a:ln w="38100">
              <a:solidFill>
                <a:schemeClr val="accent6">
                  <a:lumMod val="75000"/>
                </a:schemeClr>
              </a:solidFill>
            </a:ln>
          </c:spPr>
          <c:marker>
            <c:symbol val="none"/>
          </c:marker>
          <c:cat>
            <c:strRef>
              <c:f>'10-1(1)'!$B$4:$B$8</c:f>
              <c:strCache>
                <c:ptCount val="5"/>
                <c:pt idx="0">
                  <c:v>08</c:v>
                </c:pt>
                <c:pt idx="1">
                  <c:v>09</c:v>
                </c:pt>
                <c:pt idx="2">
                  <c:v>10</c:v>
                </c:pt>
                <c:pt idx="3">
                  <c:v>11</c:v>
                </c:pt>
                <c:pt idx="4">
                  <c:v>12</c:v>
                </c:pt>
              </c:strCache>
            </c:strRef>
          </c:cat>
          <c:val>
            <c:numRef>
              <c:f>'10-1(1)'!$E$4:$E$8</c:f>
              <c:numCache>
                <c:formatCode>#,##0</c:formatCode>
                <c:ptCount val="5"/>
                <c:pt idx="0">
                  <c:v>155000</c:v>
                </c:pt>
                <c:pt idx="1">
                  <c:v>136100</c:v>
                </c:pt>
                <c:pt idx="2">
                  <c:v>141400</c:v>
                </c:pt>
                <c:pt idx="3">
                  <c:v>175800</c:v>
                </c:pt>
                <c:pt idx="4">
                  <c:v>179200</c:v>
                </c:pt>
              </c:numCache>
            </c:numRef>
          </c:val>
          <c:smooth val="0"/>
        </c:ser>
        <c:dLbls>
          <c:showLegendKey val="0"/>
          <c:showVal val="0"/>
          <c:showCatName val="0"/>
          <c:showSerName val="0"/>
          <c:showPercent val="0"/>
          <c:showBubbleSize val="0"/>
        </c:dLbls>
        <c:marker val="1"/>
        <c:smooth val="0"/>
        <c:axId val="436297088"/>
        <c:axId val="436315264"/>
      </c:lineChart>
      <c:catAx>
        <c:axId val="436297088"/>
        <c:scaling>
          <c:orientation val="minMax"/>
        </c:scaling>
        <c:delete val="0"/>
        <c:axPos val="b"/>
        <c:majorTickMark val="none"/>
        <c:minorTickMark val="none"/>
        <c:tickLblPos val="nextTo"/>
        <c:crossAx val="436315264"/>
        <c:crosses val="autoZero"/>
        <c:auto val="1"/>
        <c:lblAlgn val="ctr"/>
        <c:lblOffset val="100"/>
        <c:noMultiLvlLbl val="0"/>
      </c:catAx>
      <c:valAx>
        <c:axId val="436315264"/>
        <c:scaling>
          <c:orientation val="minMax"/>
        </c:scaling>
        <c:delete val="0"/>
        <c:axPos val="l"/>
        <c:majorGridlines/>
        <c:numFmt formatCode="#,##0" sourceLinked="1"/>
        <c:majorTickMark val="none"/>
        <c:minorTickMark val="none"/>
        <c:tickLblPos val="nextTo"/>
        <c:crossAx val="436297088"/>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米国の国際収支</a:t>
            </a:r>
          </a:p>
        </c:rich>
      </c:tx>
      <c:layout/>
      <c:overlay val="0"/>
    </c:title>
    <c:autoTitleDeleted val="0"/>
    <c:plotArea>
      <c:layout/>
      <c:barChart>
        <c:barDir val="col"/>
        <c:grouping val="clustered"/>
        <c:varyColors val="0"/>
        <c:ser>
          <c:idx val="0"/>
          <c:order val="0"/>
          <c:tx>
            <c:strRef>
              <c:f>'10-1(1)'!$C$3</c:f>
              <c:strCache>
                <c:ptCount val="1"/>
                <c:pt idx="0">
                  <c:v>経常収支</c:v>
                </c:pt>
              </c:strCache>
            </c:strRef>
          </c:tx>
          <c:spPr>
            <a:solidFill>
              <a:srgbClr val="0070C0"/>
            </a:solidFill>
          </c:spPr>
          <c:invertIfNegative val="0"/>
          <c:cat>
            <c:strRef>
              <c:f>'10-1(1)'!$B$4:$B$8</c:f>
              <c:strCache>
                <c:ptCount val="5"/>
                <c:pt idx="0">
                  <c:v>08</c:v>
                </c:pt>
                <c:pt idx="1">
                  <c:v>09</c:v>
                </c:pt>
                <c:pt idx="2">
                  <c:v>10</c:v>
                </c:pt>
                <c:pt idx="3">
                  <c:v>11</c:v>
                </c:pt>
                <c:pt idx="4">
                  <c:v>12</c:v>
                </c:pt>
              </c:strCache>
            </c:strRef>
          </c:cat>
          <c:val>
            <c:numRef>
              <c:f>'10-1(1)'!$C$48:$C$52</c:f>
              <c:numCache>
                <c:formatCode>#,##0</c:formatCode>
                <c:ptCount val="5"/>
                <c:pt idx="0">
                  <c:v>-677100</c:v>
                </c:pt>
                <c:pt idx="1">
                  <c:v>-381900</c:v>
                </c:pt>
                <c:pt idx="2">
                  <c:v>-442000</c:v>
                </c:pt>
                <c:pt idx="3">
                  <c:v>-465900</c:v>
                </c:pt>
                <c:pt idx="4">
                  <c:v>-475000</c:v>
                </c:pt>
              </c:numCache>
            </c:numRef>
          </c:val>
        </c:ser>
        <c:ser>
          <c:idx val="3"/>
          <c:order val="3"/>
          <c:tx>
            <c:strRef>
              <c:f>'10-1(1)'!$F$3</c:f>
              <c:strCache>
                <c:ptCount val="1"/>
                <c:pt idx="0">
                  <c:v>金融収支</c:v>
                </c:pt>
              </c:strCache>
            </c:strRef>
          </c:tx>
          <c:spPr>
            <a:solidFill>
              <a:schemeClr val="accent2">
                <a:lumMod val="75000"/>
              </a:schemeClr>
            </a:solidFill>
          </c:spPr>
          <c:invertIfNegative val="0"/>
          <c:cat>
            <c:strRef>
              <c:f>'10-1(1)'!$B$4:$B$8</c:f>
              <c:strCache>
                <c:ptCount val="5"/>
                <c:pt idx="0">
                  <c:v>08</c:v>
                </c:pt>
                <c:pt idx="1">
                  <c:v>09</c:v>
                </c:pt>
                <c:pt idx="2">
                  <c:v>10</c:v>
                </c:pt>
                <c:pt idx="3">
                  <c:v>11</c:v>
                </c:pt>
                <c:pt idx="4">
                  <c:v>12</c:v>
                </c:pt>
              </c:strCache>
            </c:strRef>
          </c:cat>
          <c:val>
            <c:numRef>
              <c:f>'10-1(1)'!$F$48:$F$52</c:f>
              <c:numCache>
                <c:formatCode>#,##0</c:formatCode>
                <c:ptCount val="5"/>
                <c:pt idx="0">
                  <c:v>-735400</c:v>
                </c:pt>
                <c:pt idx="1">
                  <c:v>-291800</c:v>
                </c:pt>
                <c:pt idx="2">
                  <c:v>-384700</c:v>
                </c:pt>
                <c:pt idx="3">
                  <c:v>-572200</c:v>
                </c:pt>
                <c:pt idx="4">
                  <c:v>-404200</c:v>
                </c:pt>
              </c:numCache>
            </c:numRef>
          </c:val>
        </c:ser>
        <c:dLbls>
          <c:showLegendKey val="0"/>
          <c:showVal val="0"/>
          <c:showCatName val="0"/>
          <c:showSerName val="0"/>
          <c:showPercent val="0"/>
          <c:showBubbleSize val="0"/>
        </c:dLbls>
        <c:gapWidth val="150"/>
        <c:axId val="436367744"/>
        <c:axId val="436369280"/>
      </c:barChart>
      <c:lineChart>
        <c:grouping val="standard"/>
        <c:varyColors val="0"/>
        <c:ser>
          <c:idx val="1"/>
          <c:order val="1"/>
          <c:tx>
            <c:strRef>
              <c:f>'10-1(1)'!$D$3</c:f>
              <c:strCache>
                <c:ptCount val="1"/>
                <c:pt idx="0">
                  <c:v>貿易・サービス収支</c:v>
                </c:pt>
              </c:strCache>
            </c:strRef>
          </c:tx>
          <c:spPr>
            <a:ln w="38100">
              <a:solidFill>
                <a:srgbClr val="00B050"/>
              </a:solidFill>
            </a:ln>
          </c:spPr>
          <c:marker>
            <c:symbol val="none"/>
          </c:marker>
          <c:cat>
            <c:strRef>
              <c:f>'10-1(1)'!$B$4:$B$8</c:f>
              <c:strCache>
                <c:ptCount val="5"/>
                <c:pt idx="0">
                  <c:v>08</c:v>
                </c:pt>
                <c:pt idx="1">
                  <c:v>09</c:v>
                </c:pt>
                <c:pt idx="2">
                  <c:v>10</c:v>
                </c:pt>
                <c:pt idx="3">
                  <c:v>11</c:v>
                </c:pt>
                <c:pt idx="4">
                  <c:v>12</c:v>
                </c:pt>
              </c:strCache>
            </c:strRef>
          </c:cat>
          <c:val>
            <c:numRef>
              <c:f>'10-1(1)'!$D$48:$D$52</c:f>
              <c:numCache>
                <c:formatCode>#,##0</c:formatCode>
                <c:ptCount val="5"/>
                <c:pt idx="0">
                  <c:v>-698300</c:v>
                </c:pt>
                <c:pt idx="1">
                  <c:v>-379100</c:v>
                </c:pt>
                <c:pt idx="2">
                  <c:v>-494700</c:v>
                </c:pt>
                <c:pt idx="3">
                  <c:v>-559800</c:v>
                </c:pt>
                <c:pt idx="4">
                  <c:v>-539500</c:v>
                </c:pt>
              </c:numCache>
            </c:numRef>
          </c:val>
          <c:smooth val="0"/>
        </c:ser>
        <c:ser>
          <c:idx val="2"/>
          <c:order val="2"/>
          <c:tx>
            <c:strRef>
              <c:f>'10-1(1)'!$E$3</c:f>
              <c:strCache>
                <c:ptCount val="1"/>
                <c:pt idx="0">
                  <c:v>第一次
所得収支</c:v>
                </c:pt>
              </c:strCache>
            </c:strRef>
          </c:tx>
          <c:spPr>
            <a:ln w="38100">
              <a:solidFill>
                <a:schemeClr val="accent6">
                  <a:lumMod val="75000"/>
                </a:schemeClr>
              </a:solidFill>
            </a:ln>
          </c:spPr>
          <c:marker>
            <c:symbol val="none"/>
          </c:marker>
          <c:cat>
            <c:strRef>
              <c:f>'10-1(1)'!$B$4:$B$8</c:f>
              <c:strCache>
                <c:ptCount val="5"/>
                <c:pt idx="0">
                  <c:v>08</c:v>
                </c:pt>
                <c:pt idx="1">
                  <c:v>09</c:v>
                </c:pt>
                <c:pt idx="2">
                  <c:v>10</c:v>
                </c:pt>
                <c:pt idx="3">
                  <c:v>11</c:v>
                </c:pt>
                <c:pt idx="4">
                  <c:v>12</c:v>
                </c:pt>
              </c:strCache>
            </c:strRef>
          </c:cat>
          <c:val>
            <c:numRef>
              <c:f>'10-1(1)'!$E$48:$E$52</c:f>
              <c:numCache>
                <c:formatCode>#,##0</c:formatCode>
                <c:ptCount val="5"/>
                <c:pt idx="0">
                  <c:v>147100</c:v>
                </c:pt>
                <c:pt idx="1">
                  <c:v>119700</c:v>
                </c:pt>
                <c:pt idx="2">
                  <c:v>183900</c:v>
                </c:pt>
                <c:pt idx="3">
                  <c:v>227000</c:v>
                </c:pt>
                <c:pt idx="4">
                  <c:v>198600</c:v>
                </c:pt>
              </c:numCache>
            </c:numRef>
          </c:val>
          <c:smooth val="0"/>
        </c:ser>
        <c:dLbls>
          <c:showLegendKey val="0"/>
          <c:showVal val="0"/>
          <c:showCatName val="0"/>
          <c:showSerName val="0"/>
          <c:showPercent val="0"/>
          <c:showBubbleSize val="0"/>
        </c:dLbls>
        <c:marker val="1"/>
        <c:smooth val="0"/>
        <c:axId val="436367744"/>
        <c:axId val="436369280"/>
      </c:lineChart>
      <c:catAx>
        <c:axId val="436367744"/>
        <c:scaling>
          <c:orientation val="minMax"/>
        </c:scaling>
        <c:delete val="0"/>
        <c:axPos val="b"/>
        <c:majorTickMark val="none"/>
        <c:minorTickMark val="none"/>
        <c:tickLblPos val="nextTo"/>
        <c:crossAx val="436369280"/>
        <c:crosses val="autoZero"/>
        <c:auto val="1"/>
        <c:lblAlgn val="ctr"/>
        <c:lblOffset val="100"/>
        <c:noMultiLvlLbl val="0"/>
      </c:catAx>
      <c:valAx>
        <c:axId val="436369280"/>
        <c:scaling>
          <c:orientation val="minMax"/>
        </c:scaling>
        <c:delete val="0"/>
        <c:axPos val="l"/>
        <c:majorGridlines/>
        <c:numFmt formatCode="#,##0" sourceLinked="1"/>
        <c:majorTickMark val="none"/>
        <c:minorTickMark val="none"/>
        <c:tickLblPos val="nextTo"/>
        <c:crossAx val="436367744"/>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英国の国際収支</a:t>
            </a:r>
          </a:p>
        </c:rich>
      </c:tx>
      <c:layout/>
      <c:overlay val="0"/>
    </c:title>
    <c:autoTitleDeleted val="0"/>
    <c:plotArea>
      <c:layout/>
      <c:barChart>
        <c:barDir val="col"/>
        <c:grouping val="clustered"/>
        <c:varyColors val="0"/>
        <c:ser>
          <c:idx val="0"/>
          <c:order val="0"/>
          <c:tx>
            <c:strRef>
              <c:f>'10-1(1)'!$C$3</c:f>
              <c:strCache>
                <c:ptCount val="1"/>
                <c:pt idx="0">
                  <c:v>経常収支</c:v>
                </c:pt>
              </c:strCache>
            </c:strRef>
          </c:tx>
          <c:spPr>
            <a:solidFill>
              <a:srgbClr val="0070C0"/>
            </a:solidFill>
          </c:spPr>
          <c:invertIfNegative val="0"/>
          <c:val>
            <c:numRef>
              <c:f>'10-1(1)'!$C$80:$C$84</c:f>
              <c:numCache>
                <c:formatCode>#,##0</c:formatCode>
                <c:ptCount val="5"/>
                <c:pt idx="0">
                  <c:v>-41200</c:v>
                </c:pt>
                <c:pt idx="1">
                  <c:v>-37100</c:v>
                </c:pt>
                <c:pt idx="2">
                  <c:v>-75200</c:v>
                </c:pt>
                <c:pt idx="3">
                  <c:v>-32800</c:v>
                </c:pt>
                <c:pt idx="4">
                  <c:v>-90400</c:v>
                </c:pt>
              </c:numCache>
            </c:numRef>
          </c:val>
        </c:ser>
        <c:ser>
          <c:idx val="3"/>
          <c:order val="3"/>
          <c:tx>
            <c:strRef>
              <c:f>'10-1(1)'!$F$3</c:f>
              <c:strCache>
                <c:ptCount val="1"/>
                <c:pt idx="0">
                  <c:v>金融収支</c:v>
                </c:pt>
              </c:strCache>
            </c:strRef>
          </c:tx>
          <c:spPr>
            <a:solidFill>
              <a:schemeClr val="accent2">
                <a:lumMod val="75000"/>
              </a:schemeClr>
            </a:solidFill>
          </c:spPr>
          <c:invertIfNegative val="0"/>
          <c:val>
            <c:numRef>
              <c:f>'10-1(1)'!$F$80:$F$84</c:f>
              <c:numCache>
                <c:formatCode>#,##0</c:formatCode>
                <c:ptCount val="5"/>
                <c:pt idx="0">
                  <c:v>-41000</c:v>
                </c:pt>
                <c:pt idx="1">
                  <c:v>-71100</c:v>
                </c:pt>
                <c:pt idx="2">
                  <c:v>-73700</c:v>
                </c:pt>
                <c:pt idx="3">
                  <c:v>-20200</c:v>
                </c:pt>
                <c:pt idx="4">
                  <c:v>-88800</c:v>
                </c:pt>
              </c:numCache>
            </c:numRef>
          </c:val>
        </c:ser>
        <c:dLbls>
          <c:showLegendKey val="0"/>
          <c:showVal val="0"/>
          <c:showCatName val="0"/>
          <c:showSerName val="0"/>
          <c:showPercent val="0"/>
          <c:showBubbleSize val="0"/>
        </c:dLbls>
        <c:gapWidth val="150"/>
        <c:axId val="436802688"/>
        <c:axId val="436804224"/>
      </c:barChart>
      <c:lineChart>
        <c:grouping val="standard"/>
        <c:varyColors val="0"/>
        <c:ser>
          <c:idx val="1"/>
          <c:order val="1"/>
          <c:tx>
            <c:strRef>
              <c:f>'10-1(1)'!$D$3</c:f>
              <c:strCache>
                <c:ptCount val="1"/>
                <c:pt idx="0">
                  <c:v>貿易・サービス収支</c:v>
                </c:pt>
              </c:strCache>
            </c:strRef>
          </c:tx>
          <c:spPr>
            <a:ln w="38100">
              <a:solidFill>
                <a:srgbClr val="00B050"/>
              </a:solidFill>
            </a:ln>
          </c:spPr>
          <c:marker>
            <c:symbol val="none"/>
          </c:marker>
          <c:val>
            <c:numRef>
              <c:f>'10-1(1)'!$D$80:$D$84</c:f>
              <c:numCache>
                <c:formatCode>#,##0</c:formatCode>
                <c:ptCount val="5"/>
                <c:pt idx="0">
                  <c:v>-89300</c:v>
                </c:pt>
                <c:pt idx="1">
                  <c:v>-54900</c:v>
                </c:pt>
                <c:pt idx="2">
                  <c:v>-64200</c:v>
                </c:pt>
                <c:pt idx="3">
                  <c:v>-47000</c:v>
                </c:pt>
                <c:pt idx="4">
                  <c:v>-63500</c:v>
                </c:pt>
              </c:numCache>
            </c:numRef>
          </c:val>
          <c:smooth val="0"/>
        </c:ser>
        <c:ser>
          <c:idx val="2"/>
          <c:order val="2"/>
          <c:tx>
            <c:strRef>
              <c:f>'10-1(1)'!$E$3</c:f>
              <c:strCache>
                <c:ptCount val="1"/>
                <c:pt idx="0">
                  <c:v>第一次
所得収支</c:v>
                </c:pt>
              </c:strCache>
            </c:strRef>
          </c:tx>
          <c:spPr>
            <a:ln w="38100">
              <a:solidFill>
                <a:schemeClr val="accent6">
                  <a:lumMod val="75000"/>
                </a:schemeClr>
              </a:solidFill>
            </a:ln>
          </c:spPr>
          <c:marker>
            <c:symbol val="none"/>
          </c:marker>
          <c:val>
            <c:numRef>
              <c:f>'10-1(1)'!$E$80:$E$84</c:f>
              <c:numCache>
                <c:formatCode>#,##0</c:formatCode>
                <c:ptCount val="5"/>
                <c:pt idx="0">
                  <c:v>74600</c:v>
                </c:pt>
                <c:pt idx="1">
                  <c:v>40700</c:v>
                </c:pt>
                <c:pt idx="2">
                  <c:v>20600</c:v>
                </c:pt>
                <c:pt idx="3">
                  <c:v>49400</c:v>
                </c:pt>
                <c:pt idx="4">
                  <c:v>9700</c:v>
                </c:pt>
              </c:numCache>
            </c:numRef>
          </c:val>
          <c:smooth val="0"/>
        </c:ser>
        <c:dLbls>
          <c:showLegendKey val="0"/>
          <c:showVal val="0"/>
          <c:showCatName val="0"/>
          <c:showSerName val="0"/>
          <c:showPercent val="0"/>
          <c:showBubbleSize val="0"/>
        </c:dLbls>
        <c:marker val="1"/>
        <c:smooth val="0"/>
        <c:axId val="436802688"/>
        <c:axId val="436804224"/>
      </c:lineChart>
      <c:catAx>
        <c:axId val="436802688"/>
        <c:scaling>
          <c:orientation val="minMax"/>
        </c:scaling>
        <c:delete val="0"/>
        <c:axPos val="b"/>
        <c:majorTickMark val="none"/>
        <c:minorTickMark val="none"/>
        <c:tickLblPos val="nextTo"/>
        <c:crossAx val="436804224"/>
        <c:crosses val="autoZero"/>
        <c:auto val="1"/>
        <c:lblAlgn val="ctr"/>
        <c:lblOffset val="100"/>
        <c:noMultiLvlLbl val="0"/>
      </c:catAx>
      <c:valAx>
        <c:axId val="436804224"/>
        <c:scaling>
          <c:orientation val="minMax"/>
        </c:scaling>
        <c:delete val="0"/>
        <c:axPos val="l"/>
        <c:majorGridlines/>
        <c:numFmt formatCode="#,##0" sourceLinked="1"/>
        <c:majorTickMark val="none"/>
        <c:minorTickMark val="none"/>
        <c:tickLblPos val="nextTo"/>
        <c:crossAx val="436802688"/>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ドイツの国際収支</a:t>
            </a:r>
          </a:p>
        </c:rich>
      </c:tx>
      <c:layout/>
      <c:overlay val="0"/>
    </c:title>
    <c:autoTitleDeleted val="0"/>
    <c:plotArea>
      <c:layout/>
      <c:barChart>
        <c:barDir val="col"/>
        <c:grouping val="clustered"/>
        <c:varyColors val="0"/>
        <c:ser>
          <c:idx val="0"/>
          <c:order val="0"/>
          <c:tx>
            <c:strRef>
              <c:f>'10-1(1)'!$C$3</c:f>
              <c:strCache>
                <c:ptCount val="1"/>
                <c:pt idx="0">
                  <c:v>経常収支</c:v>
                </c:pt>
              </c:strCache>
            </c:strRef>
          </c:tx>
          <c:spPr>
            <a:solidFill>
              <a:srgbClr val="0070C0"/>
            </a:solidFill>
          </c:spPr>
          <c:invertIfNegative val="0"/>
          <c:val>
            <c:numRef>
              <c:f>'10-1(1)'!$C$68:$C$72</c:f>
              <c:numCache>
                <c:formatCode>#,##0</c:formatCode>
                <c:ptCount val="5"/>
                <c:pt idx="0">
                  <c:v>226300</c:v>
                </c:pt>
                <c:pt idx="1">
                  <c:v>199500</c:v>
                </c:pt>
                <c:pt idx="2">
                  <c:v>207700</c:v>
                </c:pt>
                <c:pt idx="3">
                  <c:v>223300</c:v>
                </c:pt>
                <c:pt idx="4">
                  <c:v>238500</c:v>
                </c:pt>
              </c:numCache>
            </c:numRef>
          </c:val>
        </c:ser>
        <c:ser>
          <c:idx val="3"/>
          <c:order val="3"/>
          <c:tx>
            <c:strRef>
              <c:f>'10-1(1)'!$F$3</c:f>
              <c:strCache>
                <c:ptCount val="1"/>
                <c:pt idx="0">
                  <c:v>金融収支</c:v>
                </c:pt>
              </c:strCache>
            </c:strRef>
          </c:tx>
          <c:spPr>
            <a:solidFill>
              <a:schemeClr val="accent2">
                <a:lumMod val="75000"/>
              </a:schemeClr>
            </a:solidFill>
          </c:spPr>
          <c:invertIfNegative val="0"/>
          <c:val>
            <c:numRef>
              <c:f>'10-1(1)'!$F$68:$F$72</c:f>
              <c:numCache>
                <c:formatCode>#,##0</c:formatCode>
                <c:ptCount val="5"/>
                <c:pt idx="0">
                  <c:v>253100</c:v>
                </c:pt>
                <c:pt idx="1">
                  <c:v>212300</c:v>
                </c:pt>
                <c:pt idx="2">
                  <c:v>184100</c:v>
                </c:pt>
                <c:pt idx="3">
                  <c:v>222000</c:v>
                </c:pt>
                <c:pt idx="4">
                  <c:v>300000</c:v>
                </c:pt>
              </c:numCache>
            </c:numRef>
          </c:val>
        </c:ser>
        <c:dLbls>
          <c:showLegendKey val="0"/>
          <c:showVal val="0"/>
          <c:showCatName val="0"/>
          <c:showSerName val="0"/>
          <c:showPercent val="0"/>
          <c:showBubbleSize val="0"/>
        </c:dLbls>
        <c:gapWidth val="150"/>
        <c:axId val="438151040"/>
        <c:axId val="438152576"/>
      </c:barChart>
      <c:lineChart>
        <c:grouping val="standard"/>
        <c:varyColors val="0"/>
        <c:ser>
          <c:idx val="1"/>
          <c:order val="1"/>
          <c:tx>
            <c:strRef>
              <c:f>'10-1(1)'!$D$3</c:f>
              <c:strCache>
                <c:ptCount val="1"/>
                <c:pt idx="0">
                  <c:v>貿易・サービス収支</c:v>
                </c:pt>
              </c:strCache>
            </c:strRef>
          </c:tx>
          <c:spPr>
            <a:ln w="38100">
              <a:solidFill>
                <a:srgbClr val="00B050"/>
              </a:solidFill>
            </a:ln>
          </c:spPr>
          <c:marker>
            <c:symbol val="none"/>
          </c:marker>
          <c:val>
            <c:numRef>
              <c:f>'10-1(1)'!$D$68:$D$72</c:f>
              <c:numCache>
                <c:formatCode>#,##0</c:formatCode>
                <c:ptCount val="5"/>
                <c:pt idx="0">
                  <c:v>228800</c:v>
                </c:pt>
                <c:pt idx="1">
                  <c:v>162400</c:v>
                </c:pt>
                <c:pt idx="2">
                  <c:v>186700</c:v>
                </c:pt>
                <c:pt idx="3">
                  <c:v>188600</c:v>
                </c:pt>
                <c:pt idx="4">
                  <c:v>203100</c:v>
                </c:pt>
              </c:numCache>
            </c:numRef>
          </c:val>
          <c:smooth val="0"/>
        </c:ser>
        <c:ser>
          <c:idx val="2"/>
          <c:order val="2"/>
          <c:tx>
            <c:strRef>
              <c:f>'10-1(1)'!$E$3</c:f>
              <c:strCache>
                <c:ptCount val="1"/>
                <c:pt idx="0">
                  <c:v>第一次
所得収支</c:v>
                </c:pt>
              </c:strCache>
            </c:strRef>
          </c:tx>
          <c:spPr>
            <a:ln w="38100">
              <a:solidFill>
                <a:schemeClr val="accent6">
                  <a:lumMod val="75000"/>
                </a:schemeClr>
              </a:solidFill>
            </a:ln>
          </c:spPr>
          <c:marker>
            <c:symbol val="none"/>
          </c:marker>
          <c:val>
            <c:numRef>
              <c:f>'10-1(1)'!$E$68:$E$72</c:f>
              <c:numCache>
                <c:formatCode>#,##0</c:formatCode>
                <c:ptCount val="5"/>
                <c:pt idx="0">
                  <c:v>46300</c:v>
                </c:pt>
                <c:pt idx="1">
                  <c:v>82700</c:v>
                </c:pt>
                <c:pt idx="2">
                  <c:v>72100</c:v>
                </c:pt>
                <c:pt idx="3">
                  <c:v>81400</c:v>
                </c:pt>
                <c:pt idx="4">
                  <c:v>82800</c:v>
                </c:pt>
              </c:numCache>
            </c:numRef>
          </c:val>
          <c:smooth val="0"/>
        </c:ser>
        <c:dLbls>
          <c:showLegendKey val="0"/>
          <c:showVal val="0"/>
          <c:showCatName val="0"/>
          <c:showSerName val="0"/>
          <c:showPercent val="0"/>
          <c:showBubbleSize val="0"/>
        </c:dLbls>
        <c:marker val="1"/>
        <c:smooth val="0"/>
        <c:axId val="438151040"/>
        <c:axId val="438152576"/>
      </c:lineChart>
      <c:catAx>
        <c:axId val="438151040"/>
        <c:scaling>
          <c:orientation val="minMax"/>
        </c:scaling>
        <c:delete val="0"/>
        <c:axPos val="b"/>
        <c:majorTickMark val="none"/>
        <c:minorTickMark val="none"/>
        <c:tickLblPos val="nextTo"/>
        <c:crossAx val="438152576"/>
        <c:crosses val="autoZero"/>
        <c:auto val="1"/>
        <c:lblAlgn val="ctr"/>
        <c:lblOffset val="100"/>
        <c:noMultiLvlLbl val="0"/>
      </c:catAx>
      <c:valAx>
        <c:axId val="438152576"/>
        <c:scaling>
          <c:orientation val="minMax"/>
        </c:scaling>
        <c:delete val="0"/>
        <c:axPos val="l"/>
        <c:majorGridlines/>
        <c:numFmt formatCode="#,##0" sourceLinked="1"/>
        <c:majorTickMark val="none"/>
        <c:minorTickMark val="none"/>
        <c:tickLblPos val="nextTo"/>
        <c:crossAx val="438151040"/>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イタリアの国際収支</a:t>
            </a:r>
          </a:p>
        </c:rich>
      </c:tx>
      <c:layout/>
      <c:overlay val="0"/>
    </c:title>
    <c:autoTitleDeleted val="0"/>
    <c:plotArea>
      <c:layout/>
      <c:barChart>
        <c:barDir val="col"/>
        <c:grouping val="clustered"/>
        <c:varyColors val="0"/>
        <c:ser>
          <c:idx val="0"/>
          <c:order val="0"/>
          <c:tx>
            <c:strRef>
              <c:f>'10-1(1)'!$C$3</c:f>
              <c:strCache>
                <c:ptCount val="1"/>
                <c:pt idx="0">
                  <c:v>経常収支</c:v>
                </c:pt>
              </c:strCache>
            </c:strRef>
          </c:tx>
          <c:spPr>
            <a:solidFill>
              <a:srgbClr val="0070C0"/>
            </a:solidFill>
          </c:spPr>
          <c:invertIfNegative val="0"/>
          <c:cat>
            <c:strRef>
              <c:f>'10-1(1)'!$B$48:$B$52</c:f>
              <c:strCache>
                <c:ptCount val="5"/>
                <c:pt idx="0">
                  <c:v>08</c:v>
                </c:pt>
                <c:pt idx="1">
                  <c:v>09</c:v>
                </c:pt>
                <c:pt idx="2">
                  <c:v>10</c:v>
                </c:pt>
                <c:pt idx="3">
                  <c:v>11</c:v>
                </c:pt>
                <c:pt idx="4">
                  <c:v>12</c:v>
                </c:pt>
              </c:strCache>
            </c:strRef>
          </c:cat>
          <c:val>
            <c:numRef>
              <c:f>'10-1(1)'!$C$62:$C$66</c:f>
              <c:numCache>
                <c:formatCode>#,##0.0</c:formatCode>
                <c:ptCount val="5"/>
                <c:pt idx="0">
                  <c:v>-65379.6</c:v>
                </c:pt>
                <c:pt idx="1">
                  <c:v>-40874.300000000003</c:v>
                </c:pt>
                <c:pt idx="2">
                  <c:v>-72874.8</c:v>
                </c:pt>
                <c:pt idx="3">
                  <c:v>-67142.899999999994</c:v>
                </c:pt>
                <c:pt idx="4">
                  <c:v>-15210.8</c:v>
                </c:pt>
              </c:numCache>
            </c:numRef>
          </c:val>
        </c:ser>
        <c:ser>
          <c:idx val="3"/>
          <c:order val="3"/>
          <c:tx>
            <c:strRef>
              <c:f>'10-1(1)'!$F$3</c:f>
              <c:strCache>
                <c:ptCount val="1"/>
                <c:pt idx="0">
                  <c:v>金融収支</c:v>
                </c:pt>
              </c:strCache>
            </c:strRef>
          </c:tx>
          <c:spPr>
            <a:solidFill>
              <a:schemeClr val="accent2">
                <a:lumMod val="75000"/>
              </a:schemeClr>
            </a:solidFill>
          </c:spPr>
          <c:invertIfNegative val="0"/>
          <c:cat>
            <c:strRef>
              <c:f>'10-1(1)'!$B$48:$B$52</c:f>
              <c:strCache>
                <c:ptCount val="5"/>
                <c:pt idx="0">
                  <c:v>08</c:v>
                </c:pt>
                <c:pt idx="1">
                  <c:v>09</c:v>
                </c:pt>
                <c:pt idx="2">
                  <c:v>10</c:v>
                </c:pt>
                <c:pt idx="3">
                  <c:v>11</c:v>
                </c:pt>
                <c:pt idx="4">
                  <c:v>12</c:v>
                </c:pt>
              </c:strCache>
            </c:strRef>
          </c:cat>
          <c:val>
            <c:numRef>
              <c:f>'10-1(1)'!$F$62:$F$66</c:f>
              <c:numCache>
                <c:formatCode>#,##0.0</c:formatCode>
                <c:ptCount val="5"/>
                <c:pt idx="0">
                  <c:v>-53855.1</c:v>
                </c:pt>
                <c:pt idx="1">
                  <c:v>-56063.1</c:v>
                </c:pt>
                <c:pt idx="2">
                  <c:v>-115420.8</c:v>
                </c:pt>
                <c:pt idx="3">
                  <c:v>-102876.1</c:v>
                </c:pt>
                <c:pt idx="4">
                  <c:v>-10768.6</c:v>
                </c:pt>
              </c:numCache>
            </c:numRef>
          </c:val>
        </c:ser>
        <c:dLbls>
          <c:showLegendKey val="0"/>
          <c:showVal val="0"/>
          <c:showCatName val="0"/>
          <c:showSerName val="0"/>
          <c:showPercent val="0"/>
          <c:showBubbleSize val="0"/>
        </c:dLbls>
        <c:gapWidth val="150"/>
        <c:axId val="438088448"/>
        <c:axId val="438089984"/>
      </c:barChart>
      <c:lineChart>
        <c:grouping val="standard"/>
        <c:varyColors val="0"/>
        <c:ser>
          <c:idx val="1"/>
          <c:order val="1"/>
          <c:tx>
            <c:strRef>
              <c:f>'10-1(1)'!$D$3</c:f>
              <c:strCache>
                <c:ptCount val="1"/>
                <c:pt idx="0">
                  <c:v>貿易・サービス収支</c:v>
                </c:pt>
              </c:strCache>
            </c:strRef>
          </c:tx>
          <c:spPr>
            <a:ln w="38100">
              <a:solidFill>
                <a:srgbClr val="00B050"/>
              </a:solidFill>
            </a:ln>
          </c:spPr>
          <c:marker>
            <c:symbol val="none"/>
          </c:marker>
          <c:val>
            <c:numRef>
              <c:f>'10-1(1)'!$D$62:$D$66</c:f>
              <c:numCache>
                <c:formatCode>#,##0.0</c:formatCode>
                <c:ptCount val="5"/>
                <c:pt idx="0">
                  <c:v>-15405</c:v>
                </c:pt>
                <c:pt idx="1">
                  <c:v>-10019.5</c:v>
                </c:pt>
                <c:pt idx="2">
                  <c:v>-40423.4</c:v>
                </c:pt>
                <c:pt idx="3">
                  <c:v>-31924.3</c:v>
                </c:pt>
                <c:pt idx="4">
                  <c:v>21830.400000000001</c:v>
                </c:pt>
              </c:numCache>
            </c:numRef>
          </c:val>
          <c:smooth val="0"/>
        </c:ser>
        <c:ser>
          <c:idx val="2"/>
          <c:order val="2"/>
          <c:tx>
            <c:strRef>
              <c:f>'10-1(1)'!$E$3</c:f>
              <c:strCache>
                <c:ptCount val="1"/>
                <c:pt idx="0">
                  <c:v>第一次
所得収支</c:v>
                </c:pt>
              </c:strCache>
            </c:strRef>
          </c:tx>
          <c:spPr>
            <a:ln w="38100">
              <a:solidFill>
                <a:schemeClr val="accent6">
                  <a:lumMod val="75000"/>
                </a:schemeClr>
              </a:solidFill>
            </a:ln>
          </c:spPr>
          <c:marker>
            <c:symbol val="none"/>
          </c:marker>
          <c:val>
            <c:numRef>
              <c:f>'10-1(1)'!$E$62:$E$66</c:f>
              <c:numCache>
                <c:formatCode>#,##0.0</c:formatCode>
                <c:ptCount val="5"/>
                <c:pt idx="0">
                  <c:v>-28639.800000000003</c:v>
                </c:pt>
                <c:pt idx="1">
                  <c:v>-14252.899999999994</c:v>
                </c:pt>
                <c:pt idx="2">
                  <c:v>-10789.199999999997</c:v>
                </c:pt>
                <c:pt idx="3">
                  <c:v>-13193.100000000006</c:v>
                </c:pt>
                <c:pt idx="4">
                  <c:v>-16929.700000000004</c:v>
                </c:pt>
              </c:numCache>
            </c:numRef>
          </c:val>
          <c:smooth val="0"/>
        </c:ser>
        <c:dLbls>
          <c:showLegendKey val="0"/>
          <c:showVal val="0"/>
          <c:showCatName val="0"/>
          <c:showSerName val="0"/>
          <c:showPercent val="0"/>
          <c:showBubbleSize val="0"/>
        </c:dLbls>
        <c:marker val="1"/>
        <c:smooth val="0"/>
        <c:axId val="438088448"/>
        <c:axId val="438089984"/>
      </c:lineChart>
      <c:catAx>
        <c:axId val="438088448"/>
        <c:scaling>
          <c:orientation val="minMax"/>
        </c:scaling>
        <c:delete val="0"/>
        <c:axPos val="b"/>
        <c:majorTickMark val="none"/>
        <c:minorTickMark val="none"/>
        <c:tickLblPos val="nextTo"/>
        <c:crossAx val="438089984"/>
        <c:crosses val="autoZero"/>
        <c:auto val="1"/>
        <c:lblAlgn val="ctr"/>
        <c:lblOffset val="100"/>
        <c:noMultiLvlLbl val="0"/>
      </c:catAx>
      <c:valAx>
        <c:axId val="438089984"/>
        <c:scaling>
          <c:orientation val="minMax"/>
        </c:scaling>
        <c:delete val="0"/>
        <c:axPos val="l"/>
        <c:majorGridlines/>
        <c:numFmt formatCode="#,##0.0" sourceLinked="1"/>
        <c:majorTickMark val="none"/>
        <c:minorTickMark val="none"/>
        <c:tickLblPos val="nextTo"/>
        <c:crossAx val="438088448"/>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フランスの国際収支</a:t>
            </a:r>
          </a:p>
        </c:rich>
      </c:tx>
      <c:layout/>
      <c:overlay val="0"/>
    </c:title>
    <c:autoTitleDeleted val="0"/>
    <c:plotArea>
      <c:layout/>
      <c:barChart>
        <c:barDir val="col"/>
        <c:grouping val="clustered"/>
        <c:varyColors val="0"/>
        <c:ser>
          <c:idx val="0"/>
          <c:order val="0"/>
          <c:tx>
            <c:strRef>
              <c:f>'10-1(1)'!$C$3</c:f>
              <c:strCache>
                <c:ptCount val="1"/>
                <c:pt idx="0">
                  <c:v>経常収支</c:v>
                </c:pt>
              </c:strCache>
            </c:strRef>
          </c:tx>
          <c:spPr>
            <a:solidFill>
              <a:srgbClr val="0070C0"/>
            </a:solidFill>
          </c:spPr>
          <c:invertIfNegative val="0"/>
          <c:cat>
            <c:strRef>
              <c:f>'10-1(1)'!$B$62:$B$66</c:f>
              <c:strCache>
                <c:ptCount val="5"/>
                <c:pt idx="0">
                  <c:v>08</c:v>
                </c:pt>
                <c:pt idx="1">
                  <c:v>09</c:v>
                </c:pt>
                <c:pt idx="2">
                  <c:v>10</c:v>
                </c:pt>
                <c:pt idx="3">
                  <c:v>11</c:v>
                </c:pt>
                <c:pt idx="4">
                  <c:v>12</c:v>
                </c:pt>
              </c:strCache>
            </c:strRef>
          </c:cat>
          <c:val>
            <c:numRef>
              <c:f>'10-1(1)'!$C$75:$C$79</c:f>
              <c:numCache>
                <c:formatCode>#,##0</c:formatCode>
                <c:ptCount val="5"/>
                <c:pt idx="0">
                  <c:v>-49900</c:v>
                </c:pt>
                <c:pt idx="1">
                  <c:v>-35400</c:v>
                </c:pt>
                <c:pt idx="2">
                  <c:v>-33700</c:v>
                </c:pt>
                <c:pt idx="3">
                  <c:v>-49200</c:v>
                </c:pt>
                <c:pt idx="4">
                  <c:v>-57200</c:v>
                </c:pt>
              </c:numCache>
            </c:numRef>
          </c:val>
        </c:ser>
        <c:ser>
          <c:idx val="3"/>
          <c:order val="3"/>
          <c:tx>
            <c:strRef>
              <c:f>'10-1(1)'!$F$3</c:f>
              <c:strCache>
                <c:ptCount val="1"/>
                <c:pt idx="0">
                  <c:v>金融収支</c:v>
                </c:pt>
              </c:strCache>
            </c:strRef>
          </c:tx>
          <c:spPr>
            <a:solidFill>
              <a:schemeClr val="accent2">
                <a:lumMod val="75000"/>
              </a:schemeClr>
            </a:solidFill>
          </c:spPr>
          <c:invertIfNegative val="0"/>
          <c:cat>
            <c:strRef>
              <c:f>'10-1(1)'!$B$62:$B$66</c:f>
              <c:strCache>
                <c:ptCount val="5"/>
                <c:pt idx="0">
                  <c:v>08</c:v>
                </c:pt>
                <c:pt idx="1">
                  <c:v>09</c:v>
                </c:pt>
                <c:pt idx="2">
                  <c:v>10</c:v>
                </c:pt>
                <c:pt idx="3">
                  <c:v>11</c:v>
                </c:pt>
                <c:pt idx="4">
                  <c:v>12</c:v>
                </c:pt>
              </c:strCache>
            </c:strRef>
          </c:cat>
          <c:val>
            <c:numRef>
              <c:f>'10-1(1)'!$F$75:$F$79</c:f>
              <c:numCache>
                <c:formatCode>#,##0</c:formatCode>
                <c:ptCount val="5"/>
                <c:pt idx="0">
                  <c:v>-13800</c:v>
                </c:pt>
                <c:pt idx="1">
                  <c:v>-42100</c:v>
                </c:pt>
                <c:pt idx="2">
                  <c:v>-42800</c:v>
                </c:pt>
                <c:pt idx="3">
                  <c:v>-68800</c:v>
                </c:pt>
                <c:pt idx="4">
                  <c:v>-100500</c:v>
                </c:pt>
              </c:numCache>
            </c:numRef>
          </c:val>
        </c:ser>
        <c:dLbls>
          <c:showLegendKey val="0"/>
          <c:showVal val="0"/>
          <c:showCatName val="0"/>
          <c:showSerName val="0"/>
          <c:showPercent val="0"/>
          <c:showBubbleSize val="0"/>
        </c:dLbls>
        <c:gapWidth val="150"/>
        <c:axId val="441423360"/>
        <c:axId val="441424896"/>
      </c:barChart>
      <c:lineChart>
        <c:grouping val="standard"/>
        <c:varyColors val="0"/>
        <c:ser>
          <c:idx val="1"/>
          <c:order val="1"/>
          <c:tx>
            <c:strRef>
              <c:f>'10-1(1)'!$D$3</c:f>
              <c:strCache>
                <c:ptCount val="1"/>
                <c:pt idx="0">
                  <c:v>貿易・サービス収支</c:v>
                </c:pt>
              </c:strCache>
            </c:strRef>
          </c:tx>
          <c:spPr>
            <a:ln w="38100">
              <a:solidFill>
                <a:srgbClr val="00B050"/>
              </a:solidFill>
            </a:ln>
          </c:spPr>
          <c:marker>
            <c:symbol val="none"/>
          </c:marker>
          <c:val>
            <c:numRef>
              <c:f>'10-1(1)'!$D$75:$D$79</c:f>
              <c:numCache>
                <c:formatCode>#,##0</c:formatCode>
                <c:ptCount val="5"/>
                <c:pt idx="0">
                  <c:v>-62800</c:v>
                </c:pt>
                <c:pt idx="1">
                  <c:v>-34200</c:v>
                </c:pt>
                <c:pt idx="2">
                  <c:v>-43100</c:v>
                </c:pt>
                <c:pt idx="3">
                  <c:v>-62600</c:v>
                </c:pt>
                <c:pt idx="4">
                  <c:v>-49000</c:v>
                </c:pt>
              </c:numCache>
            </c:numRef>
          </c:val>
          <c:smooth val="0"/>
        </c:ser>
        <c:ser>
          <c:idx val="2"/>
          <c:order val="2"/>
          <c:tx>
            <c:strRef>
              <c:f>'10-1(1)'!$E$3</c:f>
              <c:strCache>
                <c:ptCount val="1"/>
                <c:pt idx="0">
                  <c:v>第一次
所得収支</c:v>
                </c:pt>
              </c:strCache>
            </c:strRef>
          </c:tx>
          <c:spPr>
            <a:ln w="38100">
              <a:solidFill>
                <a:schemeClr val="accent6">
                  <a:lumMod val="75000"/>
                </a:schemeClr>
              </a:solidFill>
            </a:ln>
          </c:spPr>
          <c:marker>
            <c:symbol val="none"/>
          </c:marker>
          <c:val>
            <c:numRef>
              <c:f>'10-1(1)'!$E$75:$E$79</c:f>
              <c:numCache>
                <c:formatCode>#,##0</c:formatCode>
                <c:ptCount val="5"/>
                <c:pt idx="0">
                  <c:v>48000</c:v>
                </c:pt>
                <c:pt idx="1">
                  <c:v>45500</c:v>
                </c:pt>
                <c:pt idx="2">
                  <c:v>51400</c:v>
                </c:pt>
                <c:pt idx="3">
                  <c:v>62300</c:v>
                </c:pt>
                <c:pt idx="4">
                  <c:v>38200</c:v>
                </c:pt>
              </c:numCache>
            </c:numRef>
          </c:val>
          <c:smooth val="0"/>
        </c:ser>
        <c:dLbls>
          <c:showLegendKey val="0"/>
          <c:showVal val="0"/>
          <c:showCatName val="0"/>
          <c:showSerName val="0"/>
          <c:showPercent val="0"/>
          <c:showBubbleSize val="0"/>
        </c:dLbls>
        <c:marker val="1"/>
        <c:smooth val="0"/>
        <c:axId val="441423360"/>
        <c:axId val="441424896"/>
      </c:lineChart>
      <c:catAx>
        <c:axId val="441423360"/>
        <c:scaling>
          <c:orientation val="minMax"/>
        </c:scaling>
        <c:delete val="0"/>
        <c:axPos val="b"/>
        <c:majorTickMark val="none"/>
        <c:minorTickMark val="none"/>
        <c:tickLblPos val="nextTo"/>
        <c:crossAx val="441424896"/>
        <c:crosses val="autoZero"/>
        <c:auto val="1"/>
        <c:lblAlgn val="ctr"/>
        <c:lblOffset val="100"/>
        <c:noMultiLvlLbl val="0"/>
      </c:catAx>
      <c:valAx>
        <c:axId val="441424896"/>
        <c:scaling>
          <c:orientation val="minMax"/>
        </c:scaling>
        <c:delete val="0"/>
        <c:axPos val="l"/>
        <c:majorGridlines/>
        <c:numFmt formatCode="#,##0" sourceLinked="1"/>
        <c:majorTickMark val="none"/>
        <c:minorTickMark val="none"/>
        <c:tickLblPos val="nextTo"/>
        <c:crossAx val="441423360"/>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韓国の国際収支</a:t>
            </a:r>
          </a:p>
        </c:rich>
      </c:tx>
      <c:layout/>
      <c:overlay val="0"/>
    </c:title>
    <c:autoTitleDeleted val="0"/>
    <c:plotArea>
      <c:layout/>
      <c:barChart>
        <c:barDir val="col"/>
        <c:grouping val="clustered"/>
        <c:varyColors val="0"/>
        <c:ser>
          <c:idx val="0"/>
          <c:order val="0"/>
          <c:tx>
            <c:strRef>
              <c:f>'10-1(1)'!$C$3</c:f>
              <c:strCache>
                <c:ptCount val="1"/>
                <c:pt idx="0">
                  <c:v>経常収支</c:v>
                </c:pt>
              </c:strCache>
            </c:strRef>
          </c:tx>
          <c:spPr>
            <a:solidFill>
              <a:srgbClr val="0070C0"/>
            </a:solidFill>
          </c:spPr>
          <c:invertIfNegative val="0"/>
          <c:cat>
            <c:strRef>
              <c:f>'10-1(1)'!$B$18:$B$22</c:f>
              <c:strCache>
                <c:ptCount val="5"/>
                <c:pt idx="0">
                  <c:v>08</c:v>
                </c:pt>
                <c:pt idx="1">
                  <c:v>09</c:v>
                </c:pt>
                <c:pt idx="2">
                  <c:v>10</c:v>
                </c:pt>
                <c:pt idx="3">
                  <c:v>11</c:v>
                </c:pt>
                <c:pt idx="4">
                  <c:v>12</c:v>
                </c:pt>
              </c:strCache>
            </c:strRef>
          </c:cat>
          <c:val>
            <c:numRef>
              <c:f>'10-1(1)'!$C$18:$C$22</c:f>
              <c:numCache>
                <c:formatCode>#,##0.0</c:formatCode>
                <c:ptCount val="5"/>
                <c:pt idx="0">
                  <c:v>3196.7</c:v>
                </c:pt>
                <c:pt idx="1">
                  <c:v>32790.5</c:v>
                </c:pt>
                <c:pt idx="2">
                  <c:v>29393.5</c:v>
                </c:pt>
                <c:pt idx="3">
                  <c:v>26068.2</c:v>
                </c:pt>
                <c:pt idx="4">
                  <c:v>43335.1</c:v>
                </c:pt>
              </c:numCache>
            </c:numRef>
          </c:val>
        </c:ser>
        <c:ser>
          <c:idx val="3"/>
          <c:order val="3"/>
          <c:tx>
            <c:strRef>
              <c:f>'10-1(1)'!$F$3</c:f>
              <c:strCache>
                <c:ptCount val="1"/>
                <c:pt idx="0">
                  <c:v>金融収支</c:v>
                </c:pt>
              </c:strCache>
            </c:strRef>
          </c:tx>
          <c:spPr>
            <a:solidFill>
              <a:schemeClr val="accent2">
                <a:lumMod val="75000"/>
              </a:schemeClr>
            </a:solidFill>
          </c:spPr>
          <c:invertIfNegative val="0"/>
          <c:cat>
            <c:strRef>
              <c:f>'10-1(1)'!$B$18:$B$22</c:f>
              <c:strCache>
                <c:ptCount val="5"/>
                <c:pt idx="0">
                  <c:v>08</c:v>
                </c:pt>
                <c:pt idx="1">
                  <c:v>09</c:v>
                </c:pt>
                <c:pt idx="2">
                  <c:v>10</c:v>
                </c:pt>
                <c:pt idx="3">
                  <c:v>11</c:v>
                </c:pt>
                <c:pt idx="4">
                  <c:v>12</c:v>
                </c:pt>
              </c:strCache>
            </c:strRef>
          </c:cat>
          <c:val>
            <c:numRef>
              <c:f>'10-1(1)'!$F$18:$F$22</c:f>
              <c:numCache>
                <c:formatCode>#,##0.0</c:formatCode>
                <c:ptCount val="5"/>
                <c:pt idx="0">
                  <c:v>57709.2</c:v>
                </c:pt>
                <c:pt idx="1">
                  <c:v>-33768.300000000003</c:v>
                </c:pt>
                <c:pt idx="2">
                  <c:v>290</c:v>
                </c:pt>
                <c:pt idx="3">
                  <c:v>12800.6</c:v>
                </c:pt>
                <c:pt idx="4">
                  <c:v>32423.8</c:v>
                </c:pt>
              </c:numCache>
            </c:numRef>
          </c:val>
        </c:ser>
        <c:dLbls>
          <c:showLegendKey val="0"/>
          <c:showVal val="0"/>
          <c:showCatName val="0"/>
          <c:showSerName val="0"/>
          <c:showPercent val="0"/>
          <c:showBubbleSize val="0"/>
        </c:dLbls>
        <c:gapWidth val="150"/>
        <c:axId val="441727232"/>
        <c:axId val="441733120"/>
      </c:barChart>
      <c:lineChart>
        <c:grouping val="standard"/>
        <c:varyColors val="0"/>
        <c:ser>
          <c:idx val="1"/>
          <c:order val="1"/>
          <c:tx>
            <c:strRef>
              <c:f>'10-1(1)'!$D$3</c:f>
              <c:strCache>
                <c:ptCount val="1"/>
                <c:pt idx="0">
                  <c:v>貿易・サービス収支</c:v>
                </c:pt>
              </c:strCache>
            </c:strRef>
          </c:tx>
          <c:spPr>
            <a:ln w="38100">
              <a:solidFill>
                <a:srgbClr val="00B050"/>
              </a:solidFill>
            </a:ln>
          </c:spPr>
          <c:marker>
            <c:symbol val="none"/>
          </c:marker>
          <c:val>
            <c:numRef>
              <c:f>'10-1(1)'!$D$18:$D$22</c:f>
              <c:numCache>
                <c:formatCode>#,##0.0</c:formatCode>
                <c:ptCount val="5"/>
                <c:pt idx="0">
                  <c:v>-564.79999999999995</c:v>
                </c:pt>
                <c:pt idx="1">
                  <c:v>31225.5</c:v>
                </c:pt>
                <c:pt idx="2">
                  <c:v>31456.5</c:v>
                </c:pt>
                <c:pt idx="3">
                  <c:v>25810.5</c:v>
                </c:pt>
                <c:pt idx="4">
                  <c:v>41213.9</c:v>
                </c:pt>
              </c:numCache>
            </c:numRef>
          </c:val>
          <c:smooth val="0"/>
        </c:ser>
        <c:ser>
          <c:idx val="2"/>
          <c:order val="2"/>
          <c:tx>
            <c:strRef>
              <c:f>'10-1(1)'!$E$3</c:f>
              <c:strCache>
                <c:ptCount val="1"/>
                <c:pt idx="0">
                  <c:v>第一次
所得収支</c:v>
                </c:pt>
              </c:strCache>
            </c:strRef>
          </c:tx>
          <c:spPr>
            <a:ln w="38100">
              <a:solidFill>
                <a:schemeClr val="accent6">
                  <a:lumMod val="75000"/>
                </a:schemeClr>
              </a:solidFill>
            </a:ln>
          </c:spPr>
          <c:marker>
            <c:symbol val="none"/>
          </c:marker>
          <c:val>
            <c:numRef>
              <c:f>'10-1(1)'!$E$18:$E$22</c:f>
              <c:numCache>
                <c:formatCode>#,##0.0</c:formatCode>
                <c:ptCount val="5"/>
                <c:pt idx="0">
                  <c:v>4435.4000000000015</c:v>
                </c:pt>
                <c:pt idx="1">
                  <c:v>2276.7000000000007</c:v>
                </c:pt>
                <c:pt idx="2">
                  <c:v>1015.8999999999996</c:v>
                </c:pt>
                <c:pt idx="3">
                  <c:v>2890.8999999999996</c:v>
                </c:pt>
                <c:pt idx="4">
                  <c:v>4885.5</c:v>
                </c:pt>
              </c:numCache>
            </c:numRef>
          </c:val>
          <c:smooth val="0"/>
        </c:ser>
        <c:dLbls>
          <c:showLegendKey val="0"/>
          <c:showVal val="0"/>
          <c:showCatName val="0"/>
          <c:showSerName val="0"/>
          <c:showPercent val="0"/>
          <c:showBubbleSize val="0"/>
        </c:dLbls>
        <c:marker val="1"/>
        <c:smooth val="0"/>
        <c:axId val="441727232"/>
        <c:axId val="441733120"/>
      </c:lineChart>
      <c:catAx>
        <c:axId val="441727232"/>
        <c:scaling>
          <c:orientation val="minMax"/>
        </c:scaling>
        <c:delete val="0"/>
        <c:axPos val="b"/>
        <c:majorTickMark val="none"/>
        <c:minorTickMark val="none"/>
        <c:tickLblPos val="nextTo"/>
        <c:crossAx val="441733120"/>
        <c:crosses val="autoZero"/>
        <c:auto val="1"/>
        <c:lblAlgn val="ctr"/>
        <c:lblOffset val="100"/>
        <c:noMultiLvlLbl val="0"/>
      </c:catAx>
      <c:valAx>
        <c:axId val="441733120"/>
        <c:scaling>
          <c:orientation val="minMax"/>
        </c:scaling>
        <c:delete val="0"/>
        <c:axPos val="l"/>
        <c:majorGridlines/>
        <c:numFmt formatCode="#,##0.0" sourceLinked="1"/>
        <c:majorTickMark val="none"/>
        <c:minorTickMark val="none"/>
        <c:tickLblPos val="nextTo"/>
        <c:crossAx val="441727232"/>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中国の国際収支</a:t>
            </a:r>
          </a:p>
        </c:rich>
      </c:tx>
      <c:layout/>
      <c:overlay val="0"/>
    </c:title>
    <c:autoTitleDeleted val="0"/>
    <c:plotArea>
      <c:layout/>
      <c:barChart>
        <c:barDir val="col"/>
        <c:grouping val="clustered"/>
        <c:varyColors val="0"/>
        <c:ser>
          <c:idx val="0"/>
          <c:order val="0"/>
          <c:tx>
            <c:strRef>
              <c:f>'10-1(1)'!$C$3</c:f>
              <c:strCache>
                <c:ptCount val="1"/>
                <c:pt idx="0">
                  <c:v>経常収支</c:v>
                </c:pt>
              </c:strCache>
            </c:strRef>
          </c:tx>
          <c:spPr>
            <a:solidFill>
              <a:srgbClr val="0070C0"/>
            </a:solidFill>
          </c:spPr>
          <c:invertIfNegative val="0"/>
          <c:cat>
            <c:strRef>
              <c:f>'10-1(1)'!$B$42:$B$46</c:f>
              <c:strCache>
                <c:ptCount val="5"/>
                <c:pt idx="0">
                  <c:v>08</c:v>
                </c:pt>
                <c:pt idx="1">
                  <c:v>09</c:v>
                </c:pt>
                <c:pt idx="2">
                  <c:v>10</c:v>
                </c:pt>
                <c:pt idx="3">
                  <c:v>11</c:v>
                </c:pt>
                <c:pt idx="4">
                  <c:v>12</c:v>
                </c:pt>
              </c:strCache>
            </c:strRef>
          </c:cat>
          <c:val>
            <c:numRef>
              <c:f>'10-1(1)'!$C$42:$C$46</c:f>
              <c:numCache>
                <c:formatCode>#,##0.0</c:formatCode>
                <c:ptCount val="5"/>
                <c:pt idx="0">
                  <c:v>420568.5</c:v>
                </c:pt>
                <c:pt idx="1">
                  <c:v>243256.6</c:v>
                </c:pt>
                <c:pt idx="2">
                  <c:v>237810.4</c:v>
                </c:pt>
                <c:pt idx="3">
                  <c:v>136096.79999999999</c:v>
                </c:pt>
                <c:pt idx="4">
                  <c:v>193139.20000000001</c:v>
                </c:pt>
              </c:numCache>
            </c:numRef>
          </c:val>
        </c:ser>
        <c:ser>
          <c:idx val="3"/>
          <c:order val="3"/>
          <c:tx>
            <c:strRef>
              <c:f>'10-1(1)'!$F$3</c:f>
              <c:strCache>
                <c:ptCount val="1"/>
                <c:pt idx="0">
                  <c:v>金融収支</c:v>
                </c:pt>
              </c:strCache>
            </c:strRef>
          </c:tx>
          <c:spPr>
            <a:solidFill>
              <a:schemeClr val="accent2">
                <a:lumMod val="75000"/>
              </a:schemeClr>
            </a:solidFill>
          </c:spPr>
          <c:invertIfNegative val="0"/>
          <c:cat>
            <c:strRef>
              <c:f>'10-1(1)'!$B$42:$B$46</c:f>
              <c:strCache>
                <c:ptCount val="5"/>
                <c:pt idx="0">
                  <c:v>08</c:v>
                </c:pt>
                <c:pt idx="1">
                  <c:v>09</c:v>
                </c:pt>
                <c:pt idx="2">
                  <c:v>10</c:v>
                </c:pt>
                <c:pt idx="3">
                  <c:v>11</c:v>
                </c:pt>
                <c:pt idx="4">
                  <c:v>12</c:v>
                </c:pt>
              </c:strCache>
            </c:strRef>
          </c:cat>
          <c:val>
            <c:numRef>
              <c:f>'10-1(1)'!$F$42:$F$46</c:f>
              <c:numCache>
                <c:formatCode>#,##0.0</c:formatCode>
                <c:ptCount val="5"/>
                <c:pt idx="0">
                  <c:v>-37074.800000000003</c:v>
                </c:pt>
                <c:pt idx="1">
                  <c:v>-194493.7</c:v>
                </c:pt>
                <c:pt idx="2">
                  <c:v>-282234.2</c:v>
                </c:pt>
                <c:pt idx="3">
                  <c:v>-260024.1</c:v>
                </c:pt>
                <c:pt idx="4">
                  <c:v>21083.7</c:v>
                </c:pt>
              </c:numCache>
            </c:numRef>
          </c:val>
        </c:ser>
        <c:dLbls>
          <c:showLegendKey val="0"/>
          <c:showVal val="0"/>
          <c:showCatName val="0"/>
          <c:showSerName val="0"/>
          <c:showPercent val="0"/>
          <c:showBubbleSize val="0"/>
        </c:dLbls>
        <c:gapWidth val="150"/>
        <c:axId val="442018816"/>
        <c:axId val="442032896"/>
      </c:barChart>
      <c:lineChart>
        <c:grouping val="standard"/>
        <c:varyColors val="0"/>
        <c:ser>
          <c:idx val="1"/>
          <c:order val="1"/>
          <c:tx>
            <c:strRef>
              <c:f>'10-1(1)'!$D$3</c:f>
              <c:strCache>
                <c:ptCount val="1"/>
                <c:pt idx="0">
                  <c:v>貿易・サービス収支</c:v>
                </c:pt>
              </c:strCache>
            </c:strRef>
          </c:tx>
          <c:spPr>
            <a:ln w="38100">
              <a:solidFill>
                <a:srgbClr val="00B050"/>
              </a:solidFill>
            </a:ln>
          </c:spPr>
          <c:marker>
            <c:symbol val="none"/>
          </c:marker>
          <c:val>
            <c:numRef>
              <c:f>'10-1(1)'!$D$42:$D$46</c:f>
              <c:numCache>
                <c:formatCode>#,##0.0</c:formatCode>
                <c:ptCount val="5"/>
                <c:pt idx="0">
                  <c:v>348832.5</c:v>
                </c:pt>
                <c:pt idx="1">
                  <c:v>220130.4</c:v>
                </c:pt>
                <c:pt idx="2">
                  <c:v>223023.9</c:v>
                </c:pt>
                <c:pt idx="3">
                  <c:v>181903.7</c:v>
                </c:pt>
                <c:pt idx="4">
                  <c:v>231844.9</c:v>
                </c:pt>
              </c:numCache>
            </c:numRef>
          </c:val>
          <c:smooth val="0"/>
        </c:ser>
        <c:ser>
          <c:idx val="2"/>
          <c:order val="2"/>
          <c:tx>
            <c:strRef>
              <c:f>'10-1(1)'!$E$3</c:f>
              <c:strCache>
                <c:ptCount val="1"/>
                <c:pt idx="0">
                  <c:v>第一次
所得収支</c:v>
                </c:pt>
              </c:strCache>
            </c:strRef>
          </c:tx>
          <c:spPr>
            <a:ln w="38100">
              <a:solidFill>
                <a:schemeClr val="accent6">
                  <a:lumMod val="75000"/>
                </a:schemeClr>
              </a:solidFill>
            </a:ln>
          </c:spPr>
          <c:marker>
            <c:symbol val="none"/>
          </c:marker>
          <c:val>
            <c:numRef>
              <c:f>'10-1(1)'!$E$42:$E$46</c:f>
              <c:numCache>
                <c:formatCode>#,##0.0</c:formatCode>
                <c:ptCount val="5"/>
                <c:pt idx="0">
                  <c:v>28580</c:v>
                </c:pt>
                <c:pt idx="1">
                  <c:v>-8532.6000000000058</c:v>
                </c:pt>
                <c:pt idx="2">
                  <c:v>-25899.299999999988</c:v>
                </c:pt>
                <c:pt idx="3">
                  <c:v>-70317.600000000006</c:v>
                </c:pt>
                <c:pt idx="4">
                  <c:v>-42139.399999999994</c:v>
                </c:pt>
              </c:numCache>
            </c:numRef>
          </c:val>
          <c:smooth val="0"/>
        </c:ser>
        <c:dLbls>
          <c:showLegendKey val="0"/>
          <c:showVal val="0"/>
          <c:showCatName val="0"/>
          <c:showSerName val="0"/>
          <c:showPercent val="0"/>
          <c:showBubbleSize val="0"/>
        </c:dLbls>
        <c:marker val="1"/>
        <c:smooth val="0"/>
        <c:axId val="442018816"/>
        <c:axId val="442032896"/>
      </c:lineChart>
      <c:catAx>
        <c:axId val="442018816"/>
        <c:scaling>
          <c:orientation val="minMax"/>
        </c:scaling>
        <c:delete val="0"/>
        <c:axPos val="b"/>
        <c:majorTickMark val="none"/>
        <c:minorTickMark val="none"/>
        <c:tickLblPos val="nextTo"/>
        <c:crossAx val="442032896"/>
        <c:crosses val="autoZero"/>
        <c:auto val="1"/>
        <c:lblAlgn val="ctr"/>
        <c:lblOffset val="100"/>
        <c:noMultiLvlLbl val="0"/>
      </c:catAx>
      <c:valAx>
        <c:axId val="442032896"/>
        <c:scaling>
          <c:orientation val="minMax"/>
        </c:scaling>
        <c:delete val="0"/>
        <c:axPos val="l"/>
        <c:majorGridlines/>
        <c:numFmt formatCode="#,##0.0" sourceLinked="1"/>
        <c:majorTickMark val="none"/>
        <c:minorTickMark val="none"/>
        <c:tickLblPos val="nextTo"/>
        <c:crossAx val="442018816"/>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インドの国際収支</a:t>
            </a:r>
          </a:p>
        </c:rich>
      </c:tx>
      <c:layout/>
      <c:overlay val="0"/>
    </c:title>
    <c:autoTitleDeleted val="0"/>
    <c:plotArea>
      <c:layout/>
      <c:barChart>
        <c:barDir val="col"/>
        <c:grouping val="clustered"/>
        <c:varyColors val="0"/>
        <c:ser>
          <c:idx val="0"/>
          <c:order val="0"/>
          <c:tx>
            <c:strRef>
              <c:f>'[Microsoft PowerPoint 内のグラフ]10-1(1)'!$C$3</c:f>
              <c:strCache>
                <c:ptCount val="1"/>
                <c:pt idx="0">
                  <c:v>経常収支</c:v>
                </c:pt>
              </c:strCache>
            </c:strRef>
          </c:tx>
          <c:spPr>
            <a:solidFill>
              <a:srgbClr val="0070C0"/>
            </a:solidFill>
          </c:spPr>
          <c:invertIfNegative val="0"/>
          <c:cat>
            <c:strRef>
              <c:f>'[Microsoft PowerPoint 内のグラフ]10-1(1)'!$B$11:$B$15</c:f>
              <c:strCache>
                <c:ptCount val="5"/>
                <c:pt idx="0">
                  <c:v>07</c:v>
                </c:pt>
                <c:pt idx="1">
                  <c:v>08</c:v>
                </c:pt>
                <c:pt idx="2">
                  <c:v>09</c:v>
                </c:pt>
                <c:pt idx="3">
                  <c:v>10</c:v>
                </c:pt>
                <c:pt idx="4">
                  <c:v>11</c:v>
                </c:pt>
              </c:strCache>
            </c:strRef>
          </c:cat>
          <c:val>
            <c:numRef>
              <c:f>'[Microsoft PowerPoint 内のグラフ]10-1(1)'!$C$11:$C$15</c:f>
              <c:numCache>
                <c:formatCode>#,##0.0</c:formatCode>
                <c:ptCount val="5"/>
                <c:pt idx="0">
                  <c:v>-8075.7</c:v>
                </c:pt>
                <c:pt idx="1">
                  <c:v>-30972</c:v>
                </c:pt>
                <c:pt idx="2">
                  <c:v>-26186.400000000001</c:v>
                </c:pt>
                <c:pt idx="3">
                  <c:v>-52274.7</c:v>
                </c:pt>
                <c:pt idx="4">
                  <c:v>-60038</c:v>
                </c:pt>
              </c:numCache>
            </c:numRef>
          </c:val>
        </c:ser>
        <c:ser>
          <c:idx val="3"/>
          <c:order val="3"/>
          <c:tx>
            <c:strRef>
              <c:f>'[Microsoft PowerPoint 内のグラフ]10-1(1)'!$F$3</c:f>
              <c:strCache>
                <c:ptCount val="1"/>
                <c:pt idx="0">
                  <c:v>金融収支</c:v>
                </c:pt>
              </c:strCache>
            </c:strRef>
          </c:tx>
          <c:spPr>
            <a:solidFill>
              <a:schemeClr val="accent2">
                <a:lumMod val="75000"/>
              </a:schemeClr>
            </a:solidFill>
          </c:spPr>
          <c:invertIfNegative val="0"/>
          <c:cat>
            <c:strRef>
              <c:f>'[Microsoft PowerPoint 内のグラフ]10-1(1)'!$B$11:$B$15</c:f>
              <c:strCache>
                <c:ptCount val="5"/>
                <c:pt idx="0">
                  <c:v>07</c:v>
                </c:pt>
                <c:pt idx="1">
                  <c:v>08</c:v>
                </c:pt>
                <c:pt idx="2">
                  <c:v>09</c:v>
                </c:pt>
                <c:pt idx="3">
                  <c:v>10</c:v>
                </c:pt>
                <c:pt idx="4">
                  <c:v>11</c:v>
                </c:pt>
              </c:strCache>
            </c:strRef>
          </c:cat>
          <c:val>
            <c:numRef>
              <c:f>'[Microsoft PowerPoint 内のグラフ]10-1(1)'!$F$11:$F$15</c:f>
              <c:numCache>
                <c:formatCode>#,##0.0</c:formatCode>
                <c:ptCount val="5"/>
                <c:pt idx="0">
                  <c:v>-94363.5</c:v>
                </c:pt>
                <c:pt idx="1">
                  <c:v>-34436.800000000003</c:v>
                </c:pt>
                <c:pt idx="2">
                  <c:v>-42920.800000000003</c:v>
                </c:pt>
                <c:pt idx="3">
                  <c:v>-66996</c:v>
                </c:pt>
                <c:pt idx="4">
                  <c:v>-56621</c:v>
                </c:pt>
              </c:numCache>
            </c:numRef>
          </c:val>
        </c:ser>
        <c:dLbls>
          <c:showLegendKey val="0"/>
          <c:showVal val="0"/>
          <c:showCatName val="0"/>
          <c:showSerName val="0"/>
          <c:showPercent val="0"/>
          <c:showBubbleSize val="0"/>
        </c:dLbls>
        <c:gapWidth val="150"/>
        <c:axId val="442349440"/>
        <c:axId val="442350976"/>
      </c:barChart>
      <c:lineChart>
        <c:grouping val="standard"/>
        <c:varyColors val="0"/>
        <c:ser>
          <c:idx val="1"/>
          <c:order val="1"/>
          <c:tx>
            <c:strRef>
              <c:f>'[Microsoft PowerPoint 内のグラフ]10-1(1)'!$D$3</c:f>
              <c:strCache>
                <c:ptCount val="1"/>
                <c:pt idx="0">
                  <c:v>貿易・サービス収支</c:v>
                </c:pt>
              </c:strCache>
            </c:strRef>
          </c:tx>
          <c:spPr>
            <a:ln w="38100">
              <a:solidFill>
                <a:srgbClr val="00B050"/>
              </a:solidFill>
            </a:ln>
          </c:spPr>
          <c:marker>
            <c:symbol val="none"/>
          </c:marker>
          <c:val>
            <c:numRef>
              <c:f>'[Microsoft PowerPoint 内のグラフ]10-1(1)'!$D$11:$D$15</c:f>
              <c:numCache>
                <c:formatCode>#,##0.0</c:formatCode>
                <c:ptCount val="5"/>
                <c:pt idx="0">
                  <c:v>-38703.699999999997</c:v>
                </c:pt>
                <c:pt idx="1">
                  <c:v>-74360</c:v>
                </c:pt>
                <c:pt idx="2">
                  <c:v>-67410</c:v>
                </c:pt>
                <c:pt idx="3">
                  <c:v>-89264</c:v>
                </c:pt>
                <c:pt idx="4">
                  <c:v>-103680</c:v>
                </c:pt>
              </c:numCache>
            </c:numRef>
          </c:val>
          <c:smooth val="0"/>
        </c:ser>
        <c:ser>
          <c:idx val="2"/>
          <c:order val="2"/>
          <c:tx>
            <c:strRef>
              <c:f>'[Microsoft PowerPoint 内のグラフ]10-1(1)'!$E$3</c:f>
              <c:strCache>
                <c:ptCount val="1"/>
                <c:pt idx="0">
                  <c:v>第一次
所得収支</c:v>
                </c:pt>
              </c:strCache>
            </c:strRef>
          </c:tx>
          <c:spPr>
            <a:ln w="38100">
              <a:solidFill>
                <a:schemeClr val="accent6">
                  <a:lumMod val="75000"/>
                </a:schemeClr>
              </a:solidFill>
            </a:ln>
          </c:spPr>
          <c:marker>
            <c:symbol val="none"/>
          </c:marker>
          <c:val>
            <c:numRef>
              <c:f>'[Microsoft PowerPoint 内のグラフ]10-1(1)'!$E$11:$E$15</c:f>
              <c:numCache>
                <c:formatCode>#,##0.0</c:formatCode>
                <c:ptCount val="5"/>
                <c:pt idx="0">
                  <c:v>-6515.7999999999993</c:v>
                </c:pt>
                <c:pt idx="1">
                  <c:v>-5364.3000000000011</c:v>
                </c:pt>
                <c:pt idx="2">
                  <c:v>-7538.9000000000015</c:v>
                </c:pt>
                <c:pt idx="3">
                  <c:v>-15119.7</c:v>
                </c:pt>
                <c:pt idx="4">
                  <c:v>-17932</c:v>
                </c:pt>
              </c:numCache>
            </c:numRef>
          </c:val>
          <c:smooth val="0"/>
        </c:ser>
        <c:dLbls>
          <c:showLegendKey val="0"/>
          <c:showVal val="0"/>
          <c:showCatName val="0"/>
          <c:showSerName val="0"/>
          <c:showPercent val="0"/>
          <c:showBubbleSize val="0"/>
        </c:dLbls>
        <c:marker val="1"/>
        <c:smooth val="0"/>
        <c:axId val="442349440"/>
        <c:axId val="442350976"/>
      </c:lineChart>
      <c:catAx>
        <c:axId val="442349440"/>
        <c:scaling>
          <c:orientation val="minMax"/>
        </c:scaling>
        <c:delete val="0"/>
        <c:axPos val="b"/>
        <c:majorTickMark val="none"/>
        <c:minorTickMark val="none"/>
        <c:tickLblPos val="nextTo"/>
        <c:crossAx val="442350976"/>
        <c:crosses val="autoZero"/>
        <c:auto val="1"/>
        <c:lblAlgn val="ctr"/>
        <c:lblOffset val="100"/>
        <c:noMultiLvlLbl val="0"/>
      </c:catAx>
      <c:valAx>
        <c:axId val="442350976"/>
        <c:scaling>
          <c:orientation val="minMax"/>
        </c:scaling>
        <c:delete val="0"/>
        <c:axPos val="l"/>
        <c:majorGridlines/>
        <c:numFmt formatCode="#,##0.0" sourceLinked="1"/>
        <c:majorTickMark val="none"/>
        <c:minorTickMark val="none"/>
        <c:tickLblPos val="nextTo"/>
        <c:crossAx val="442349440"/>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タイの国際収支</a:t>
            </a:r>
          </a:p>
        </c:rich>
      </c:tx>
      <c:layout/>
      <c:overlay val="0"/>
    </c:title>
    <c:autoTitleDeleted val="0"/>
    <c:plotArea>
      <c:layout/>
      <c:barChart>
        <c:barDir val="col"/>
        <c:grouping val="clustered"/>
        <c:varyColors val="0"/>
        <c:ser>
          <c:idx val="0"/>
          <c:order val="0"/>
          <c:tx>
            <c:strRef>
              <c:f>'[Microsoft PowerPoint 内のグラフ]10-1(1)'!$C$3</c:f>
              <c:strCache>
                <c:ptCount val="1"/>
                <c:pt idx="0">
                  <c:v>経常収支</c:v>
                </c:pt>
              </c:strCache>
            </c:strRef>
          </c:tx>
          <c:spPr>
            <a:solidFill>
              <a:srgbClr val="0070C0"/>
            </a:solidFill>
          </c:spPr>
          <c:invertIfNegative val="0"/>
          <c:cat>
            <c:strRef>
              <c:f>'[Microsoft PowerPoint 内のグラフ]10-1(1)'!$B$36:$B$40</c:f>
              <c:strCache>
                <c:ptCount val="5"/>
                <c:pt idx="0">
                  <c:v>08</c:v>
                </c:pt>
                <c:pt idx="1">
                  <c:v>09</c:v>
                </c:pt>
                <c:pt idx="2">
                  <c:v>10</c:v>
                </c:pt>
                <c:pt idx="3">
                  <c:v>11</c:v>
                </c:pt>
                <c:pt idx="4">
                  <c:v>12</c:v>
                </c:pt>
              </c:strCache>
            </c:strRef>
          </c:cat>
          <c:val>
            <c:numRef>
              <c:f>'[Microsoft PowerPoint 内のグラフ]10-1(1)'!$C$36:$C$40</c:f>
              <c:numCache>
                <c:formatCode>#,##0.0</c:formatCode>
                <c:ptCount val="5"/>
                <c:pt idx="0">
                  <c:v>2210.8000000000002</c:v>
                </c:pt>
                <c:pt idx="1">
                  <c:v>21890.7</c:v>
                </c:pt>
                <c:pt idx="2">
                  <c:v>9945.9</c:v>
                </c:pt>
                <c:pt idx="3">
                  <c:v>5917.8</c:v>
                </c:pt>
                <c:pt idx="4">
                  <c:v>2758.8</c:v>
                </c:pt>
              </c:numCache>
            </c:numRef>
          </c:val>
        </c:ser>
        <c:ser>
          <c:idx val="3"/>
          <c:order val="3"/>
          <c:tx>
            <c:strRef>
              <c:f>'[Microsoft PowerPoint 内のグラフ]10-1(1)'!$F$3</c:f>
              <c:strCache>
                <c:ptCount val="1"/>
                <c:pt idx="0">
                  <c:v>金融収支</c:v>
                </c:pt>
              </c:strCache>
            </c:strRef>
          </c:tx>
          <c:spPr>
            <a:solidFill>
              <a:schemeClr val="accent2">
                <a:lumMod val="75000"/>
              </a:schemeClr>
            </a:solidFill>
          </c:spPr>
          <c:invertIfNegative val="0"/>
          <c:cat>
            <c:strRef>
              <c:f>'[Microsoft PowerPoint 内のグラフ]10-1(1)'!$B$36:$B$40</c:f>
              <c:strCache>
                <c:ptCount val="5"/>
                <c:pt idx="0">
                  <c:v>08</c:v>
                </c:pt>
                <c:pt idx="1">
                  <c:v>09</c:v>
                </c:pt>
                <c:pt idx="2">
                  <c:v>10</c:v>
                </c:pt>
                <c:pt idx="3">
                  <c:v>11</c:v>
                </c:pt>
                <c:pt idx="4">
                  <c:v>12</c:v>
                </c:pt>
              </c:strCache>
            </c:strRef>
          </c:cat>
          <c:val>
            <c:numRef>
              <c:f>'[Microsoft PowerPoint 内のグラフ]10-1(1)'!$F$36:$F$40</c:f>
              <c:numCache>
                <c:formatCode>#,##0.0</c:formatCode>
                <c:ptCount val="5"/>
                <c:pt idx="0">
                  <c:v>-12311.3</c:v>
                </c:pt>
                <c:pt idx="1">
                  <c:v>2576.6</c:v>
                </c:pt>
                <c:pt idx="2">
                  <c:v>-24891.5</c:v>
                </c:pt>
                <c:pt idx="3">
                  <c:v>5231.8</c:v>
                </c:pt>
                <c:pt idx="4">
                  <c:v>-11542.4</c:v>
                </c:pt>
              </c:numCache>
            </c:numRef>
          </c:val>
        </c:ser>
        <c:dLbls>
          <c:showLegendKey val="0"/>
          <c:showVal val="0"/>
          <c:showCatName val="0"/>
          <c:showSerName val="0"/>
          <c:showPercent val="0"/>
          <c:showBubbleSize val="0"/>
        </c:dLbls>
        <c:gapWidth val="150"/>
        <c:axId val="442276480"/>
        <c:axId val="442282368"/>
      </c:barChart>
      <c:lineChart>
        <c:grouping val="standard"/>
        <c:varyColors val="0"/>
        <c:ser>
          <c:idx val="1"/>
          <c:order val="1"/>
          <c:tx>
            <c:strRef>
              <c:f>'[Microsoft PowerPoint 内のグラフ]10-1(1)'!$D$3</c:f>
              <c:strCache>
                <c:ptCount val="1"/>
                <c:pt idx="0">
                  <c:v>貿易・サービス収支</c:v>
                </c:pt>
              </c:strCache>
            </c:strRef>
          </c:tx>
          <c:spPr>
            <a:ln w="38100">
              <a:solidFill>
                <a:srgbClr val="00B050"/>
              </a:solidFill>
            </a:ln>
          </c:spPr>
          <c:marker>
            <c:symbol val="none"/>
          </c:marker>
          <c:cat>
            <c:strRef>
              <c:f>'[Microsoft PowerPoint 内のグラフ]10-1(1)'!$B$36:$B$40</c:f>
              <c:strCache>
                <c:ptCount val="5"/>
                <c:pt idx="0">
                  <c:v>08</c:v>
                </c:pt>
                <c:pt idx="1">
                  <c:v>09</c:v>
                </c:pt>
                <c:pt idx="2">
                  <c:v>10</c:v>
                </c:pt>
                <c:pt idx="3">
                  <c:v>11</c:v>
                </c:pt>
                <c:pt idx="4">
                  <c:v>12</c:v>
                </c:pt>
              </c:strCache>
            </c:strRef>
          </c:cat>
          <c:val>
            <c:numRef>
              <c:f>'[Microsoft PowerPoint 内のグラフ]10-1(1)'!$D$36:$D$40</c:f>
              <c:numCache>
                <c:formatCode>#,##0.0</c:formatCode>
                <c:ptCount val="5"/>
                <c:pt idx="0">
                  <c:v>4500.3</c:v>
                </c:pt>
                <c:pt idx="1">
                  <c:v>26249.200000000001</c:v>
                </c:pt>
                <c:pt idx="2">
                  <c:v>18964.099999999999</c:v>
                </c:pt>
                <c:pt idx="3">
                  <c:v>6427.8</c:v>
                </c:pt>
                <c:pt idx="4">
                  <c:v>5124.2</c:v>
                </c:pt>
              </c:numCache>
            </c:numRef>
          </c:val>
          <c:smooth val="0"/>
        </c:ser>
        <c:ser>
          <c:idx val="2"/>
          <c:order val="2"/>
          <c:tx>
            <c:strRef>
              <c:f>'[Microsoft PowerPoint 内のグラフ]10-1(1)'!$E$3</c:f>
              <c:strCache>
                <c:ptCount val="1"/>
                <c:pt idx="0">
                  <c:v>第一次
所得収支</c:v>
                </c:pt>
              </c:strCache>
            </c:strRef>
          </c:tx>
          <c:spPr>
            <a:ln w="38100">
              <a:solidFill>
                <a:schemeClr val="accent6">
                  <a:lumMod val="75000"/>
                </a:schemeClr>
              </a:solidFill>
            </a:ln>
          </c:spPr>
          <c:marker>
            <c:symbol val="none"/>
          </c:marker>
          <c:cat>
            <c:strRef>
              <c:f>'[Microsoft PowerPoint 内のグラフ]10-1(1)'!$B$36:$B$40</c:f>
              <c:strCache>
                <c:ptCount val="5"/>
                <c:pt idx="0">
                  <c:v>08</c:v>
                </c:pt>
                <c:pt idx="1">
                  <c:v>09</c:v>
                </c:pt>
                <c:pt idx="2">
                  <c:v>10</c:v>
                </c:pt>
                <c:pt idx="3">
                  <c:v>11</c:v>
                </c:pt>
                <c:pt idx="4">
                  <c:v>12</c:v>
                </c:pt>
              </c:strCache>
            </c:strRef>
          </c:cat>
          <c:val>
            <c:numRef>
              <c:f>'[Microsoft PowerPoint 内のグラフ]10-1(1)'!$E$36:$E$40</c:f>
              <c:numCache>
                <c:formatCode>#,##0.0</c:formatCode>
                <c:ptCount val="5"/>
                <c:pt idx="0">
                  <c:v>-8957.5</c:v>
                </c:pt>
                <c:pt idx="1">
                  <c:v>-9705.7999999999993</c:v>
                </c:pt>
                <c:pt idx="2">
                  <c:v>-15065.100000000002</c:v>
                </c:pt>
                <c:pt idx="3">
                  <c:v>-11344.5</c:v>
                </c:pt>
                <c:pt idx="4">
                  <c:v>-14645</c:v>
                </c:pt>
              </c:numCache>
            </c:numRef>
          </c:val>
          <c:smooth val="0"/>
        </c:ser>
        <c:dLbls>
          <c:showLegendKey val="0"/>
          <c:showVal val="0"/>
          <c:showCatName val="0"/>
          <c:showSerName val="0"/>
          <c:showPercent val="0"/>
          <c:showBubbleSize val="0"/>
        </c:dLbls>
        <c:marker val="1"/>
        <c:smooth val="0"/>
        <c:axId val="442276480"/>
        <c:axId val="442282368"/>
      </c:lineChart>
      <c:catAx>
        <c:axId val="442276480"/>
        <c:scaling>
          <c:orientation val="minMax"/>
        </c:scaling>
        <c:delete val="0"/>
        <c:axPos val="b"/>
        <c:numFmt formatCode="General" sourceLinked="1"/>
        <c:majorTickMark val="none"/>
        <c:minorTickMark val="none"/>
        <c:tickLblPos val="nextTo"/>
        <c:crossAx val="442282368"/>
        <c:crosses val="autoZero"/>
        <c:auto val="1"/>
        <c:lblAlgn val="ctr"/>
        <c:lblOffset val="100"/>
        <c:noMultiLvlLbl val="0"/>
      </c:catAx>
      <c:valAx>
        <c:axId val="442282368"/>
        <c:scaling>
          <c:orientation val="minMax"/>
        </c:scaling>
        <c:delete val="0"/>
        <c:axPos val="l"/>
        <c:majorGridlines/>
        <c:numFmt formatCode="#,##0.0" sourceLinked="1"/>
        <c:majorTickMark val="none"/>
        <c:minorTickMark val="none"/>
        <c:tickLblPos val="nextTo"/>
        <c:crossAx val="442276480"/>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日本の貿易収支（ドル建）</a:t>
            </a:r>
          </a:p>
        </c:rich>
      </c:tx>
      <c:layout/>
      <c:overlay val="0"/>
    </c:title>
    <c:autoTitleDeleted val="0"/>
    <c:plotArea>
      <c:layout>
        <c:manualLayout>
          <c:layoutTarget val="inner"/>
          <c:xMode val="edge"/>
          <c:yMode val="edge"/>
          <c:x val="8.7122670272276576E-2"/>
          <c:y val="0.10637477640135748"/>
          <c:w val="0.89435881120920491"/>
          <c:h val="0.81892154404266349"/>
        </c:manualLayout>
      </c:layout>
      <c:areaChart>
        <c:grouping val="standard"/>
        <c:varyColors val="0"/>
        <c:ser>
          <c:idx val="10"/>
          <c:order val="0"/>
          <c:tx>
            <c:strRef>
              <c:f>'日本の貿易収支推移  (モノクロ)'!$K$2</c:f>
              <c:strCache>
                <c:ptCount val="1"/>
                <c:pt idx="0">
                  <c:v>ドル建収支</c:v>
                </c:pt>
              </c:strCache>
            </c:strRef>
          </c:tx>
          <c:spPr>
            <a:solidFill>
              <a:srgbClr val="92D050"/>
            </a:solidFill>
            <a:ln w="44450" cmpd="sng">
              <a:solidFill>
                <a:srgbClr val="00B050"/>
              </a:solidFill>
            </a:ln>
          </c:spPr>
          <c:cat>
            <c:numRef>
              <c:f>'日本の貿易収支推移  (モノクロ)'!$A$3:$A$69</c:f>
              <c:numCache>
                <c:formatCode>0_ ;[Red]\-0\ </c:formatCode>
                <c:ptCount val="67"/>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numCache>
            </c:numRef>
          </c:cat>
          <c:val>
            <c:numRef>
              <c:f>'日本の貿易収支推移  (モノクロ)'!$K$3:$K$71</c:f>
              <c:numCache>
                <c:formatCode>#,##0;"▲ "#,##0</c:formatCode>
                <c:ptCount val="69"/>
                <c:pt idx="0" formatCode="#,##0_);[Red]\(#,##0\)">
                  <c:v>0</c:v>
                </c:pt>
                <c:pt idx="1">
                  <c:v>-203</c:v>
                </c:pt>
                <c:pt idx="2">
                  <c:v>-352</c:v>
                </c:pt>
                <c:pt idx="3">
                  <c:v>-426</c:v>
                </c:pt>
                <c:pt idx="4">
                  <c:v>-395</c:v>
                </c:pt>
                <c:pt idx="5">
                  <c:v>-154</c:v>
                </c:pt>
                <c:pt idx="6">
                  <c:v>-640</c:v>
                </c:pt>
                <c:pt idx="7">
                  <c:v>-755</c:v>
                </c:pt>
                <c:pt idx="8">
                  <c:v>-1135</c:v>
                </c:pt>
                <c:pt idx="9">
                  <c:v>-770</c:v>
                </c:pt>
                <c:pt idx="10">
                  <c:v>-460</c:v>
                </c:pt>
                <c:pt idx="11">
                  <c:v>-729</c:v>
                </c:pt>
                <c:pt idx="12">
                  <c:v>-1426</c:v>
                </c:pt>
                <c:pt idx="13">
                  <c:v>-156</c:v>
                </c:pt>
                <c:pt idx="14">
                  <c:v>-143</c:v>
                </c:pt>
                <c:pt idx="15">
                  <c:v>-436</c:v>
                </c:pt>
                <c:pt idx="16">
                  <c:v>-1574</c:v>
                </c:pt>
                <c:pt idx="17">
                  <c:v>-721</c:v>
                </c:pt>
                <c:pt idx="18">
                  <c:v>-1284</c:v>
                </c:pt>
                <c:pt idx="19">
                  <c:v>-1265</c:v>
                </c:pt>
                <c:pt idx="20">
                  <c:v>283</c:v>
                </c:pt>
                <c:pt idx="21">
                  <c:v>253</c:v>
                </c:pt>
                <c:pt idx="22">
                  <c:v>-1221</c:v>
                </c:pt>
                <c:pt idx="23">
                  <c:v>-15</c:v>
                </c:pt>
                <c:pt idx="24">
                  <c:v>966</c:v>
                </c:pt>
                <c:pt idx="25">
                  <c:v>437</c:v>
                </c:pt>
                <c:pt idx="26">
                  <c:v>4307</c:v>
                </c:pt>
                <c:pt idx="27">
                  <c:v>5120</c:v>
                </c:pt>
                <c:pt idx="28">
                  <c:v>-1384</c:v>
                </c:pt>
                <c:pt idx="29">
                  <c:v>-6574</c:v>
                </c:pt>
                <c:pt idx="30">
                  <c:v>-2110</c:v>
                </c:pt>
                <c:pt idx="31">
                  <c:v>2426</c:v>
                </c:pt>
                <c:pt idx="32">
                  <c:v>9686</c:v>
                </c:pt>
                <c:pt idx="33">
                  <c:v>18200</c:v>
                </c:pt>
                <c:pt idx="34">
                  <c:v>-7640</c:v>
                </c:pt>
                <c:pt idx="35">
                  <c:v>-10721</c:v>
                </c:pt>
                <c:pt idx="36">
                  <c:v>8740</c:v>
                </c:pt>
                <c:pt idx="37">
                  <c:v>6900</c:v>
                </c:pt>
                <c:pt idx="38">
                  <c:v>20534</c:v>
                </c:pt>
                <c:pt idx="39">
                  <c:v>33611</c:v>
                </c:pt>
                <c:pt idx="40">
                  <c:v>46099</c:v>
                </c:pt>
                <c:pt idx="41">
                  <c:v>82743</c:v>
                </c:pt>
                <c:pt idx="42">
                  <c:v>79706</c:v>
                </c:pt>
                <c:pt idx="43">
                  <c:v>77563</c:v>
                </c:pt>
                <c:pt idx="44">
                  <c:v>64328</c:v>
                </c:pt>
                <c:pt idx="45">
                  <c:v>52149</c:v>
                </c:pt>
                <c:pt idx="46">
                  <c:v>103090</c:v>
                </c:pt>
                <c:pt idx="47">
                  <c:v>132400</c:v>
                </c:pt>
                <c:pt idx="48">
                  <c:v>141570</c:v>
                </c:pt>
                <c:pt idx="49">
                  <c:v>145944</c:v>
                </c:pt>
                <c:pt idx="50">
                  <c:v>106843</c:v>
                </c:pt>
                <c:pt idx="51">
                  <c:v>61779</c:v>
                </c:pt>
                <c:pt idx="52">
                  <c:v>82474</c:v>
                </c:pt>
                <c:pt idx="53">
                  <c:v>106955</c:v>
                </c:pt>
                <c:pt idx="54">
                  <c:v>107697</c:v>
                </c:pt>
                <c:pt idx="55">
                  <c:v>99601</c:v>
                </c:pt>
                <c:pt idx="56">
                  <c:v>54057.010437298421</c:v>
                </c:pt>
                <c:pt idx="57">
                  <c:v>79030.283508668101</c:v>
                </c:pt>
                <c:pt idx="58">
                  <c:v>88334.522259410005</c:v>
                </c:pt>
                <c:pt idx="59">
                  <c:v>110370</c:v>
                </c:pt>
                <c:pt idx="60">
                  <c:v>79577</c:v>
                </c:pt>
                <c:pt idx="61">
                  <c:v>67996</c:v>
                </c:pt>
                <c:pt idx="62">
                  <c:v>91651</c:v>
                </c:pt>
                <c:pt idx="63">
                  <c:v>19832</c:v>
                </c:pt>
                <c:pt idx="64">
                  <c:v>28535</c:v>
                </c:pt>
                <c:pt idx="65">
                  <c:v>75577.805000000051</c:v>
                </c:pt>
                <c:pt idx="66">
                  <c:v>-32277</c:v>
                </c:pt>
                <c:pt idx="67">
                  <c:v>-87300</c:v>
                </c:pt>
                <c:pt idx="68">
                  <c:v>-119700</c:v>
                </c:pt>
              </c:numCache>
            </c:numRef>
          </c:val>
        </c:ser>
        <c:dLbls>
          <c:showLegendKey val="0"/>
          <c:showVal val="0"/>
          <c:showCatName val="0"/>
          <c:showSerName val="0"/>
          <c:showPercent val="0"/>
          <c:showBubbleSize val="0"/>
        </c:dLbls>
        <c:axId val="427740544"/>
        <c:axId val="427742336"/>
      </c:areaChart>
      <c:barChart>
        <c:barDir val="col"/>
        <c:grouping val="clustered"/>
        <c:varyColors val="0"/>
        <c:ser>
          <c:idx val="8"/>
          <c:order val="1"/>
          <c:tx>
            <c:strRef>
              <c:f>'日本の貿易収支推移  (モノクロ)'!$I$2</c:f>
              <c:strCache>
                <c:ptCount val="1"/>
                <c:pt idx="0">
                  <c:v>輸出ドル</c:v>
                </c:pt>
              </c:strCache>
            </c:strRef>
          </c:tx>
          <c:spPr>
            <a:solidFill>
              <a:schemeClr val="tx2">
                <a:lumMod val="60000"/>
                <a:lumOff val="40000"/>
              </a:schemeClr>
            </a:solidFill>
            <a:ln>
              <a:solidFill>
                <a:schemeClr val="tx2">
                  <a:lumMod val="60000"/>
                  <a:lumOff val="40000"/>
                </a:schemeClr>
              </a:solidFill>
            </a:ln>
          </c:spPr>
          <c:invertIfNegative val="0"/>
          <c:cat>
            <c:numRef>
              <c:f>'日本の貿易収支推移  (モノクロ)'!$A$3:$A$71</c:f>
              <c:numCache>
                <c:formatCode>0_ ;[Red]\-0\ </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'日本の貿易収支推移  (モノクロ)'!$I$3:$I$71</c:f>
              <c:numCache>
                <c:formatCode>_(* #,##0_);_(* \(#,##0\);_(* "-"_);_(@_)</c:formatCode>
                <c:ptCount val="69"/>
                <c:pt idx="0">
                  <c:v>0</c:v>
                </c:pt>
                <c:pt idx="1">
                  <c:v>103</c:v>
                </c:pt>
                <c:pt idx="2">
                  <c:v>174</c:v>
                </c:pt>
                <c:pt idx="3">
                  <c:v>258</c:v>
                </c:pt>
                <c:pt idx="4">
                  <c:v>510</c:v>
                </c:pt>
                <c:pt idx="5">
                  <c:v>820</c:v>
                </c:pt>
                <c:pt idx="6">
                  <c:v>1355</c:v>
                </c:pt>
                <c:pt idx="7">
                  <c:v>1273</c:v>
                </c:pt>
                <c:pt idx="8">
                  <c:v>1275</c:v>
                </c:pt>
                <c:pt idx="9">
                  <c:v>1629</c:v>
                </c:pt>
                <c:pt idx="10">
                  <c:v>2011</c:v>
                </c:pt>
                <c:pt idx="11">
                  <c:v>2501</c:v>
                </c:pt>
                <c:pt idx="12">
                  <c:v>2858</c:v>
                </c:pt>
                <c:pt idx="13">
                  <c:v>2877</c:v>
                </c:pt>
                <c:pt idx="14">
                  <c:v>3456</c:v>
                </c:pt>
                <c:pt idx="15">
                  <c:v>4055</c:v>
                </c:pt>
                <c:pt idx="16">
                  <c:v>4236</c:v>
                </c:pt>
                <c:pt idx="17">
                  <c:v>4916</c:v>
                </c:pt>
                <c:pt idx="18">
                  <c:v>5452</c:v>
                </c:pt>
                <c:pt idx="19">
                  <c:v>6673</c:v>
                </c:pt>
                <c:pt idx="20">
                  <c:v>8452</c:v>
                </c:pt>
                <c:pt idx="21">
                  <c:v>9776</c:v>
                </c:pt>
                <c:pt idx="22">
                  <c:v>10442</c:v>
                </c:pt>
                <c:pt idx="23">
                  <c:v>12972</c:v>
                </c:pt>
                <c:pt idx="24">
                  <c:v>15990</c:v>
                </c:pt>
                <c:pt idx="25">
                  <c:v>19318</c:v>
                </c:pt>
                <c:pt idx="26">
                  <c:v>24019</c:v>
                </c:pt>
                <c:pt idx="27">
                  <c:v>28591</c:v>
                </c:pt>
                <c:pt idx="28">
                  <c:v>36930</c:v>
                </c:pt>
                <c:pt idx="29">
                  <c:v>55536</c:v>
                </c:pt>
                <c:pt idx="30">
                  <c:v>55753</c:v>
                </c:pt>
                <c:pt idx="31">
                  <c:v>67225</c:v>
                </c:pt>
                <c:pt idx="32">
                  <c:v>80495</c:v>
                </c:pt>
                <c:pt idx="33">
                  <c:v>97543</c:v>
                </c:pt>
                <c:pt idx="34">
                  <c:v>103032</c:v>
                </c:pt>
                <c:pt idx="35">
                  <c:v>129807</c:v>
                </c:pt>
                <c:pt idx="36">
                  <c:v>152030</c:v>
                </c:pt>
                <c:pt idx="37">
                  <c:v>138831</c:v>
                </c:pt>
                <c:pt idx="38">
                  <c:v>146927</c:v>
                </c:pt>
                <c:pt idx="39">
                  <c:v>170114</c:v>
                </c:pt>
                <c:pt idx="40">
                  <c:v>175638</c:v>
                </c:pt>
                <c:pt idx="41">
                  <c:v>209151</c:v>
                </c:pt>
                <c:pt idx="42">
                  <c:v>229221</c:v>
                </c:pt>
                <c:pt idx="43">
                  <c:v>264917</c:v>
                </c:pt>
                <c:pt idx="44">
                  <c:v>275175</c:v>
                </c:pt>
                <c:pt idx="45">
                  <c:v>286948</c:v>
                </c:pt>
                <c:pt idx="46">
                  <c:v>306580</c:v>
                </c:pt>
                <c:pt idx="47">
                  <c:v>330870</c:v>
                </c:pt>
                <c:pt idx="48">
                  <c:v>351310</c:v>
                </c:pt>
                <c:pt idx="49">
                  <c:v>384176</c:v>
                </c:pt>
                <c:pt idx="50">
                  <c:v>442937</c:v>
                </c:pt>
                <c:pt idx="51">
                  <c:v>412433</c:v>
                </c:pt>
                <c:pt idx="52">
                  <c:v>422881</c:v>
                </c:pt>
                <c:pt idx="53">
                  <c:v>386271</c:v>
                </c:pt>
                <c:pt idx="54">
                  <c:v>417442</c:v>
                </c:pt>
                <c:pt idx="55">
                  <c:v>480701</c:v>
                </c:pt>
                <c:pt idx="56">
                  <c:v>405155.04468328657</c:v>
                </c:pt>
                <c:pt idx="57">
                  <c:v>415862.24274910701</c:v>
                </c:pt>
                <c:pt idx="58">
                  <c:v>469862.17092176602</c:v>
                </c:pt>
                <c:pt idx="59">
                  <c:v>565039</c:v>
                </c:pt>
                <c:pt idx="60">
                  <c:v>598215</c:v>
                </c:pt>
                <c:pt idx="61">
                  <c:v>647290</c:v>
                </c:pt>
                <c:pt idx="62">
                  <c:v>712735</c:v>
                </c:pt>
                <c:pt idx="63">
                  <c:v>775918</c:v>
                </c:pt>
                <c:pt idx="64">
                  <c:v>580787</c:v>
                </c:pt>
                <c:pt idx="65">
                  <c:v>767025.01300000004</c:v>
                </c:pt>
                <c:pt idx="66">
                  <c:v>820793</c:v>
                </c:pt>
                <c:pt idx="67" formatCode="#,##0_ ;[Red]\-#,##0\ ">
                  <c:v>801300</c:v>
                </c:pt>
                <c:pt idx="68" formatCode="#,##0_ ;[Red]\-#,##0\ ">
                  <c:v>719200</c:v>
                </c:pt>
              </c:numCache>
            </c:numRef>
          </c:val>
        </c:ser>
        <c:ser>
          <c:idx val="9"/>
          <c:order val="2"/>
          <c:tx>
            <c:strRef>
              <c:f>'日本の貿易収支推移  (モノクロ)'!$J$2</c:f>
              <c:strCache>
                <c:ptCount val="1"/>
                <c:pt idx="0">
                  <c:v>輸入ドル</c:v>
                </c:pt>
              </c:strCache>
            </c:strRef>
          </c:tx>
          <c:spPr>
            <a:solidFill>
              <a:srgbClr val="FF0000"/>
            </a:solidFill>
          </c:spPr>
          <c:invertIfNegative val="0"/>
          <c:cat>
            <c:numRef>
              <c:f>'日本の貿易収支推移  (モノクロ)'!$A$3:$A$71</c:f>
              <c:numCache>
                <c:formatCode>0_ ;[Red]\-0\ </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'日本の貿易収支推移  (モノクロ)'!$J$3:$J$71</c:f>
              <c:numCache>
                <c:formatCode>_(* #,##0_);_(* \(#,##0\);_(* "-"_);_(@_)</c:formatCode>
                <c:ptCount val="69"/>
                <c:pt idx="0">
                  <c:v>0</c:v>
                </c:pt>
                <c:pt idx="1">
                  <c:v>306</c:v>
                </c:pt>
                <c:pt idx="2">
                  <c:v>526</c:v>
                </c:pt>
                <c:pt idx="3">
                  <c:v>684</c:v>
                </c:pt>
                <c:pt idx="4">
                  <c:v>905</c:v>
                </c:pt>
                <c:pt idx="5">
                  <c:v>974</c:v>
                </c:pt>
                <c:pt idx="6">
                  <c:v>1995</c:v>
                </c:pt>
                <c:pt idx="7">
                  <c:v>2028</c:v>
                </c:pt>
                <c:pt idx="8">
                  <c:v>2410</c:v>
                </c:pt>
                <c:pt idx="9">
                  <c:v>2399</c:v>
                </c:pt>
                <c:pt idx="10">
                  <c:v>2471</c:v>
                </c:pt>
                <c:pt idx="11">
                  <c:v>3230</c:v>
                </c:pt>
                <c:pt idx="12">
                  <c:v>4284</c:v>
                </c:pt>
                <c:pt idx="13">
                  <c:v>3033</c:v>
                </c:pt>
                <c:pt idx="14">
                  <c:v>3599</c:v>
                </c:pt>
                <c:pt idx="15">
                  <c:v>4491</c:v>
                </c:pt>
                <c:pt idx="16">
                  <c:v>5810</c:v>
                </c:pt>
                <c:pt idx="17">
                  <c:v>5637</c:v>
                </c:pt>
                <c:pt idx="18">
                  <c:v>6736</c:v>
                </c:pt>
                <c:pt idx="19">
                  <c:v>7938</c:v>
                </c:pt>
                <c:pt idx="20">
                  <c:v>8169</c:v>
                </c:pt>
                <c:pt idx="21">
                  <c:v>9523</c:v>
                </c:pt>
                <c:pt idx="22">
                  <c:v>11663</c:v>
                </c:pt>
                <c:pt idx="23">
                  <c:v>12987</c:v>
                </c:pt>
                <c:pt idx="24">
                  <c:v>15024</c:v>
                </c:pt>
                <c:pt idx="25">
                  <c:v>18881</c:v>
                </c:pt>
                <c:pt idx="26">
                  <c:v>19712</c:v>
                </c:pt>
                <c:pt idx="27">
                  <c:v>23471</c:v>
                </c:pt>
                <c:pt idx="28">
                  <c:v>38314</c:v>
                </c:pt>
                <c:pt idx="29">
                  <c:v>62110</c:v>
                </c:pt>
                <c:pt idx="30">
                  <c:v>57863</c:v>
                </c:pt>
                <c:pt idx="31">
                  <c:v>64799</c:v>
                </c:pt>
                <c:pt idx="32">
                  <c:v>70809</c:v>
                </c:pt>
                <c:pt idx="33">
                  <c:v>79343</c:v>
                </c:pt>
                <c:pt idx="34">
                  <c:v>110672</c:v>
                </c:pt>
                <c:pt idx="35">
                  <c:v>140528</c:v>
                </c:pt>
                <c:pt idx="36">
                  <c:v>143290</c:v>
                </c:pt>
                <c:pt idx="37">
                  <c:v>131931</c:v>
                </c:pt>
                <c:pt idx="38">
                  <c:v>126393</c:v>
                </c:pt>
                <c:pt idx="39">
                  <c:v>136503</c:v>
                </c:pt>
                <c:pt idx="40">
                  <c:v>129539</c:v>
                </c:pt>
                <c:pt idx="41">
                  <c:v>126408</c:v>
                </c:pt>
                <c:pt idx="42">
                  <c:v>149515</c:v>
                </c:pt>
                <c:pt idx="43">
                  <c:v>187354</c:v>
                </c:pt>
                <c:pt idx="44">
                  <c:v>210847</c:v>
                </c:pt>
                <c:pt idx="45">
                  <c:v>234799</c:v>
                </c:pt>
                <c:pt idx="46">
                  <c:v>203490</c:v>
                </c:pt>
                <c:pt idx="47">
                  <c:v>198470</c:v>
                </c:pt>
                <c:pt idx="48">
                  <c:v>209740</c:v>
                </c:pt>
                <c:pt idx="49">
                  <c:v>238232</c:v>
                </c:pt>
                <c:pt idx="50">
                  <c:v>336094</c:v>
                </c:pt>
                <c:pt idx="51">
                  <c:v>350654</c:v>
                </c:pt>
                <c:pt idx="52">
                  <c:v>340408</c:v>
                </c:pt>
                <c:pt idx="53">
                  <c:v>279316</c:v>
                </c:pt>
                <c:pt idx="54">
                  <c:v>309745</c:v>
                </c:pt>
                <c:pt idx="55">
                  <c:v>381100</c:v>
                </c:pt>
                <c:pt idx="56">
                  <c:v>351098.03424598812</c:v>
                </c:pt>
                <c:pt idx="57">
                  <c:v>336831.959240439</c:v>
                </c:pt>
                <c:pt idx="58">
                  <c:v>381527.64866235602</c:v>
                </c:pt>
                <c:pt idx="59">
                  <c:v>454669</c:v>
                </c:pt>
                <c:pt idx="60">
                  <c:v>518638</c:v>
                </c:pt>
                <c:pt idx="61">
                  <c:v>579294</c:v>
                </c:pt>
                <c:pt idx="62">
                  <c:v>621084</c:v>
                </c:pt>
                <c:pt idx="63">
                  <c:v>756086</c:v>
                </c:pt>
                <c:pt idx="64">
                  <c:v>552252</c:v>
                </c:pt>
                <c:pt idx="65">
                  <c:v>691447.20799999998</c:v>
                </c:pt>
                <c:pt idx="66">
                  <c:v>853070</c:v>
                </c:pt>
                <c:pt idx="67">
                  <c:v>888600</c:v>
                </c:pt>
                <c:pt idx="68">
                  <c:v>838900</c:v>
                </c:pt>
              </c:numCache>
            </c:numRef>
          </c:val>
        </c:ser>
        <c:dLbls>
          <c:showLegendKey val="0"/>
          <c:showVal val="0"/>
          <c:showCatName val="0"/>
          <c:showSerName val="0"/>
          <c:showPercent val="0"/>
          <c:showBubbleSize val="0"/>
        </c:dLbls>
        <c:gapWidth val="150"/>
        <c:axId val="427740544"/>
        <c:axId val="427742336"/>
      </c:barChart>
      <c:catAx>
        <c:axId val="427740544"/>
        <c:scaling>
          <c:orientation val="minMax"/>
        </c:scaling>
        <c:delete val="0"/>
        <c:axPos val="b"/>
        <c:numFmt formatCode="0_ ;[Red]\-0\ " sourceLinked="1"/>
        <c:majorTickMark val="out"/>
        <c:minorTickMark val="none"/>
        <c:tickLblPos val="nextTo"/>
        <c:crossAx val="427742336"/>
        <c:crosses val="autoZero"/>
        <c:auto val="1"/>
        <c:lblAlgn val="ctr"/>
        <c:lblOffset val="100"/>
        <c:noMultiLvlLbl val="0"/>
      </c:catAx>
      <c:valAx>
        <c:axId val="427742336"/>
        <c:scaling>
          <c:orientation val="minMax"/>
          <c:max val="900000"/>
          <c:min val="-200000"/>
        </c:scaling>
        <c:delete val="0"/>
        <c:axPos val="l"/>
        <c:majorGridlines/>
        <c:numFmt formatCode="#,##0_);[Red]\(#,##0\)" sourceLinked="1"/>
        <c:majorTickMark val="out"/>
        <c:minorTickMark val="none"/>
        <c:tickLblPos val="nextTo"/>
        <c:crossAx val="427740544"/>
        <c:crosses val="autoZero"/>
        <c:crossBetween val="between"/>
        <c:dispUnits>
          <c:builtInUnit val="hundreds"/>
        </c:dispUnits>
      </c:valAx>
      <c:spPr>
        <a:ln>
          <a:solidFill>
            <a:schemeClr val="tx1"/>
          </a:solidFill>
        </a:ln>
      </c:spPr>
    </c:plotArea>
    <c:legend>
      <c:legendPos val="b"/>
      <c:layout/>
      <c:overlay val="0"/>
    </c:legend>
    <c:plotVisOnly val="1"/>
    <c:dispBlanksAs val="gap"/>
    <c:showDLblsOverMax val="0"/>
  </c:chart>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シンガポールの国際収支</a:t>
            </a:r>
          </a:p>
        </c:rich>
      </c:tx>
      <c:layout/>
      <c:overlay val="0"/>
    </c:title>
    <c:autoTitleDeleted val="0"/>
    <c:plotArea>
      <c:layout/>
      <c:barChart>
        <c:barDir val="col"/>
        <c:grouping val="clustered"/>
        <c:varyColors val="0"/>
        <c:ser>
          <c:idx val="0"/>
          <c:order val="0"/>
          <c:tx>
            <c:strRef>
              <c:f>'[Microsoft PowerPoint 内のグラフ]10-1(1)'!$C$3</c:f>
              <c:strCache>
                <c:ptCount val="1"/>
                <c:pt idx="0">
                  <c:v>経常収支</c:v>
                </c:pt>
              </c:strCache>
            </c:strRef>
          </c:tx>
          <c:spPr>
            <a:solidFill>
              <a:srgbClr val="0070C0"/>
            </a:solidFill>
          </c:spPr>
          <c:invertIfNegative val="0"/>
          <c:cat>
            <c:strRef>
              <c:f>'[Microsoft PowerPoint 内のグラフ]10-1(1)'!$B$30:$B$34</c:f>
              <c:strCache>
                <c:ptCount val="5"/>
                <c:pt idx="0">
                  <c:v>08</c:v>
                </c:pt>
                <c:pt idx="1">
                  <c:v>09</c:v>
                </c:pt>
                <c:pt idx="2">
                  <c:v>10</c:v>
                </c:pt>
                <c:pt idx="3">
                  <c:v>11</c:v>
                </c:pt>
                <c:pt idx="4">
                  <c:v>12</c:v>
                </c:pt>
              </c:strCache>
            </c:strRef>
          </c:cat>
          <c:val>
            <c:numRef>
              <c:f>'[Microsoft PowerPoint 内のグラフ]10-1(1)'!$C$30:$C$34</c:f>
              <c:numCache>
                <c:formatCode>#,##0.0</c:formatCode>
                <c:ptCount val="5"/>
                <c:pt idx="0">
                  <c:v>28838.3</c:v>
                </c:pt>
                <c:pt idx="1">
                  <c:v>33482</c:v>
                </c:pt>
                <c:pt idx="2">
                  <c:v>62025.5</c:v>
                </c:pt>
                <c:pt idx="3">
                  <c:v>65323</c:v>
                </c:pt>
                <c:pt idx="4">
                  <c:v>51437.2</c:v>
                </c:pt>
              </c:numCache>
            </c:numRef>
          </c:val>
        </c:ser>
        <c:ser>
          <c:idx val="3"/>
          <c:order val="3"/>
          <c:tx>
            <c:strRef>
              <c:f>'[Microsoft PowerPoint 内のグラフ]10-1(1)'!$F$3</c:f>
              <c:strCache>
                <c:ptCount val="1"/>
                <c:pt idx="0">
                  <c:v>金融収支</c:v>
                </c:pt>
              </c:strCache>
            </c:strRef>
          </c:tx>
          <c:spPr>
            <a:solidFill>
              <a:schemeClr val="accent2">
                <a:lumMod val="75000"/>
              </a:schemeClr>
            </a:solidFill>
          </c:spPr>
          <c:invertIfNegative val="0"/>
          <c:cat>
            <c:strRef>
              <c:f>'[Microsoft PowerPoint 内のグラフ]10-1(1)'!$B$30:$B$34</c:f>
              <c:strCache>
                <c:ptCount val="5"/>
                <c:pt idx="0">
                  <c:v>08</c:v>
                </c:pt>
                <c:pt idx="1">
                  <c:v>09</c:v>
                </c:pt>
                <c:pt idx="2">
                  <c:v>10</c:v>
                </c:pt>
                <c:pt idx="3">
                  <c:v>11</c:v>
                </c:pt>
                <c:pt idx="4">
                  <c:v>12</c:v>
                </c:pt>
              </c:strCache>
            </c:strRef>
          </c:cat>
          <c:val>
            <c:numRef>
              <c:f>'[Microsoft PowerPoint 内のグラフ]10-1(1)'!$F$30:$F$34</c:f>
              <c:numCache>
                <c:formatCode>#,##0.0</c:formatCode>
                <c:ptCount val="5"/>
                <c:pt idx="0">
                  <c:v>16246.8</c:v>
                </c:pt>
                <c:pt idx="1">
                  <c:v>24569.7</c:v>
                </c:pt>
                <c:pt idx="2">
                  <c:v>22373.1</c:v>
                </c:pt>
                <c:pt idx="3">
                  <c:v>44205.3</c:v>
                </c:pt>
                <c:pt idx="4">
                  <c:v>28476.400000000001</c:v>
                </c:pt>
              </c:numCache>
            </c:numRef>
          </c:val>
        </c:ser>
        <c:dLbls>
          <c:showLegendKey val="0"/>
          <c:showVal val="0"/>
          <c:showCatName val="0"/>
          <c:showSerName val="0"/>
          <c:showPercent val="0"/>
          <c:showBubbleSize val="0"/>
        </c:dLbls>
        <c:gapWidth val="150"/>
        <c:axId val="442510720"/>
        <c:axId val="442516608"/>
      </c:barChart>
      <c:lineChart>
        <c:grouping val="standard"/>
        <c:varyColors val="0"/>
        <c:ser>
          <c:idx val="1"/>
          <c:order val="1"/>
          <c:tx>
            <c:strRef>
              <c:f>'[Microsoft PowerPoint 内のグラフ]10-1(1)'!$D$3</c:f>
              <c:strCache>
                <c:ptCount val="1"/>
                <c:pt idx="0">
                  <c:v>貿易・サービス収支</c:v>
                </c:pt>
              </c:strCache>
            </c:strRef>
          </c:tx>
          <c:spPr>
            <a:ln w="38100">
              <a:solidFill>
                <a:srgbClr val="00B050"/>
              </a:solidFill>
            </a:ln>
          </c:spPr>
          <c:marker>
            <c:symbol val="none"/>
          </c:marker>
          <c:cat>
            <c:strRef>
              <c:f>'[Microsoft PowerPoint 内のグラフ]10-1(1)'!$B$30:$B$34</c:f>
              <c:strCache>
                <c:ptCount val="5"/>
                <c:pt idx="0">
                  <c:v>08</c:v>
                </c:pt>
                <c:pt idx="1">
                  <c:v>09</c:v>
                </c:pt>
                <c:pt idx="2">
                  <c:v>10</c:v>
                </c:pt>
                <c:pt idx="3">
                  <c:v>11</c:v>
                </c:pt>
                <c:pt idx="4">
                  <c:v>12</c:v>
                </c:pt>
              </c:strCache>
            </c:strRef>
          </c:cat>
          <c:val>
            <c:numRef>
              <c:f>'[Microsoft PowerPoint 内のグラフ]10-1(1)'!$D$30:$D$34</c:f>
              <c:numCache>
                <c:formatCode>#,##0.0</c:formatCode>
                <c:ptCount val="5"/>
                <c:pt idx="0">
                  <c:v>41253</c:v>
                </c:pt>
                <c:pt idx="1">
                  <c:v>47593</c:v>
                </c:pt>
                <c:pt idx="2">
                  <c:v>68319.3</c:v>
                </c:pt>
                <c:pt idx="3">
                  <c:v>73358.899999999994</c:v>
                </c:pt>
                <c:pt idx="4">
                  <c:v>61305.2</c:v>
                </c:pt>
              </c:numCache>
            </c:numRef>
          </c:val>
          <c:smooth val="0"/>
        </c:ser>
        <c:ser>
          <c:idx val="2"/>
          <c:order val="2"/>
          <c:tx>
            <c:strRef>
              <c:f>'[Microsoft PowerPoint 内のグラフ]10-1(1)'!$E$3</c:f>
              <c:strCache>
                <c:ptCount val="1"/>
                <c:pt idx="0">
                  <c:v>第一次
所得収支</c:v>
                </c:pt>
              </c:strCache>
            </c:strRef>
          </c:tx>
          <c:spPr>
            <a:ln w="38100">
              <a:solidFill>
                <a:schemeClr val="accent6">
                  <a:lumMod val="75000"/>
                </a:schemeClr>
              </a:solidFill>
            </a:ln>
          </c:spPr>
          <c:marker>
            <c:symbol val="none"/>
          </c:marker>
          <c:cat>
            <c:strRef>
              <c:f>'[Microsoft PowerPoint 内のグラフ]10-1(1)'!$B$30:$B$34</c:f>
              <c:strCache>
                <c:ptCount val="5"/>
                <c:pt idx="0">
                  <c:v>08</c:v>
                </c:pt>
                <c:pt idx="1">
                  <c:v>09</c:v>
                </c:pt>
                <c:pt idx="2">
                  <c:v>10</c:v>
                </c:pt>
                <c:pt idx="3">
                  <c:v>11</c:v>
                </c:pt>
                <c:pt idx="4">
                  <c:v>12</c:v>
                </c:pt>
              </c:strCache>
            </c:strRef>
          </c:cat>
          <c:val>
            <c:numRef>
              <c:f>'[Microsoft PowerPoint 内のグラフ]10-1(1)'!$E$30:$E$34</c:f>
              <c:numCache>
                <c:formatCode>#,##0.0</c:formatCode>
                <c:ptCount val="5"/>
                <c:pt idx="0">
                  <c:v>-8687.1999999999971</c:v>
                </c:pt>
                <c:pt idx="1">
                  <c:v>-10115.099999999999</c:v>
                </c:pt>
                <c:pt idx="2">
                  <c:v>-1123.5999999999985</c:v>
                </c:pt>
                <c:pt idx="3">
                  <c:v>-2183.1999999999971</c:v>
                </c:pt>
                <c:pt idx="4">
                  <c:v>-3136.5</c:v>
                </c:pt>
              </c:numCache>
            </c:numRef>
          </c:val>
          <c:smooth val="0"/>
        </c:ser>
        <c:dLbls>
          <c:showLegendKey val="0"/>
          <c:showVal val="0"/>
          <c:showCatName val="0"/>
          <c:showSerName val="0"/>
          <c:showPercent val="0"/>
          <c:showBubbleSize val="0"/>
        </c:dLbls>
        <c:marker val="1"/>
        <c:smooth val="0"/>
        <c:axId val="442510720"/>
        <c:axId val="442516608"/>
      </c:lineChart>
      <c:catAx>
        <c:axId val="442510720"/>
        <c:scaling>
          <c:orientation val="minMax"/>
        </c:scaling>
        <c:delete val="0"/>
        <c:axPos val="b"/>
        <c:numFmt formatCode="General" sourceLinked="1"/>
        <c:majorTickMark val="none"/>
        <c:minorTickMark val="none"/>
        <c:tickLblPos val="nextTo"/>
        <c:crossAx val="442516608"/>
        <c:crosses val="autoZero"/>
        <c:auto val="1"/>
        <c:lblAlgn val="ctr"/>
        <c:lblOffset val="100"/>
        <c:noMultiLvlLbl val="0"/>
      </c:catAx>
      <c:valAx>
        <c:axId val="442516608"/>
        <c:scaling>
          <c:orientation val="minMax"/>
        </c:scaling>
        <c:delete val="0"/>
        <c:axPos val="l"/>
        <c:majorGridlines/>
        <c:numFmt formatCode="#,##0.0" sourceLinked="1"/>
        <c:majorTickMark val="none"/>
        <c:minorTickMark val="none"/>
        <c:tickLblPos val="nextTo"/>
        <c:crossAx val="442510720"/>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サウジアラビアの国際収支</a:t>
            </a:r>
          </a:p>
        </c:rich>
      </c:tx>
      <c:layout/>
      <c:overlay val="0"/>
    </c:title>
    <c:autoTitleDeleted val="0"/>
    <c:plotArea>
      <c:layout/>
      <c:barChart>
        <c:barDir val="col"/>
        <c:grouping val="clustered"/>
        <c:varyColors val="0"/>
        <c:ser>
          <c:idx val="0"/>
          <c:order val="0"/>
          <c:tx>
            <c:strRef>
              <c:f>'[Microsoft PowerPoint 内のグラフ]10-1(1)'!$C$3</c:f>
              <c:strCache>
                <c:ptCount val="1"/>
                <c:pt idx="0">
                  <c:v>経常収支</c:v>
                </c:pt>
              </c:strCache>
            </c:strRef>
          </c:tx>
          <c:spPr>
            <a:solidFill>
              <a:srgbClr val="0070C0"/>
            </a:solidFill>
          </c:spPr>
          <c:invertIfNegative val="0"/>
          <c:cat>
            <c:strRef>
              <c:f>'[Microsoft PowerPoint 内のグラフ]10-1(1)'!$B$24:$B$28</c:f>
              <c:strCache>
                <c:ptCount val="5"/>
                <c:pt idx="0">
                  <c:v>08</c:v>
                </c:pt>
                <c:pt idx="1">
                  <c:v>09</c:v>
                </c:pt>
                <c:pt idx="2">
                  <c:v>10</c:v>
                </c:pt>
                <c:pt idx="3">
                  <c:v>11</c:v>
                </c:pt>
                <c:pt idx="4">
                  <c:v>12</c:v>
                </c:pt>
              </c:strCache>
            </c:strRef>
          </c:cat>
          <c:val>
            <c:numRef>
              <c:f>'[Microsoft PowerPoint 内のグラフ]10-1(1)'!$C$24:$C$28</c:f>
              <c:numCache>
                <c:formatCode>#,##0.0</c:formatCode>
                <c:ptCount val="5"/>
                <c:pt idx="0">
                  <c:v>132322.20000000001</c:v>
                </c:pt>
                <c:pt idx="1">
                  <c:v>20954.599999999999</c:v>
                </c:pt>
                <c:pt idx="2">
                  <c:v>66751</c:v>
                </c:pt>
                <c:pt idx="3">
                  <c:v>158545.20000000001</c:v>
                </c:pt>
                <c:pt idx="4">
                  <c:v>164763.70000000001</c:v>
                </c:pt>
              </c:numCache>
            </c:numRef>
          </c:val>
        </c:ser>
        <c:ser>
          <c:idx val="3"/>
          <c:order val="3"/>
          <c:tx>
            <c:strRef>
              <c:f>'[Microsoft PowerPoint 内のグラフ]10-1(1)'!$F$3</c:f>
              <c:strCache>
                <c:ptCount val="1"/>
                <c:pt idx="0">
                  <c:v>金融収支</c:v>
                </c:pt>
              </c:strCache>
            </c:strRef>
          </c:tx>
          <c:spPr>
            <a:solidFill>
              <a:schemeClr val="accent2">
                <a:lumMod val="75000"/>
              </a:schemeClr>
            </a:solidFill>
          </c:spPr>
          <c:invertIfNegative val="0"/>
          <c:cat>
            <c:strRef>
              <c:f>'[Microsoft PowerPoint 内のグラフ]10-1(1)'!$B$24:$B$28</c:f>
              <c:strCache>
                <c:ptCount val="5"/>
                <c:pt idx="0">
                  <c:v>08</c:v>
                </c:pt>
                <c:pt idx="1">
                  <c:v>09</c:v>
                </c:pt>
                <c:pt idx="2">
                  <c:v>10</c:v>
                </c:pt>
                <c:pt idx="3">
                  <c:v>11</c:v>
                </c:pt>
                <c:pt idx="4">
                  <c:v>12</c:v>
                </c:pt>
              </c:strCache>
            </c:strRef>
          </c:cat>
          <c:val>
            <c:numRef>
              <c:f>'[Microsoft PowerPoint 内のグラフ]10-1(1)'!$F$24:$F$28</c:f>
              <c:numCache>
                <c:formatCode>#,##0.0</c:formatCode>
                <c:ptCount val="5"/>
                <c:pt idx="0">
                  <c:v>-34728.5</c:v>
                </c:pt>
                <c:pt idx="1">
                  <c:v>-7243.8</c:v>
                </c:pt>
                <c:pt idx="2">
                  <c:v>-2657</c:v>
                </c:pt>
                <c:pt idx="3">
                  <c:v>14412.7</c:v>
                </c:pt>
                <c:pt idx="4">
                  <c:v>6369.3</c:v>
                </c:pt>
              </c:numCache>
            </c:numRef>
          </c:val>
        </c:ser>
        <c:dLbls>
          <c:showLegendKey val="0"/>
          <c:showVal val="0"/>
          <c:showCatName val="0"/>
          <c:showSerName val="0"/>
          <c:showPercent val="0"/>
          <c:showBubbleSize val="0"/>
        </c:dLbls>
        <c:gapWidth val="150"/>
        <c:axId val="445030784"/>
        <c:axId val="445032320"/>
      </c:barChart>
      <c:lineChart>
        <c:grouping val="standard"/>
        <c:varyColors val="0"/>
        <c:ser>
          <c:idx val="1"/>
          <c:order val="1"/>
          <c:tx>
            <c:strRef>
              <c:f>'[Microsoft PowerPoint 内のグラフ]10-1(1)'!$D$3</c:f>
              <c:strCache>
                <c:ptCount val="1"/>
                <c:pt idx="0">
                  <c:v>貿易・サービス収支</c:v>
                </c:pt>
              </c:strCache>
            </c:strRef>
          </c:tx>
          <c:spPr>
            <a:ln w="38100">
              <a:solidFill>
                <a:srgbClr val="00B050"/>
              </a:solidFill>
            </a:ln>
          </c:spPr>
          <c:marker>
            <c:symbol val="none"/>
          </c:marker>
          <c:cat>
            <c:strRef>
              <c:f>'[Microsoft PowerPoint 内のグラフ]10-1(1)'!$B$24:$B$28</c:f>
              <c:strCache>
                <c:ptCount val="5"/>
                <c:pt idx="0">
                  <c:v>08</c:v>
                </c:pt>
                <c:pt idx="1">
                  <c:v>09</c:v>
                </c:pt>
                <c:pt idx="2">
                  <c:v>10</c:v>
                </c:pt>
                <c:pt idx="3">
                  <c:v>11</c:v>
                </c:pt>
                <c:pt idx="4">
                  <c:v>12</c:v>
                </c:pt>
              </c:strCache>
            </c:strRef>
          </c:cat>
          <c:val>
            <c:numRef>
              <c:f>'[Microsoft PowerPoint 内のグラフ]10-1(1)'!$D$24:$D$28</c:f>
              <c:numCache>
                <c:formatCode>#,##0.0</c:formatCode>
                <c:ptCount val="5"/>
                <c:pt idx="0">
                  <c:v>146169</c:v>
                </c:pt>
                <c:pt idx="1">
                  <c:v>39987.599999999999</c:v>
                </c:pt>
                <c:pt idx="2">
                  <c:v>87628</c:v>
                </c:pt>
                <c:pt idx="3">
                  <c:v>178246.9</c:v>
                </c:pt>
                <c:pt idx="4">
                  <c:v>184213.3</c:v>
                </c:pt>
              </c:numCache>
            </c:numRef>
          </c:val>
          <c:smooth val="0"/>
        </c:ser>
        <c:ser>
          <c:idx val="2"/>
          <c:order val="2"/>
          <c:tx>
            <c:strRef>
              <c:f>'[Microsoft PowerPoint 内のグラフ]10-1(1)'!$E$3</c:f>
              <c:strCache>
                <c:ptCount val="1"/>
                <c:pt idx="0">
                  <c:v>第一次
所得収支</c:v>
                </c:pt>
              </c:strCache>
            </c:strRef>
          </c:tx>
          <c:spPr>
            <a:ln w="38100">
              <a:solidFill>
                <a:schemeClr val="accent6">
                  <a:lumMod val="75000"/>
                </a:schemeClr>
              </a:solidFill>
            </a:ln>
          </c:spPr>
          <c:marker>
            <c:symbol val="none"/>
          </c:marker>
          <c:cat>
            <c:strRef>
              <c:f>'[Microsoft PowerPoint 内のグラフ]10-1(1)'!$B$24:$B$28</c:f>
              <c:strCache>
                <c:ptCount val="5"/>
                <c:pt idx="0">
                  <c:v>08</c:v>
                </c:pt>
                <c:pt idx="1">
                  <c:v>09</c:v>
                </c:pt>
                <c:pt idx="2">
                  <c:v>10</c:v>
                </c:pt>
                <c:pt idx="3">
                  <c:v>11</c:v>
                </c:pt>
                <c:pt idx="4">
                  <c:v>12</c:v>
                </c:pt>
              </c:strCache>
            </c:strRef>
          </c:cat>
          <c:val>
            <c:numRef>
              <c:f>'[Microsoft PowerPoint 内のグラフ]10-1(1)'!$E$24:$E$28</c:f>
              <c:numCache>
                <c:formatCode>#,##0.0</c:formatCode>
                <c:ptCount val="5"/>
                <c:pt idx="0">
                  <c:v>9164.9000000000015</c:v>
                </c:pt>
                <c:pt idx="1">
                  <c:v>8639.5</c:v>
                </c:pt>
                <c:pt idx="2">
                  <c:v>7043.9</c:v>
                </c:pt>
                <c:pt idx="3">
                  <c:v>9684.1</c:v>
                </c:pt>
                <c:pt idx="4">
                  <c:v>10988.6</c:v>
                </c:pt>
              </c:numCache>
            </c:numRef>
          </c:val>
          <c:smooth val="0"/>
        </c:ser>
        <c:dLbls>
          <c:showLegendKey val="0"/>
          <c:showVal val="0"/>
          <c:showCatName val="0"/>
          <c:showSerName val="0"/>
          <c:showPercent val="0"/>
          <c:showBubbleSize val="0"/>
        </c:dLbls>
        <c:marker val="1"/>
        <c:smooth val="0"/>
        <c:axId val="445030784"/>
        <c:axId val="445032320"/>
      </c:lineChart>
      <c:catAx>
        <c:axId val="445030784"/>
        <c:scaling>
          <c:orientation val="minMax"/>
        </c:scaling>
        <c:delete val="0"/>
        <c:axPos val="b"/>
        <c:numFmt formatCode="General" sourceLinked="1"/>
        <c:majorTickMark val="none"/>
        <c:minorTickMark val="none"/>
        <c:tickLblPos val="nextTo"/>
        <c:crossAx val="445032320"/>
        <c:crosses val="autoZero"/>
        <c:auto val="1"/>
        <c:lblAlgn val="ctr"/>
        <c:lblOffset val="100"/>
        <c:noMultiLvlLbl val="0"/>
      </c:catAx>
      <c:valAx>
        <c:axId val="445032320"/>
        <c:scaling>
          <c:orientation val="minMax"/>
        </c:scaling>
        <c:delete val="0"/>
        <c:axPos val="l"/>
        <c:majorGridlines/>
        <c:numFmt formatCode="#,##0.0" sourceLinked="1"/>
        <c:majorTickMark val="none"/>
        <c:minorTickMark val="none"/>
        <c:tickLblPos val="nextTo"/>
        <c:crossAx val="445030784"/>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ブラジルの国際収支</a:t>
            </a:r>
          </a:p>
        </c:rich>
      </c:tx>
      <c:layout/>
      <c:overlay val="0"/>
    </c:title>
    <c:autoTitleDeleted val="0"/>
    <c:plotArea>
      <c:layout/>
      <c:barChart>
        <c:barDir val="col"/>
        <c:grouping val="clustered"/>
        <c:varyColors val="0"/>
        <c:ser>
          <c:idx val="0"/>
          <c:order val="0"/>
          <c:tx>
            <c:strRef>
              <c:f>'[Microsoft PowerPoint 内のグラフ]10-1(1)'!$C$3</c:f>
              <c:strCache>
                <c:ptCount val="1"/>
                <c:pt idx="0">
                  <c:v>経常収支</c:v>
                </c:pt>
              </c:strCache>
            </c:strRef>
          </c:tx>
          <c:spPr>
            <a:solidFill>
              <a:srgbClr val="0070C0"/>
            </a:solidFill>
          </c:spPr>
          <c:invertIfNegative val="0"/>
          <c:cat>
            <c:strRef>
              <c:f>'[Microsoft PowerPoint 内のグラフ]10-1(1)'!$B$54:$B$58</c:f>
              <c:strCache>
                <c:ptCount val="5"/>
                <c:pt idx="0">
                  <c:v>08</c:v>
                </c:pt>
                <c:pt idx="1">
                  <c:v>09</c:v>
                </c:pt>
                <c:pt idx="2">
                  <c:v>10</c:v>
                </c:pt>
                <c:pt idx="3">
                  <c:v>11</c:v>
                </c:pt>
                <c:pt idx="4">
                  <c:v>12</c:v>
                </c:pt>
              </c:strCache>
            </c:strRef>
          </c:cat>
          <c:val>
            <c:numRef>
              <c:f>'[Microsoft PowerPoint 内のグラフ]10-1(1)'!$C$54:$C$58</c:f>
              <c:numCache>
                <c:formatCode>#,##0.0</c:formatCode>
                <c:ptCount val="5"/>
                <c:pt idx="0">
                  <c:v>-28192</c:v>
                </c:pt>
                <c:pt idx="1">
                  <c:v>-24305.599999999999</c:v>
                </c:pt>
                <c:pt idx="2">
                  <c:v>-47273.1</c:v>
                </c:pt>
                <c:pt idx="3">
                  <c:v>-52480.1</c:v>
                </c:pt>
                <c:pt idx="4">
                  <c:v>-54246.400000000001</c:v>
                </c:pt>
              </c:numCache>
            </c:numRef>
          </c:val>
        </c:ser>
        <c:ser>
          <c:idx val="3"/>
          <c:order val="3"/>
          <c:tx>
            <c:strRef>
              <c:f>'[Microsoft PowerPoint 内のグラフ]10-1(1)'!$F$3</c:f>
              <c:strCache>
                <c:ptCount val="1"/>
                <c:pt idx="0">
                  <c:v>金融収支</c:v>
                </c:pt>
              </c:strCache>
            </c:strRef>
          </c:tx>
          <c:spPr>
            <a:solidFill>
              <a:schemeClr val="accent2">
                <a:lumMod val="75000"/>
              </a:schemeClr>
            </a:solidFill>
          </c:spPr>
          <c:invertIfNegative val="0"/>
          <c:cat>
            <c:strRef>
              <c:f>'[Microsoft PowerPoint 内のグラフ]10-1(1)'!$B$54:$B$58</c:f>
              <c:strCache>
                <c:ptCount val="5"/>
                <c:pt idx="0">
                  <c:v>08</c:v>
                </c:pt>
                <c:pt idx="1">
                  <c:v>09</c:v>
                </c:pt>
                <c:pt idx="2">
                  <c:v>10</c:v>
                </c:pt>
                <c:pt idx="3">
                  <c:v>11</c:v>
                </c:pt>
                <c:pt idx="4">
                  <c:v>12</c:v>
                </c:pt>
              </c:strCache>
            </c:strRef>
          </c:cat>
          <c:val>
            <c:numRef>
              <c:f>'[Microsoft PowerPoint 内のグラフ]10-1(1)'!$F$54:$F$58</c:f>
              <c:numCache>
                <c:formatCode>#,##0.0</c:formatCode>
                <c:ptCount val="5"/>
                <c:pt idx="0">
                  <c:v>-28296.5</c:v>
                </c:pt>
                <c:pt idx="1">
                  <c:v>-70162.8</c:v>
                </c:pt>
                <c:pt idx="2">
                  <c:v>-98793.2</c:v>
                </c:pt>
                <c:pt idx="3">
                  <c:v>-110815.7</c:v>
                </c:pt>
                <c:pt idx="4">
                  <c:v>-74638.5</c:v>
                </c:pt>
              </c:numCache>
            </c:numRef>
          </c:val>
        </c:ser>
        <c:dLbls>
          <c:showLegendKey val="0"/>
          <c:showVal val="0"/>
          <c:showCatName val="0"/>
          <c:showSerName val="0"/>
          <c:showPercent val="0"/>
          <c:showBubbleSize val="0"/>
        </c:dLbls>
        <c:gapWidth val="150"/>
        <c:axId val="442596352"/>
        <c:axId val="442602240"/>
      </c:barChart>
      <c:lineChart>
        <c:grouping val="standard"/>
        <c:varyColors val="0"/>
        <c:ser>
          <c:idx val="1"/>
          <c:order val="1"/>
          <c:tx>
            <c:strRef>
              <c:f>'[Microsoft PowerPoint 内のグラフ]10-1(1)'!$D$3</c:f>
              <c:strCache>
                <c:ptCount val="1"/>
                <c:pt idx="0">
                  <c:v>貿易・サービス収支</c:v>
                </c:pt>
              </c:strCache>
            </c:strRef>
          </c:tx>
          <c:spPr>
            <a:ln w="38100">
              <a:solidFill>
                <a:srgbClr val="00B050"/>
              </a:solidFill>
            </a:ln>
          </c:spPr>
          <c:marker>
            <c:symbol val="none"/>
          </c:marker>
          <c:cat>
            <c:strRef>
              <c:f>'[Microsoft PowerPoint 内のグラフ]10-1(1)'!$B$54:$B$58</c:f>
              <c:strCache>
                <c:ptCount val="5"/>
                <c:pt idx="0">
                  <c:v>08</c:v>
                </c:pt>
                <c:pt idx="1">
                  <c:v>09</c:v>
                </c:pt>
                <c:pt idx="2">
                  <c:v>10</c:v>
                </c:pt>
                <c:pt idx="3">
                  <c:v>11</c:v>
                </c:pt>
                <c:pt idx="4">
                  <c:v>12</c:v>
                </c:pt>
              </c:strCache>
            </c:strRef>
          </c:cat>
          <c:val>
            <c:numRef>
              <c:f>'[Microsoft PowerPoint 内のグラフ]10-1(1)'!$D$54:$D$58</c:f>
              <c:numCache>
                <c:formatCode>#,##0.0</c:formatCode>
                <c:ptCount val="5"/>
                <c:pt idx="0">
                  <c:v>8145.9</c:v>
                </c:pt>
                <c:pt idx="1">
                  <c:v>6025.6</c:v>
                </c:pt>
                <c:pt idx="2">
                  <c:v>-10688.2</c:v>
                </c:pt>
                <c:pt idx="3">
                  <c:v>-8145.4</c:v>
                </c:pt>
                <c:pt idx="4">
                  <c:v>-21644.7</c:v>
                </c:pt>
              </c:numCache>
            </c:numRef>
          </c:val>
          <c:smooth val="0"/>
        </c:ser>
        <c:ser>
          <c:idx val="2"/>
          <c:order val="2"/>
          <c:tx>
            <c:strRef>
              <c:f>'[Microsoft PowerPoint 内のグラフ]10-1(1)'!$E$3</c:f>
              <c:strCache>
                <c:ptCount val="1"/>
                <c:pt idx="0">
                  <c:v>第一次
所得収支</c:v>
                </c:pt>
              </c:strCache>
            </c:strRef>
          </c:tx>
          <c:spPr>
            <a:ln w="38100">
              <a:solidFill>
                <a:schemeClr val="accent6">
                  <a:lumMod val="75000"/>
                </a:schemeClr>
              </a:solidFill>
            </a:ln>
          </c:spPr>
          <c:marker>
            <c:symbol val="none"/>
          </c:marker>
          <c:cat>
            <c:strRef>
              <c:f>'[Microsoft PowerPoint 内のグラフ]10-1(1)'!$B$54:$B$58</c:f>
              <c:strCache>
                <c:ptCount val="5"/>
                <c:pt idx="0">
                  <c:v>08</c:v>
                </c:pt>
                <c:pt idx="1">
                  <c:v>09</c:v>
                </c:pt>
                <c:pt idx="2">
                  <c:v>10</c:v>
                </c:pt>
                <c:pt idx="3">
                  <c:v>11</c:v>
                </c:pt>
                <c:pt idx="4">
                  <c:v>12</c:v>
                </c:pt>
              </c:strCache>
            </c:strRef>
          </c:cat>
          <c:val>
            <c:numRef>
              <c:f>'[Microsoft PowerPoint 内のグラフ]10-1(1)'!$E$54:$E$58</c:f>
              <c:numCache>
                <c:formatCode>#,##0.0</c:formatCode>
                <c:ptCount val="5"/>
                <c:pt idx="0">
                  <c:v>-40561.800000000003</c:v>
                </c:pt>
                <c:pt idx="1">
                  <c:v>-33668.699999999997</c:v>
                </c:pt>
                <c:pt idx="2">
                  <c:v>-39486.400000000001</c:v>
                </c:pt>
                <c:pt idx="3">
                  <c:v>-47318.9</c:v>
                </c:pt>
                <c:pt idx="4">
                  <c:v>-35447.600000000006</c:v>
                </c:pt>
              </c:numCache>
            </c:numRef>
          </c:val>
          <c:smooth val="0"/>
        </c:ser>
        <c:dLbls>
          <c:showLegendKey val="0"/>
          <c:showVal val="0"/>
          <c:showCatName val="0"/>
          <c:showSerName val="0"/>
          <c:showPercent val="0"/>
          <c:showBubbleSize val="0"/>
        </c:dLbls>
        <c:marker val="1"/>
        <c:smooth val="0"/>
        <c:axId val="442596352"/>
        <c:axId val="442602240"/>
      </c:lineChart>
      <c:catAx>
        <c:axId val="442596352"/>
        <c:scaling>
          <c:orientation val="minMax"/>
        </c:scaling>
        <c:delete val="0"/>
        <c:axPos val="b"/>
        <c:numFmt formatCode="General" sourceLinked="1"/>
        <c:majorTickMark val="none"/>
        <c:minorTickMark val="none"/>
        <c:tickLblPos val="nextTo"/>
        <c:crossAx val="442602240"/>
        <c:crosses val="autoZero"/>
        <c:auto val="1"/>
        <c:lblAlgn val="ctr"/>
        <c:lblOffset val="100"/>
        <c:noMultiLvlLbl val="0"/>
      </c:catAx>
      <c:valAx>
        <c:axId val="442602240"/>
        <c:scaling>
          <c:orientation val="minMax"/>
        </c:scaling>
        <c:delete val="0"/>
        <c:axPos val="l"/>
        <c:majorGridlines/>
        <c:numFmt formatCode="#,##0.0" sourceLinked="1"/>
        <c:majorTickMark val="none"/>
        <c:minorTickMark val="none"/>
        <c:tickLblPos val="nextTo"/>
        <c:crossAx val="442596352"/>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ロシアの国際収支</a:t>
            </a:r>
          </a:p>
        </c:rich>
      </c:tx>
      <c:layout/>
      <c:overlay val="0"/>
    </c:title>
    <c:autoTitleDeleted val="0"/>
    <c:plotArea>
      <c:layout/>
      <c:barChart>
        <c:barDir val="col"/>
        <c:grouping val="clustered"/>
        <c:varyColors val="0"/>
        <c:ser>
          <c:idx val="0"/>
          <c:order val="0"/>
          <c:tx>
            <c:strRef>
              <c:f>'[Microsoft PowerPoint 内のグラフ]10-1(1)'!$C$3</c:f>
              <c:strCache>
                <c:ptCount val="1"/>
                <c:pt idx="0">
                  <c:v>経常収支</c:v>
                </c:pt>
              </c:strCache>
            </c:strRef>
          </c:tx>
          <c:spPr>
            <a:solidFill>
              <a:srgbClr val="0070C0"/>
            </a:solidFill>
          </c:spPr>
          <c:invertIfNegative val="0"/>
          <c:cat>
            <c:strRef>
              <c:f>'[Microsoft PowerPoint 内のグラフ]10-1(1)'!$B$86:$B$90</c:f>
              <c:strCache>
                <c:ptCount val="5"/>
                <c:pt idx="0">
                  <c:v>08</c:v>
                </c:pt>
                <c:pt idx="1">
                  <c:v>09</c:v>
                </c:pt>
                <c:pt idx="2">
                  <c:v>10</c:v>
                </c:pt>
                <c:pt idx="3">
                  <c:v>11</c:v>
                </c:pt>
                <c:pt idx="4">
                  <c:v>12</c:v>
                </c:pt>
              </c:strCache>
            </c:strRef>
          </c:cat>
          <c:val>
            <c:numRef>
              <c:f>'[Microsoft PowerPoint 内のグラフ]10-1(1)'!$C$86:$C$90</c:f>
              <c:numCache>
                <c:formatCode>#,##0.0</c:formatCode>
                <c:ptCount val="5"/>
                <c:pt idx="0">
                  <c:v>103935.4</c:v>
                </c:pt>
                <c:pt idx="1">
                  <c:v>50383.6</c:v>
                </c:pt>
                <c:pt idx="2">
                  <c:v>67452.2</c:v>
                </c:pt>
                <c:pt idx="3">
                  <c:v>97273.9</c:v>
                </c:pt>
                <c:pt idx="4">
                  <c:v>74798.399999999994</c:v>
                </c:pt>
              </c:numCache>
            </c:numRef>
          </c:val>
        </c:ser>
        <c:ser>
          <c:idx val="3"/>
          <c:order val="3"/>
          <c:tx>
            <c:strRef>
              <c:f>'[Microsoft PowerPoint 内のグラフ]10-1(1)'!$F$3</c:f>
              <c:strCache>
                <c:ptCount val="1"/>
                <c:pt idx="0">
                  <c:v>金融収支</c:v>
                </c:pt>
              </c:strCache>
            </c:strRef>
          </c:tx>
          <c:spPr>
            <a:solidFill>
              <a:schemeClr val="accent2">
                <a:lumMod val="75000"/>
              </a:schemeClr>
            </a:solidFill>
          </c:spPr>
          <c:invertIfNegative val="0"/>
          <c:cat>
            <c:strRef>
              <c:f>'[Microsoft PowerPoint 内のグラフ]10-1(1)'!$B$86:$B$90</c:f>
              <c:strCache>
                <c:ptCount val="5"/>
                <c:pt idx="0">
                  <c:v>08</c:v>
                </c:pt>
                <c:pt idx="1">
                  <c:v>09</c:v>
                </c:pt>
                <c:pt idx="2">
                  <c:v>10</c:v>
                </c:pt>
                <c:pt idx="3">
                  <c:v>11</c:v>
                </c:pt>
                <c:pt idx="4">
                  <c:v>12</c:v>
                </c:pt>
              </c:strCache>
            </c:strRef>
          </c:cat>
          <c:val>
            <c:numRef>
              <c:f>'[Microsoft PowerPoint 内のグラフ]10-1(1)'!$F$86:$F$90</c:f>
              <c:numCache>
                <c:formatCode>#,##0.0</c:formatCode>
                <c:ptCount val="5"/>
                <c:pt idx="0">
                  <c:v>139705.1</c:v>
                </c:pt>
                <c:pt idx="1">
                  <c:v>28162.1</c:v>
                </c:pt>
                <c:pt idx="2">
                  <c:v>21526.2</c:v>
                </c:pt>
                <c:pt idx="3">
                  <c:v>76139.8</c:v>
                </c:pt>
                <c:pt idx="4">
                  <c:v>30280.400000000001</c:v>
                </c:pt>
              </c:numCache>
            </c:numRef>
          </c:val>
        </c:ser>
        <c:dLbls>
          <c:showLegendKey val="0"/>
          <c:showVal val="0"/>
          <c:showCatName val="0"/>
          <c:showSerName val="0"/>
          <c:showPercent val="0"/>
          <c:showBubbleSize val="0"/>
        </c:dLbls>
        <c:gapWidth val="150"/>
        <c:axId val="445067264"/>
        <c:axId val="445068800"/>
      </c:barChart>
      <c:lineChart>
        <c:grouping val="standard"/>
        <c:varyColors val="0"/>
        <c:ser>
          <c:idx val="1"/>
          <c:order val="1"/>
          <c:tx>
            <c:strRef>
              <c:f>'[Microsoft PowerPoint 内のグラフ]10-1(1)'!$D$3</c:f>
              <c:strCache>
                <c:ptCount val="1"/>
                <c:pt idx="0">
                  <c:v>貿易・サービス収支</c:v>
                </c:pt>
              </c:strCache>
            </c:strRef>
          </c:tx>
          <c:spPr>
            <a:ln w="38100">
              <a:solidFill>
                <a:srgbClr val="00B050"/>
              </a:solidFill>
            </a:ln>
          </c:spPr>
          <c:marker>
            <c:symbol val="none"/>
          </c:marker>
          <c:cat>
            <c:strRef>
              <c:f>'[Microsoft PowerPoint 内のグラフ]10-1(1)'!$B$86:$B$90</c:f>
              <c:strCache>
                <c:ptCount val="5"/>
                <c:pt idx="0">
                  <c:v>08</c:v>
                </c:pt>
                <c:pt idx="1">
                  <c:v>09</c:v>
                </c:pt>
                <c:pt idx="2">
                  <c:v>10</c:v>
                </c:pt>
                <c:pt idx="3">
                  <c:v>11</c:v>
                </c:pt>
                <c:pt idx="4">
                  <c:v>12</c:v>
                </c:pt>
              </c:strCache>
            </c:strRef>
          </c:cat>
          <c:val>
            <c:numRef>
              <c:f>'[Microsoft PowerPoint 内のグラフ]10-1(1)'!$D$86:$D$90</c:f>
              <c:numCache>
                <c:formatCode>#,##0.0</c:formatCode>
                <c:ptCount val="5"/>
                <c:pt idx="0">
                  <c:v>157205.9</c:v>
                </c:pt>
                <c:pt idx="1">
                  <c:v>95630.3</c:v>
                </c:pt>
                <c:pt idx="2">
                  <c:v>120874.8</c:v>
                </c:pt>
                <c:pt idx="3">
                  <c:v>163398.1</c:v>
                </c:pt>
                <c:pt idx="4">
                  <c:v>147065</c:v>
                </c:pt>
              </c:numCache>
            </c:numRef>
          </c:val>
          <c:smooth val="0"/>
        </c:ser>
        <c:ser>
          <c:idx val="2"/>
          <c:order val="2"/>
          <c:tx>
            <c:strRef>
              <c:f>'[Microsoft PowerPoint 内のグラフ]10-1(1)'!$E$3</c:f>
              <c:strCache>
                <c:ptCount val="1"/>
                <c:pt idx="0">
                  <c:v>第一次
所得収支</c:v>
                </c:pt>
              </c:strCache>
            </c:strRef>
          </c:tx>
          <c:spPr>
            <a:ln w="38100">
              <a:solidFill>
                <a:schemeClr val="accent6">
                  <a:lumMod val="75000"/>
                </a:schemeClr>
              </a:solidFill>
            </a:ln>
          </c:spPr>
          <c:marker>
            <c:symbol val="none"/>
          </c:marker>
          <c:cat>
            <c:strRef>
              <c:f>'[Microsoft PowerPoint 内のグラフ]10-1(1)'!$B$86:$B$90</c:f>
              <c:strCache>
                <c:ptCount val="5"/>
                <c:pt idx="0">
                  <c:v>08</c:v>
                </c:pt>
                <c:pt idx="1">
                  <c:v>09</c:v>
                </c:pt>
                <c:pt idx="2">
                  <c:v>10</c:v>
                </c:pt>
                <c:pt idx="3">
                  <c:v>11</c:v>
                </c:pt>
                <c:pt idx="4">
                  <c:v>12</c:v>
                </c:pt>
              </c:strCache>
            </c:strRef>
          </c:cat>
          <c:val>
            <c:numRef>
              <c:f>'[Microsoft PowerPoint 内のグラフ]10-1(1)'!$E$86:$E$90</c:f>
              <c:numCache>
                <c:formatCode>#,##0.0</c:formatCode>
                <c:ptCount val="5"/>
                <c:pt idx="0">
                  <c:v>-46482.5</c:v>
                </c:pt>
                <c:pt idx="1">
                  <c:v>-39739.399999999994</c:v>
                </c:pt>
                <c:pt idx="2">
                  <c:v>-47104.5</c:v>
                </c:pt>
                <c:pt idx="3">
                  <c:v>-60399.5</c:v>
                </c:pt>
                <c:pt idx="4">
                  <c:v>-66211.600000000006</c:v>
                </c:pt>
              </c:numCache>
            </c:numRef>
          </c:val>
          <c:smooth val="0"/>
        </c:ser>
        <c:dLbls>
          <c:showLegendKey val="0"/>
          <c:showVal val="0"/>
          <c:showCatName val="0"/>
          <c:showSerName val="0"/>
          <c:showPercent val="0"/>
          <c:showBubbleSize val="0"/>
        </c:dLbls>
        <c:marker val="1"/>
        <c:smooth val="0"/>
        <c:axId val="445067264"/>
        <c:axId val="445068800"/>
      </c:lineChart>
      <c:catAx>
        <c:axId val="445067264"/>
        <c:scaling>
          <c:orientation val="minMax"/>
        </c:scaling>
        <c:delete val="0"/>
        <c:axPos val="b"/>
        <c:numFmt formatCode="General" sourceLinked="1"/>
        <c:majorTickMark val="none"/>
        <c:minorTickMark val="none"/>
        <c:tickLblPos val="nextTo"/>
        <c:crossAx val="445068800"/>
        <c:crosses val="autoZero"/>
        <c:auto val="1"/>
        <c:lblAlgn val="ctr"/>
        <c:lblOffset val="100"/>
        <c:noMultiLvlLbl val="0"/>
      </c:catAx>
      <c:valAx>
        <c:axId val="445068800"/>
        <c:scaling>
          <c:orientation val="minMax"/>
        </c:scaling>
        <c:delete val="0"/>
        <c:axPos val="l"/>
        <c:majorGridlines/>
        <c:numFmt formatCode="#,##0.0" sourceLinked="1"/>
        <c:majorTickMark val="none"/>
        <c:minorTickMark val="none"/>
        <c:tickLblPos val="nextTo"/>
        <c:crossAx val="445067264"/>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オーストラリアの国際収支</a:t>
            </a:r>
          </a:p>
        </c:rich>
      </c:tx>
      <c:layout/>
      <c:overlay val="0"/>
    </c:title>
    <c:autoTitleDeleted val="0"/>
    <c:plotArea>
      <c:layout/>
      <c:barChart>
        <c:barDir val="col"/>
        <c:grouping val="clustered"/>
        <c:varyColors val="0"/>
        <c:ser>
          <c:idx val="0"/>
          <c:order val="0"/>
          <c:tx>
            <c:strRef>
              <c:f>'[Microsoft PowerPoint 内のグラフ]10-1(1)'!$C$3</c:f>
              <c:strCache>
                <c:ptCount val="1"/>
                <c:pt idx="0">
                  <c:v>経常収支</c:v>
                </c:pt>
              </c:strCache>
            </c:strRef>
          </c:tx>
          <c:spPr>
            <a:solidFill>
              <a:srgbClr val="0070C0"/>
            </a:solidFill>
          </c:spPr>
          <c:invertIfNegative val="0"/>
          <c:cat>
            <c:strRef>
              <c:f>'[Microsoft PowerPoint 内のグラフ]10-1(1)'!$B$91:$B$95</c:f>
              <c:strCache>
                <c:ptCount val="5"/>
                <c:pt idx="0">
                  <c:v>07</c:v>
                </c:pt>
                <c:pt idx="1">
                  <c:v>08</c:v>
                </c:pt>
                <c:pt idx="2">
                  <c:v>09</c:v>
                </c:pt>
                <c:pt idx="3">
                  <c:v>10</c:v>
                </c:pt>
                <c:pt idx="4">
                  <c:v>11</c:v>
                </c:pt>
              </c:strCache>
            </c:strRef>
          </c:cat>
          <c:val>
            <c:numRef>
              <c:f>'[Microsoft PowerPoint 内のグラフ]10-1(1)'!$C$91:$C$95</c:f>
              <c:numCache>
                <c:formatCode>#,##0.0</c:formatCode>
                <c:ptCount val="5"/>
                <c:pt idx="0">
                  <c:v>-59089.8</c:v>
                </c:pt>
                <c:pt idx="1">
                  <c:v>-47859.199999999997</c:v>
                </c:pt>
                <c:pt idx="2">
                  <c:v>-44782.8</c:v>
                </c:pt>
                <c:pt idx="3">
                  <c:v>-36741.4</c:v>
                </c:pt>
                <c:pt idx="4">
                  <c:v>-33752.400000000001</c:v>
                </c:pt>
              </c:numCache>
            </c:numRef>
          </c:val>
        </c:ser>
        <c:ser>
          <c:idx val="3"/>
          <c:order val="3"/>
          <c:tx>
            <c:strRef>
              <c:f>'[Microsoft PowerPoint 内のグラフ]10-1(1)'!$F$3</c:f>
              <c:strCache>
                <c:ptCount val="1"/>
                <c:pt idx="0">
                  <c:v>金融収支</c:v>
                </c:pt>
              </c:strCache>
            </c:strRef>
          </c:tx>
          <c:spPr>
            <a:solidFill>
              <a:schemeClr val="accent2">
                <a:lumMod val="75000"/>
              </a:schemeClr>
            </a:solidFill>
          </c:spPr>
          <c:invertIfNegative val="0"/>
          <c:cat>
            <c:strRef>
              <c:f>'[Microsoft PowerPoint 内のグラフ]10-1(1)'!$B$91:$B$95</c:f>
              <c:strCache>
                <c:ptCount val="5"/>
                <c:pt idx="0">
                  <c:v>07</c:v>
                </c:pt>
                <c:pt idx="1">
                  <c:v>08</c:v>
                </c:pt>
                <c:pt idx="2">
                  <c:v>09</c:v>
                </c:pt>
                <c:pt idx="3">
                  <c:v>10</c:v>
                </c:pt>
                <c:pt idx="4">
                  <c:v>11</c:v>
                </c:pt>
              </c:strCache>
            </c:strRef>
          </c:cat>
          <c:val>
            <c:numRef>
              <c:f>'[Microsoft PowerPoint 内のグラフ]10-1(1)'!$F$91:$F$95</c:f>
              <c:numCache>
                <c:formatCode>#,##0.0</c:formatCode>
                <c:ptCount val="5"/>
                <c:pt idx="0">
                  <c:v>-24331.9</c:v>
                </c:pt>
                <c:pt idx="1">
                  <c:v>-50651.8</c:v>
                </c:pt>
                <c:pt idx="2">
                  <c:v>-53521.7</c:v>
                </c:pt>
                <c:pt idx="3">
                  <c:v>-36347.300000000003</c:v>
                </c:pt>
                <c:pt idx="4">
                  <c:v>-37557.199999999997</c:v>
                </c:pt>
              </c:numCache>
            </c:numRef>
          </c:val>
        </c:ser>
        <c:dLbls>
          <c:showLegendKey val="0"/>
          <c:showVal val="0"/>
          <c:showCatName val="0"/>
          <c:showSerName val="0"/>
          <c:showPercent val="0"/>
          <c:showBubbleSize val="0"/>
        </c:dLbls>
        <c:gapWidth val="150"/>
        <c:axId val="445117184"/>
        <c:axId val="445118720"/>
      </c:barChart>
      <c:lineChart>
        <c:grouping val="standard"/>
        <c:varyColors val="0"/>
        <c:ser>
          <c:idx val="1"/>
          <c:order val="1"/>
          <c:tx>
            <c:strRef>
              <c:f>'[Microsoft PowerPoint 内のグラフ]10-1(1)'!$D$3</c:f>
              <c:strCache>
                <c:ptCount val="1"/>
                <c:pt idx="0">
                  <c:v>貿易・サービス収支</c:v>
                </c:pt>
              </c:strCache>
            </c:strRef>
          </c:tx>
          <c:spPr>
            <a:ln w="38100">
              <a:solidFill>
                <a:srgbClr val="00B050"/>
              </a:solidFill>
            </a:ln>
          </c:spPr>
          <c:marker>
            <c:symbol val="none"/>
          </c:marker>
          <c:cat>
            <c:strRef>
              <c:f>'[Microsoft PowerPoint 内のグラフ]10-1(1)'!$B$91:$B$95</c:f>
              <c:strCache>
                <c:ptCount val="5"/>
                <c:pt idx="0">
                  <c:v>07</c:v>
                </c:pt>
                <c:pt idx="1">
                  <c:v>08</c:v>
                </c:pt>
                <c:pt idx="2">
                  <c:v>09</c:v>
                </c:pt>
                <c:pt idx="3">
                  <c:v>10</c:v>
                </c:pt>
                <c:pt idx="4">
                  <c:v>11</c:v>
                </c:pt>
              </c:strCache>
            </c:strRef>
          </c:cat>
          <c:val>
            <c:numRef>
              <c:f>'[Microsoft PowerPoint 内のグラフ]10-1(1)'!$D$91:$D$95</c:f>
              <c:numCache>
                <c:formatCode>#,##0.0</c:formatCode>
                <c:ptCount val="5"/>
                <c:pt idx="0">
                  <c:v>-17572.3</c:v>
                </c:pt>
                <c:pt idx="1">
                  <c:v>-9086</c:v>
                </c:pt>
                <c:pt idx="2">
                  <c:v>-5789.9</c:v>
                </c:pt>
                <c:pt idx="3">
                  <c:v>13134.3</c:v>
                </c:pt>
                <c:pt idx="4">
                  <c:v>20285.7</c:v>
                </c:pt>
              </c:numCache>
            </c:numRef>
          </c:val>
          <c:smooth val="0"/>
        </c:ser>
        <c:ser>
          <c:idx val="2"/>
          <c:order val="2"/>
          <c:tx>
            <c:strRef>
              <c:f>'[Microsoft PowerPoint 内のグラフ]10-1(1)'!$E$3</c:f>
              <c:strCache>
                <c:ptCount val="1"/>
                <c:pt idx="0">
                  <c:v>第一次
所得収支</c:v>
                </c:pt>
              </c:strCache>
            </c:strRef>
          </c:tx>
          <c:spPr>
            <a:ln w="38100">
              <a:solidFill>
                <a:schemeClr val="accent6">
                  <a:lumMod val="75000"/>
                </a:schemeClr>
              </a:solidFill>
            </a:ln>
          </c:spPr>
          <c:marker>
            <c:symbol val="none"/>
          </c:marker>
          <c:cat>
            <c:strRef>
              <c:f>'[Microsoft PowerPoint 内のグラフ]10-1(1)'!$B$91:$B$95</c:f>
              <c:strCache>
                <c:ptCount val="5"/>
                <c:pt idx="0">
                  <c:v>07</c:v>
                </c:pt>
                <c:pt idx="1">
                  <c:v>08</c:v>
                </c:pt>
                <c:pt idx="2">
                  <c:v>09</c:v>
                </c:pt>
                <c:pt idx="3">
                  <c:v>10</c:v>
                </c:pt>
                <c:pt idx="4">
                  <c:v>11</c:v>
                </c:pt>
              </c:strCache>
            </c:strRef>
          </c:cat>
          <c:val>
            <c:numRef>
              <c:f>'[Microsoft PowerPoint 内のグラフ]10-1(1)'!$E$91:$E$95</c:f>
              <c:numCache>
                <c:formatCode>#,##0.0</c:formatCode>
                <c:ptCount val="5"/>
                <c:pt idx="0">
                  <c:v>-41468.000000000007</c:v>
                </c:pt>
                <c:pt idx="1">
                  <c:v>-38557.300000000003</c:v>
                </c:pt>
                <c:pt idx="2">
                  <c:v>-38195.800000000003</c:v>
                </c:pt>
                <c:pt idx="3">
                  <c:v>-48527.599999999991</c:v>
                </c:pt>
                <c:pt idx="4">
                  <c:v>-52615.900000000009</c:v>
                </c:pt>
              </c:numCache>
            </c:numRef>
          </c:val>
          <c:smooth val="0"/>
        </c:ser>
        <c:dLbls>
          <c:showLegendKey val="0"/>
          <c:showVal val="0"/>
          <c:showCatName val="0"/>
          <c:showSerName val="0"/>
          <c:showPercent val="0"/>
          <c:showBubbleSize val="0"/>
        </c:dLbls>
        <c:marker val="1"/>
        <c:smooth val="0"/>
        <c:axId val="445117184"/>
        <c:axId val="445118720"/>
      </c:lineChart>
      <c:catAx>
        <c:axId val="445117184"/>
        <c:scaling>
          <c:orientation val="minMax"/>
        </c:scaling>
        <c:delete val="0"/>
        <c:axPos val="b"/>
        <c:numFmt formatCode="General" sourceLinked="1"/>
        <c:majorTickMark val="none"/>
        <c:minorTickMark val="none"/>
        <c:tickLblPos val="nextTo"/>
        <c:crossAx val="445118720"/>
        <c:crosses val="autoZero"/>
        <c:auto val="1"/>
        <c:lblAlgn val="ctr"/>
        <c:lblOffset val="100"/>
        <c:noMultiLvlLbl val="0"/>
      </c:catAx>
      <c:valAx>
        <c:axId val="445118720"/>
        <c:scaling>
          <c:orientation val="minMax"/>
        </c:scaling>
        <c:delete val="0"/>
        <c:axPos val="l"/>
        <c:majorGridlines/>
        <c:numFmt formatCode="#,##0.0" sourceLinked="1"/>
        <c:majorTickMark val="none"/>
        <c:minorTickMark val="none"/>
        <c:tickLblPos val="nextTo"/>
        <c:crossAx val="445117184"/>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ギリシャの国際収支</a:t>
            </a:r>
          </a:p>
        </c:rich>
      </c:tx>
      <c:layout/>
      <c:overlay val="0"/>
    </c:title>
    <c:autoTitleDeleted val="0"/>
    <c:plotArea>
      <c:layout/>
      <c:barChart>
        <c:barDir val="col"/>
        <c:grouping val="clustered"/>
        <c:varyColors val="0"/>
        <c:ser>
          <c:idx val="0"/>
          <c:order val="0"/>
          <c:tx>
            <c:strRef>
              <c:f>'[Microsoft PowerPoint 内のグラフ]10-1(1)'!$C$3</c:f>
              <c:strCache>
                <c:ptCount val="1"/>
                <c:pt idx="0">
                  <c:v>経常収支</c:v>
                </c:pt>
              </c:strCache>
            </c:strRef>
          </c:tx>
          <c:spPr>
            <a:solidFill>
              <a:srgbClr val="0070C0"/>
            </a:solidFill>
          </c:spPr>
          <c:invertIfNegative val="0"/>
          <c:cat>
            <c:strRef>
              <c:f>'[Microsoft PowerPoint 内のグラフ]10-1(1)'!$B$97:$B$101</c:f>
              <c:strCache>
                <c:ptCount val="5"/>
                <c:pt idx="0">
                  <c:v>08</c:v>
                </c:pt>
                <c:pt idx="1">
                  <c:v>09</c:v>
                </c:pt>
                <c:pt idx="2">
                  <c:v>10</c:v>
                </c:pt>
                <c:pt idx="3">
                  <c:v>11</c:v>
                </c:pt>
                <c:pt idx="4">
                  <c:v>12</c:v>
                </c:pt>
              </c:strCache>
            </c:strRef>
          </c:cat>
          <c:val>
            <c:numRef>
              <c:f>'[Microsoft PowerPoint 内のグラフ]10-1(1)'!$C$97:$C$101</c:f>
              <c:numCache>
                <c:formatCode>#,##0.0</c:formatCode>
                <c:ptCount val="5"/>
                <c:pt idx="0">
                  <c:v>-51312.800000000003</c:v>
                </c:pt>
                <c:pt idx="1">
                  <c:v>-35912.6</c:v>
                </c:pt>
                <c:pt idx="2">
                  <c:v>-30274</c:v>
                </c:pt>
                <c:pt idx="3">
                  <c:v>-28582.7</c:v>
                </c:pt>
                <c:pt idx="4">
                  <c:v>-8624.5</c:v>
                </c:pt>
              </c:numCache>
            </c:numRef>
          </c:val>
        </c:ser>
        <c:ser>
          <c:idx val="3"/>
          <c:order val="3"/>
          <c:tx>
            <c:strRef>
              <c:f>'[Microsoft PowerPoint 内のグラフ]10-1(1)'!$F$3</c:f>
              <c:strCache>
                <c:ptCount val="1"/>
                <c:pt idx="0">
                  <c:v>金融収支</c:v>
                </c:pt>
              </c:strCache>
            </c:strRef>
          </c:tx>
          <c:spPr>
            <a:solidFill>
              <a:schemeClr val="accent2">
                <a:lumMod val="75000"/>
              </a:schemeClr>
            </a:solidFill>
          </c:spPr>
          <c:invertIfNegative val="0"/>
          <c:cat>
            <c:strRef>
              <c:f>'[Microsoft PowerPoint 内のグラフ]10-1(1)'!$B$97:$B$101</c:f>
              <c:strCache>
                <c:ptCount val="5"/>
                <c:pt idx="0">
                  <c:v>08</c:v>
                </c:pt>
                <c:pt idx="1">
                  <c:v>09</c:v>
                </c:pt>
                <c:pt idx="2">
                  <c:v>10</c:v>
                </c:pt>
                <c:pt idx="3">
                  <c:v>11</c:v>
                </c:pt>
                <c:pt idx="4">
                  <c:v>12</c:v>
                </c:pt>
              </c:strCache>
            </c:strRef>
          </c:cat>
          <c:val>
            <c:numRef>
              <c:f>'[Microsoft PowerPoint 内のグラフ]10-1(1)'!$F$97:$F$101</c:f>
              <c:numCache>
                <c:formatCode>#,##0.0</c:formatCode>
                <c:ptCount val="5"/>
                <c:pt idx="0">
                  <c:v>-44243.5</c:v>
                </c:pt>
                <c:pt idx="1">
                  <c:v>-35095.300000000003</c:v>
                </c:pt>
                <c:pt idx="2">
                  <c:v>-14119.8</c:v>
                </c:pt>
                <c:pt idx="3">
                  <c:v>-11577.1</c:v>
                </c:pt>
                <c:pt idx="4">
                  <c:v>-3433</c:v>
                </c:pt>
              </c:numCache>
            </c:numRef>
          </c:val>
        </c:ser>
        <c:dLbls>
          <c:showLegendKey val="0"/>
          <c:showVal val="0"/>
          <c:showCatName val="0"/>
          <c:showSerName val="0"/>
          <c:showPercent val="0"/>
          <c:showBubbleSize val="0"/>
        </c:dLbls>
        <c:gapWidth val="150"/>
        <c:axId val="445158912"/>
        <c:axId val="445160448"/>
      </c:barChart>
      <c:lineChart>
        <c:grouping val="standard"/>
        <c:varyColors val="0"/>
        <c:ser>
          <c:idx val="1"/>
          <c:order val="1"/>
          <c:tx>
            <c:strRef>
              <c:f>'[Microsoft PowerPoint 内のグラフ]10-1(1)'!$D$3</c:f>
              <c:strCache>
                <c:ptCount val="1"/>
                <c:pt idx="0">
                  <c:v>貿易・サービス収支</c:v>
                </c:pt>
              </c:strCache>
            </c:strRef>
          </c:tx>
          <c:spPr>
            <a:ln w="38100">
              <a:solidFill>
                <a:srgbClr val="00B050"/>
              </a:solidFill>
            </a:ln>
          </c:spPr>
          <c:marker>
            <c:symbol val="none"/>
          </c:marker>
          <c:cat>
            <c:strRef>
              <c:f>'[Microsoft PowerPoint 内のグラフ]10-1(1)'!$B$97:$B$101</c:f>
              <c:strCache>
                <c:ptCount val="5"/>
                <c:pt idx="0">
                  <c:v>08</c:v>
                </c:pt>
                <c:pt idx="1">
                  <c:v>09</c:v>
                </c:pt>
                <c:pt idx="2">
                  <c:v>10</c:v>
                </c:pt>
                <c:pt idx="3">
                  <c:v>11</c:v>
                </c:pt>
                <c:pt idx="4">
                  <c:v>12</c:v>
                </c:pt>
              </c:strCache>
            </c:strRef>
          </c:cat>
          <c:val>
            <c:numRef>
              <c:f>'[Microsoft PowerPoint 内のグラフ]10-1(1)'!$D$97:$D$101</c:f>
              <c:numCache>
                <c:formatCode>#,##0.0</c:formatCode>
                <c:ptCount val="5"/>
                <c:pt idx="0">
                  <c:v>-39477.1</c:v>
                </c:pt>
                <c:pt idx="1">
                  <c:v>-25054.2</c:v>
                </c:pt>
                <c:pt idx="2">
                  <c:v>-20259.3</c:v>
                </c:pt>
                <c:pt idx="3">
                  <c:v>-17339.099999999999</c:v>
                </c:pt>
                <c:pt idx="4">
                  <c:v>-6526.8</c:v>
                </c:pt>
              </c:numCache>
            </c:numRef>
          </c:val>
          <c:smooth val="0"/>
        </c:ser>
        <c:ser>
          <c:idx val="2"/>
          <c:order val="2"/>
          <c:tx>
            <c:strRef>
              <c:f>'[Microsoft PowerPoint 内のグラフ]10-1(1)'!$E$3</c:f>
              <c:strCache>
                <c:ptCount val="1"/>
                <c:pt idx="0">
                  <c:v>第一次
所得収支</c:v>
                </c:pt>
              </c:strCache>
            </c:strRef>
          </c:tx>
          <c:spPr>
            <a:ln w="38100">
              <a:solidFill>
                <a:schemeClr val="accent6">
                  <a:lumMod val="75000"/>
                </a:schemeClr>
              </a:solidFill>
            </a:ln>
          </c:spPr>
          <c:marker>
            <c:symbol val="none"/>
          </c:marker>
          <c:cat>
            <c:strRef>
              <c:f>'[Microsoft PowerPoint 内のグラフ]10-1(1)'!$B$97:$B$101</c:f>
              <c:strCache>
                <c:ptCount val="5"/>
                <c:pt idx="0">
                  <c:v>08</c:v>
                </c:pt>
                <c:pt idx="1">
                  <c:v>09</c:v>
                </c:pt>
                <c:pt idx="2">
                  <c:v>10</c:v>
                </c:pt>
                <c:pt idx="3">
                  <c:v>11</c:v>
                </c:pt>
                <c:pt idx="4">
                  <c:v>12</c:v>
                </c:pt>
              </c:strCache>
            </c:strRef>
          </c:cat>
          <c:val>
            <c:numRef>
              <c:f>'[Microsoft PowerPoint 内のグラフ]10-1(1)'!$E$97:$E$101</c:f>
              <c:numCache>
                <c:formatCode>#,##0.0</c:formatCode>
                <c:ptCount val="5"/>
                <c:pt idx="0">
                  <c:v>-16015.3</c:v>
                </c:pt>
                <c:pt idx="1">
                  <c:v>-12515.7</c:v>
                </c:pt>
                <c:pt idx="2">
                  <c:v>-10133.1</c:v>
                </c:pt>
                <c:pt idx="3">
                  <c:v>-11980.6</c:v>
                </c:pt>
                <c:pt idx="4">
                  <c:v>-3969.8999999999996</c:v>
                </c:pt>
              </c:numCache>
            </c:numRef>
          </c:val>
          <c:smooth val="0"/>
        </c:ser>
        <c:dLbls>
          <c:showLegendKey val="0"/>
          <c:showVal val="0"/>
          <c:showCatName val="0"/>
          <c:showSerName val="0"/>
          <c:showPercent val="0"/>
          <c:showBubbleSize val="0"/>
        </c:dLbls>
        <c:marker val="1"/>
        <c:smooth val="0"/>
        <c:axId val="445158912"/>
        <c:axId val="445160448"/>
      </c:lineChart>
      <c:catAx>
        <c:axId val="445158912"/>
        <c:scaling>
          <c:orientation val="minMax"/>
        </c:scaling>
        <c:delete val="0"/>
        <c:axPos val="b"/>
        <c:numFmt formatCode="General" sourceLinked="1"/>
        <c:majorTickMark val="none"/>
        <c:minorTickMark val="none"/>
        <c:tickLblPos val="nextTo"/>
        <c:crossAx val="445160448"/>
        <c:crosses val="autoZero"/>
        <c:auto val="1"/>
        <c:lblAlgn val="ctr"/>
        <c:lblOffset val="100"/>
        <c:noMultiLvlLbl val="0"/>
      </c:catAx>
      <c:valAx>
        <c:axId val="445160448"/>
        <c:scaling>
          <c:orientation val="minMax"/>
        </c:scaling>
        <c:delete val="0"/>
        <c:axPos val="l"/>
        <c:majorGridlines/>
        <c:numFmt formatCode="#,##0.0" sourceLinked="1"/>
        <c:majorTickMark val="none"/>
        <c:minorTickMark val="none"/>
        <c:tickLblPos val="nextTo"/>
        <c:crossAx val="445158912"/>
        <c:crosses val="autoZero"/>
        <c:crossBetween val="between"/>
      </c:valAx>
    </c:plotArea>
    <c:legend>
      <c:legendPos val="b"/>
      <c:layout/>
      <c:overlay val="0"/>
    </c:legend>
    <c:plotVisOnly val="1"/>
    <c:dispBlanksAs val="gap"/>
    <c:showDLblsOverMax val="0"/>
  </c:chart>
  <c:spPr>
    <a:solidFill>
      <a:schemeClr val="bg1"/>
    </a:solidFill>
    <a:ln w="15875">
      <a:solidFill>
        <a:schemeClr val="tx1"/>
      </a:solidFill>
    </a:ln>
  </c:sp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'政府債務残高対GDP比_2014-12-02-2'!$A$7</c:f>
              <c:strCache>
                <c:ptCount val="1"/>
                <c:pt idx="0">
                  <c:v>日本</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'政府債務残高対GDP比_2014-12-02-2'!$B$7:$Y$7</c:f>
              <c:numCache>
                <c:formatCode>General</c:formatCode>
                <c:ptCount val="24"/>
                <c:pt idx="0">
                  <c:v>69.352999999999994</c:v>
                </c:pt>
                <c:pt idx="1">
                  <c:v>68.781000000000006</c:v>
                </c:pt>
                <c:pt idx="2">
                  <c:v>73.674999999999997</c:v>
                </c:pt>
                <c:pt idx="3">
                  <c:v>79.929000000000002</c:v>
                </c:pt>
                <c:pt idx="4">
                  <c:v>86.218000000000004</c:v>
                </c:pt>
                <c:pt idx="5">
                  <c:v>95.07</c:v>
                </c:pt>
                <c:pt idx="6">
                  <c:v>102.294</c:v>
                </c:pt>
                <c:pt idx="7">
                  <c:v>109.104</c:v>
                </c:pt>
                <c:pt idx="8">
                  <c:v>121.63200000000001</c:v>
                </c:pt>
                <c:pt idx="9">
                  <c:v>135.60900000000001</c:v>
                </c:pt>
                <c:pt idx="10">
                  <c:v>143.77799999999999</c:v>
                </c:pt>
                <c:pt idx="11">
                  <c:v>153.63499999999999</c:v>
                </c:pt>
                <c:pt idx="12">
                  <c:v>163.99199999999999</c:v>
                </c:pt>
                <c:pt idx="13">
                  <c:v>169.572</c:v>
                </c:pt>
                <c:pt idx="14">
                  <c:v>180.65700000000001</c:v>
                </c:pt>
                <c:pt idx="15">
                  <c:v>186.43600000000001</c:v>
                </c:pt>
                <c:pt idx="16">
                  <c:v>185.99700000000001</c:v>
                </c:pt>
                <c:pt idx="17">
                  <c:v>183.012</c:v>
                </c:pt>
                <c:pt idx="18">
                  <c:v>191.81200000000001</c:v>
                </c:pt>
                <c:pt idx="19">
                  <c:v>210.24700000000001</c:v>
                </c:pt>
                <c:pt idx="20">
                  <c:v>215.952</c:v>
                </c:pt>
                <c:pt idx="21">
                  <c:v>229.83600000000001</c:v>
                </c:pt>
                <c:pt idx="22">
                  <c:v>237.345</c:v>
                </c:pt>
                <c:pt idx="23">
                  <c:v>243.22200000000001</c:v>
                </c:pt>
              </c:numCache>
            </c:numRef>
          </c:val>
          <c:smooth val="0"/>
        </c:ser>
        <c:ser>
          <c:idx val="1"/>
          <c:order val="1"/>
          <c:tx>
            <c:strRef>
              <c:f>'政府債務残高対GDP比_2014-12-02-2'!$A$8</c:f>
              <c:strCache>
                <c:ptCount val="1"/>
                <c:pt idx="0">
                  <c:v>イタリア</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'政府債務残高対GDP比_2014-12-02-2'!$B$8:$Y$8</c:f>
              <c:numCache>
                <c:formatCode>General</c:formatCode>
                <c:ptCount val="24"/>
                <c:pt idx="0">
                  <c:v>94.260999999999996</c:v>
                </c:pt>
                <c:pt idx="1">
                  <c:v>97.594999999999999</c:v>
                </c:pt>
                <c:pt idx="2">
                  <c:v>104.693</c:v>
                </c:pt>
                <c:pt idx="3">
                  <c:v>115.017</c:v>
                </c:pt>
                <c:pt idx="4">
                  <c:v>121.249</c:v>
                </c:pt>
                <c:pt idx="5">
                  <c:v>120.935</c:v>
                </c:pt>
                <c:pt idx="6">
                  <c:v>120.25</c:v>
                </c:pt>
                <c:pt idx="7">
                  <c:v>117.43600000000001</c:v>
                </c:pt>
                <c:pt idx="8">
                  <c:v>114.328</c:v>
                </c:pt>
                <c:pt idx="9">
                  <c:v>113.105</c:v>
                </c:pt>
                <c:pt idx="10">
                  <c:v>108.581</c:v>
                </c:pt>
                <c:pt idx="11">
                  <c:v>108.321</c:v>
                </c:pt>
                <c:pt idx="12">
                  <c:v>105.355</c:v>
                </c:pt>
                <c:pt idx="13">
                  <c:v>104.13800000000001</c:v>
                </c:pt>
                <c:pt idx="14">
                  <c:v>103.712</c:v>
                </c:pt>
                <c:pt idx="15">
                  <c:v>105.721</c:v>
                </c:pt>
                <c:pt idx="16">
                  <c:v>106.346</c:v>
                </c:pt>
                <c:pt idx="17">
                  <c:v>103.277</c:v>
                </c:pt>
                <c:pt idx="18">
                  <c:v>106.08499999999999</c:v>
                </c:pt>
                <c:pt idx="19">
                  <c:v>116.42</c:v>
                </c:pt>
                <c:pt idx="20">
                  <c:v>119.288</c:v>
                </c:pt>
                <c:pt idx="21">
                  <c:v>120.691</c:v>
                </c:pt>
                <c:pt idx="22">
                  <c:v>126.96899999999999</c:v>
                </c:pt>
                <c:pt idx="23">
                  <c:v>132.53</c:v>
                </c:pt>
              </c:numCache>
            </c:numRef>
          </c:val>
          <c:smooth val="0"/>
        </c:ser>
        <c:ser>
          <c:idx val="2"/>
          <c:order val="2"/>
          <c:tx>
            <c:strRef>
              <c:f>'政府債務残高対GDP比_2014-12-02-2'!$A$9</c:f>
              <c:strCache>
                <c:ptCount val="1"/>
                <c:pt idx="0">
                  <c:v>アメリカ</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'政府債務残高対GDP比_2014-12-02-2'!$B$9:$Y$9</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53.005000000000003</c:v>
                </c:pt>
                <c:pt idx="12">
                  <c:v>55.366</c:v>
                </c:pt>
                <c:pt idx="13">
                  <c:v>58.506999999999998</c:v>
                </c:pt>
                <c:pt idx="14">
                  <c:v>65.483000000000004</c:v>
                </c:pt>
                <c:pt idx="15">
                  <c:v>64.882000000000005</c:v>
                </c:pt>
                <c:pt idx="16">
                  <c:v>63.634999999999998</c:v>
                </c:pt>
                <c:pt idx="17">
                  <c:v>64.004999999999995</c:v>
                </c:pt>
                <c:pt idx="18">
                  <c:v>72.832999999999998</c:v>
                </c:pt>
                <c:pt idx="19">
                  <c:v>86.054000000000002</c:v>
                </c:pt>
                <c:pt idx="20">
                  <c:v>94.807000000000002</c:v>
                </c:pt>
                <c:pt idx="21">
                  <c:v>99.004999999999995</c:v>
                </c:pt>
                <c:pt idx="22">
                  <c:v>102.355</c:v>
                </c:pt>
                <c:pt idx="23">
                  <c:v>104.517</c:v>
                </c:pt>
              </c:numCache>
            </c:numRef>
          </c:val>
          <c:smooth val="0"/>
        </c:ser>
        <c:ser>
          <c:idx val="3"/>
          <c:order val="3"/>
          <c:tx>
            <c:strRef>
              <c:f>'政府債務残高対GDP比_2014-12-02-2'!$A$10</c:f>
              <c:strCache>
                <c:ptCount val="1"/>
                <c:pt idx="0">
                  <c:v>フランス</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'政府債務残高対GDP比_2014-12-02-2'!$B$10:$Y$10</c:f>
              <c:numCache>
                <c:formatCode>General</c:formatCode>
                <c:ptCount val="24"/>
                <c:pt idx="0">
                  <c:v>35.206000000000003</c:v>
                </c:pt>
                <c:pt idx="1">
                  <c:v>35.951000000000001</c:v>
                </c:pt>
                <c:pt idx="2">
                  <c:v>39.720999999999997</c:v>
                </c:pt>
                <c:pt idx="3">
                  <c:v>46.024999999999999</c:v>
                </c:pt>
                <c:pt idx="4">
                  <c:v>49.228000000000002</c:v>
                </c:pt>
                <c:pt idx="5">
                  <c:v>55.41</c:v>
                </c:pt>
                <c:pt idx="6">
                  <c:v>58.03</c:v>
                </c:pt>
                <c:pt idx="7">
                  <c:v>59.399000000000001</c:v>
                </c:pt>
                <c:pt idx="8">
                  <c:v>59.540999999999997</c:v>
                </c:pt>
                <c:pt idx="9">
                  <c:v>58.850999999999999</c:v>
                </c:pt>
                <c:pt idx="10">
                  <c:v>57.405000000000001</c:v>
                </c:pt>
                <c:pt idx="11">
                  <c:v>56.942</c:v>
                </c:pt>
                <c:pt idx="12">
                  <c:v>59.107999999999997</c:v>
                </c:pt>
                <c:pt idx="13">
                  <c:v>63.284999999999997</c:v>
                </c:pt>
                <c:pt idx="14">
                  <c:v>65.203999999999994</c:v>
                </c:pt>
                <c:pt idx="15">
                  <c:v>66.796999999999997</c:v>
                </c:pt>
                <c:pt idx="16">
                  <c:v>64.078000000000003</c:v>
                </c:pt>
                <c:pt idx="17">
                  <c:v>64.215000000000003</c:v>
                </c:pt>
                <c:pt idx="18">
                  <c:v>68.207999999999998</c:v>
                </c:pt>
                <c:pt idx="19">
                  <c:v>79.192999999999998</c:v>
                </c:pt>
                <c:pt idx="20">
                  <c:v>82.355999999999995</c:v>
                </c:pt>
                <c:pt idx="21">
                  <c:v>85.784999999999997</c:v>
                </c:pt>
                <c:pt idx="22">
                  <c:v>90.233000000000004</c:v>
                </c:pt>
                <c:pt idx="23">
                  <c:v>93.876000000000005</c:v>
                </c:pt>
              </c:numCache>
            </c:numRef>
          </c:val>
          <c:smooth val="0"/>
        </c:ser>
        <c:ser>
          <c:idx val="4"/>
          <c:order val="4"/>
          <c:tx>
            <c:strRef>
              <c:f>'政府債務残高対GDP比_2014-12-02-2'!$A$11</c:f>
              <c:strCache>
                <c:ptCount val="1"/>
                <c:pt idx="0">
                  <c:v>イギリス</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'政府債務残高対GDP比_2014-12-02-2'!$B$11:$Y$11</c:f>
              <c:numCache>
                <c:formatCode>General</c:formatCode>
                <c:ptCount val="24"/>
                <c:pt idx="0">
                  <c:v>32.365000000000002</c:v>
                </c:pt>
                <c:pt idx="1">
                  <c:v>30.984999999999999</c:v>
                </c:pt>
                <c:pt idx="2">
                  <c:v>32.366999999999997</c:v>
                </c:pt>
                <c:pt idx="3">
                  <c:v>37.347999999999999</c:v>
                </c:pt>
                <c:pt idx="4">
                  <c:v>42.255000000000003</c:v>
                </c:pt>
                <c:pt idx="5">
                  <c:v>45.381</c:v>
                </c:pt>
                <c:pt idx="6">
                  <c:v>47.356999999999999</c:v>
                </c:pt>
                <c:pt idx="7">
                  <c:v>48.715000000000003</c:v>
                </c:pt>
                <c:pt idx="8">
                  <c:v>45.75</c:v>
                </c:pt>
                <c:pt idx="9">
                  <c:v>43.043999999999997</c:v>
                </c:pt>
                <c:pt idx="10">
                  <c:v>40.491</c:v>
                </c:pt>
                <c:pt idx="11">
                  <c:v>37.258000000000003</c:v>
                </c:pt>
                <c:pt idx="12">
                  <c:v>37.121000000000002</c:v>
                </c:pt>
                <c:pt idx="13">
                  <c:v>38.68</c:v>
                </c:pt>
                <c:pt idx="14">
                  <c:v>40.320999999999998</c:v>
                </c:pt>
                <c:pt idx="15">
                  <c:v>41.694000000000003</c:v>
                </c:pt>
                <c:pt idx="16">
                  <c:v>42.706000000000003</c:v>
                </c:pt>
                <c:pt idx="17">
                  <c:v>43.723999999999997</c:v>
                </c:pt>
                <c:pt idx="18">
                  <c:v>51.89</c:v>
                </c:pt>
                <c:pt idx="19">
                  <c:v>67.096000000000004</c:v>
                </c:pt>
                <c:pt idx="20">
                  <c:v>78.456000000000003</c:v>
                </c:pt>
                <c:pt idx="21">
                  <c:v>84.319000000000003</c:v>
                </c:pt>
                <c:pt idx="22">
                  <c:v>88.561999999999998</c:v>
                </c:pt>
                <c:pt idx="23">
                  <c:v>90.094999999999999</c:v>
                </c:pt>
              </c:numCache>
            </c:numRef>
          </c:val>
          <c:smooth val="0"/>
        </c:ser>
        <c:ser>
          <c:idx val="5"/>
          <c:order val="5"/>
          <c:tx>
            <c:strRef>
              <c:f>'政府債務残高対GDP比_2014-12-02-2'!$A$12</c:f>
              <c:strCache>
                <c:ptCount val="1"/>
                <c:pt idx="0">
                  <c:v>ドイツ</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'政府債務残高対GDP比_2014-12-02-2'!$B$12:$Y$12</c:f>
              <c:numCache>
                <c:formatCode>General</c:formatCode>
                <c:ptCount val="24"/>
                <c:pt idx="0">
                  <c:v>0</c:v>
                </c:pt>
                <c:pt idx="1">
                  <c:v>39.536999999999999</c:v>
                </c:pt>
                <c:pt idx="2">
                  <c:v>42.018999999999998</c:v>
                </c:pt>
                <c:pt idx="3">
                  <c:v>45.767000000000003</c:v>
                </c:pt>
                <c:pt idx="4">
                  <c:v>47.968000000000004</c:v>
                </c:pt>
                <c:pt idx="5">
                  <c:v>55.597000000000001</c:v>
                </c:pt>
                <c:pt idx="6">
                  <c:v>58.466999999999999</c:v>
                </c:pt>
                <c:pt idx="7">
                  <c:v>59.753999999999998</c:v>
                </c:pt>
                <c:pt idx="8">
                  <c:v>60.491</c:v>
                </c:pt>
                <c:pt idx="9">
                  <c:v>61.256999999999998</c:v>
                </c:pt>
                <c:pt idx="10">
                  <c:v>60.183</c:v>
                </c:pt>
                <c:pt idx="11">
                  <c:v>59.143999999999998</c:v>
                </c:pt>
                <c:pt idx="12">
                  <c:v>60.75</c:v>
                </c:pt>
                <c:pt idx="13">
                  <c:v>64.438000000000002</c:v>
                </c:pt>
                <c:pt idx="14">
                  <c:v>66.224999999999994</c:v>
                </c:pt>
                <c:pt idx="15">
                  <c:v>68.552000000000007</c:v>
                </c:pt>
                <c:pt idx="16">
                  <c:v>68.021000000000001</c:v>
                </c:pt>
                <c:pt idx="17">
                  <c:v>65.215000000000003</c:v>
                </c:pt>
                <c:pt idx="18">
                  <c:v>66.811999999999998</c:v>
                </c:pt>
                <c:pt idx="19">
                  <c:v>74.546999999999997</c:v>
                </c:pt>
                <c:pt idx="20">
                  <c:v>82.456999999999994</c:v>
                </c:pt>
                <c:pt idx="21">
                  <c:v>79.957999999999998</c:v>
                </c:pt>
                <c:pt idx="22">
                  <c:v>81.015000000000001</c:v>
                </c:pt>
                <c:pt idx="23">
                  <c:v>78.063000000000002</c:v>
                </c:pt>
              </c:numCache>
            </c:numRef>
          </c:val>
          <c:smooth val="0"/>
        </c:ser>
        <c:ser>
          <c:idx val="6"/>
          <c:order val="6"/>
          <c:tx>
            <c:strRef>
              <c:f>'政府債務残高対GDP比_2014-12-02-2'!$A$13</c:f>
              <c:strCache>
                <c:ptCount val="1"/>
                <c:pt idx="0">
                  <c:v>ブラジル</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'政府債務残高対GDP比_2014-12-02-2'!$B$13:$Y$13</c:f>
              <c:numCache>
                <c:formatCode>General</c:formatCode>
                <c:ptCount val="24"/>
                <c:pt idx="0">
                  <c:v>0</c:v>
                </c:pt>
                <c:pt idx="1">
                  <c:v>0</c:v>
                </c:pt>
                <c:pt idx="2">
                  <c:v>0</c:v>
                </c:pt>
                <c:pt idx="3">
                  <c:v>0</c:v>
                </c:pt>
                <c:pt idx="4">
                  <c:v>0</c:v>
                </c:pt>
                <c:pt idx="5">
                  <c:v>0</c:v>
                </c:pt>
                <c:pt idx="6">
                  <c:v>0</c:v>
                </c:pt>
                <c:pt idx="7">
                  <c:v>0</c:v>
                </c:pt>
                <c:pt idx="8">
                  <c:v>0</c:v>
                </c:pt>
                <c:pt idx="9">
                  <c:v>0</c:v>
                </c:pt>
                <c:pt idx="10">
                  <c:v>66.650999999999996</c:v>
                </c:pt>
                <c:pt idx="11">
                  <c:v>70.786000000000001</c:v>
                </c:pt>
                <c:pt idx="12">
                  <c:v>79.382000000000005</c:v>
                </c:pt>
                <c:pt idx="13">
                  <c:v>74.605000000000004</c:v>
                </c:pt>
                <c:pt idx="14">
                  <c:v>70.662999999999997</c:v>
                </c:pt>
                <c:pt idx="15">
                  <c:v>69.331000000000003</c:v>
                </c:pt>
                <c:pt idx="16">
                  <c:v>66.956000000000003</c:v>
                </c:pt>
                <c:pt idx="17">
                  <c:v>65.153999999999996</c:v>
                </c:pt>
                <c:pt idx="18">
                  <c:v>63.451000000000001</c:v>
                </c:pt>
                <c:pt idx="19">
                  <c:v>66.820999999999998</c:v>
                </c:pt>
                <c:pt idx="20">
                  <c:v>64.980999999999995</c:v>
                </c:pt>
                <c:pt idx="21">
                  <c:v>64.650999999999996</c:v>
                </c:pt>
                <c:pt idx="22">
                  <c:v>68.180999999999997</c:v>
                </c:pt>
                <c:pt idx="23">
                  <c:v>66.334999999999994</c:v>
                </c:pt>
              </c:numCache>
            </c:numRef>
          </c:val>
          <c:smooth val="0"/>
        </c:ser>
        <c:ser>
          <c:idx val="7"/>
          <c:order val="7"/>
          <c:tx>
            <c:strRef>
              <c:f>'政府債務残高対GDP比_2014-12-02-2'!$A$14</c:f>
              <c:strCache>
                <c:ptCount val="1"/>
                <c:pt idx="0">
                  <c:v>タイ</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'政府債務残高対GDP比_2014-12-02-2'!$B$14:$Y$14</c:f>
              <c:numCache>
                <c:formatCode>General</c:formatCode>
                <c:ptCount val="24"/>
                <c:pt idx="0">
                  <c:v>0</c:v>
                </c:pt>
                <c:pt idx="1">
                  <c:v>0</c:v>
                </c:pt>
                <c:pt idx="2">
                  <c:v>0</c:v>
                </c:pt>
                <c:pt idx="3">
                  <c:v>0</c:v>
                </c:pt>
                <c:pt idx="4">
                  <c:v>0</c:v>
                </c:pt>
                <c:pt idx="5">
                  <c:v>0</c:v>
                </c:pt>
                <c:pt idx="6">
                  <c:v>15.193</c:v>
                </c:pt>
                <c:pt idx="7">
                  <c:v>40.454999999999998</c:v>
                </c:pt>
                <c:pt idx="8">
                  <c:v>49.881</c:v>
                </c:pt>
                <c:pt idx="9">
                  <c:v>56.585000000000001</c:v>
                </c:pt>
                <c:pt idx="10">
                  <c:v>57.826000000000001</c:v>
                </c:pt>
                <c:pt idx="11">
                  <c:v>57.521999999999998</c:v>
                </c:pt>
                <c:pt idx="12">
                  <c:v>55.052</c:v>
                </c:pt>
                <c:pt idx="13">
                  <c:v>50.689</c:v>
                </c:pt>
                <c:pt idx="14">
                  <c:v>49.462000000000003</c:v>
                </c:pt>
                <c:pt idx="15">
                  <c:v>47.360999999999997</c:v>
                </c:pt>
                <c:pt idx="16">
                  <c:v>41.991999999999997</c:v>
                </c:pt>
                <c:pt idx="17">
                  <c:v>38.347000000000001</c:v>
                </c:pt>
                <c:pt idx="18">
                  <c:v>37.267000000000003</c:v>
                </c:pt>
                <c:pt idx="19">
                  <c:v>45.216999999999999</c:v>
                </c:pt>
                <c:pt idx="20">
                  <c:v>42.643999999999998</c:v>
                </c:pt>
                <c:pt idx="21">
                  <c:v>42.072000000000003</c:v>
                </c:pt>
                <c:pt idx="22">
                  <c:v>45.44</c:v>
                </c:pt>
                <c:pt idx="23">
                  <c:v>45.265000000000001</c:v>
                </c:pt>
              </c:numCache>
            </c:numRef>
          </c:val>
          <c:smooth val="0"/>
        </c:ser>
        <c:ser>
          <c:idx val="8"/>
          <c:order val="8"/>
          <c:tx>
            <c:strRef>
              <c:f>'政府債務残高対GDP比_2014-12-02-2'!$A$15</c:f>
              <c:strCache>
                <c:ptCount val="1"/>
                <c:pt idx="0">
                  <c:v>韓国</c:v>
                </c:pt>
              </c:strCache>
            </c:strRef>
          </c:tx>
          <c:marker>
            <c:symbol val="none"/>
          </c:marker>
          <c:cat>
            <c:strRef>
              <c:f>'政府債務残高対GDP比_2014-12-02-2'!$B$6:$Y$6</c:f>
              <c:strCache>
                <c:ptCount val="24"/>
                <c:pt idx="0">
                  <c:v>1990年</c:v>
                </c:pt>
                <c:pt idx="1">
                  <c:v>1991年</c:v>
                </c:pt>
                <c:pt idx="2">
                  <c:v>1992年</c:v>
                </c:pt>
                <c:pt idx="3">
                  <c:v>1993年</c:v>
                </c:pt>
                <c:pt idx="4">
                  <c:v>1994年</c:v>
                </c:pt>
                <c:pt idx="5">
                  <c:v>1995年</c:v>
                </c:pt>
                <c:pt idx="6">
                  <c:v>1996年</c:v>
                </c:pt>
                <c:pt idx="7">
                  <c:v>1997年</c:v>
                </c:pt>
                <c:pt idx="8">
                  <c:v>1998年</c:v>
                </c:pt>
                <c:pt idx="9">
                  <c:v>1999年</c:v>
                </c:pt>
                <c:pt idx="10">
                  <c:v>2000年</c:v>
                </c:pt>
                <c:pt idx="11">
                  <c:v>2001年</c:v>
                </c:pt>
                <c:pt idx="12">
                  <c:v>2002年</c:v>
                </c:pt>
                <c:pt idx="13">
                  <c:v>2003年</c:v>
                </c:pt>
                <c:pt idx="14">
                  <c:v>2004年</c:v>
                </c:pt>
                <c:pt idx="15">
                  <c:v>2005年</c:v>
                </c:pt>
                <c:pt idx="16">
                  <c:v>2006年</c:v>
                </c:pt>
                <c:pt idx="17">
                  <c:v>2007年</c:v>
                </c:pt>
                <c:pt idx="18">
                  <c:v>2008年</c:v>
                </c:pt>
                <c:pt idx="19">
                  <c:v>2009年</c:v>
                </c:pt>
                <c:pt idx="20">
                  <c:v>2010年</c:v>
                </c:pt>
                <c:pt idx="21">
                  <c:v>2011年</c:v>
                </c:pt>
                <c:pt idx="22">
                  <c:v>2012年</c:v>
                </c:pt>
                <c:pt idx="23">
                  <c:v>2013年</c:v>
                </c:pt>
              </c:strCache>
            </c:strRef>
          </c:cat>
          <c:val>
            <c:numRef>
              <c:f>'政府債務残高対GDP比_2014-12-02-2'!$B$15:$Y$15</c:f>
              <c:numCache>
                <c:formatCode>General</c:formatCode>
                <c:ptCount val="24"/>
                <c:pt idx="0">
                  <c:v>13.811999999999999</c:v>
                </c:pt>
                <c:pt idx="1">
                  <c:v>12.881</c:v>
                </c:pt>
                <c:pt idx="2">
                  <c:v>12.635</c:v>
                </c:pt>
                <c:pt idx="3">
                  <c:v>11.84</c:v>
                </c:pt>
                <c:pt idx="4">
                  <c:v>10.595000000000001</c:v>
                </c:pt>
                <c:pt idx="5">
                  <c:v>9.3650000000000002</c:v>
                </c:pt>
                <c:pt idx="6">
                  <c:v>8.6039999999999992</c:v>
                </c:pt>
                <c:pt idx="7">
                  <c:v>10.731</c:v>
                </c:pt>
                <c:pt idx="8">
                  <c:v>15.355</c:v>
                </c:pt>
                <c:pt idx="9">
                  <c:v>17.597999999999999</c:v>
                </c:pt>
                <c:pt idx="10">
                  <c:v>18.02</c:v>
                </c:pt>
                <c:pt idx="11">
                  <c:v>18.7</c:v>
                </c:pt>
                <c:pt idx="12">
                  <c:v>18.559999999999999</c:v>
                </c:pt>
                <c:pt idx="13">
                  <c:v>21.617000000000001</c:v>
                </c:pt>
                <c:pt idx="14">
                  <c:v>24.632999999999999</c:v>
                </c:pt>
                <c:pt idx="15">
                  <c:v>28.658999999999999</c:v>
                </c:pt>
                <c:pt idx="16">
                  <c:v>31.117999999999999</c:v>
                </c:pt>
                <c:pt idx="17">
                  <c:v>30.655999999999999</c:v>
                </c:pt>
                <c:pt idx="18">
                  <c:v>30.108000000000001</c:v>
                </c:pt>
                <c:pt idx="19">
                  <c:v>33.765000000000001</c:v>
                </c:pt>
                <c:pt idx="20">
                  <c:v>33.430999999999997</c:v>
                </c:pt>
                <c:pt idx="21">
                  <c:v>34.234000000000002</c:v>
                </c:pt>
                <c:pt idx="22">
                  <c:v>34.981999999999999</c:v>
                </c:pt>
                <c:pt idx="23">
                  <c:v>36.673000000000002</c:v>
                </c:pt>
              </c:numCache>
            </c:numRef>
          </c:val>
          <c:smooth val="0"/>
        </c:ser>
        <c:dLbls>
          <c:showLegendKey val="0"/>
          <c:showVal val="0"/>
          <c:showCatName val="0"/>
          <c:showSerName val="0"/>
          <c:showPercent val="0"/>
          <c:showBubbleSize val="0"/>
        </c:dLbls>
        <c:marker val="1"/>
        <c:smooth val="0"/>
        <c:axId val="455089536"/>
        <c:axId val="455115904"/>
      </c:lineChart>
      <c:catAx>
        <c:axId val="455089536"/>
        <c:scaling>
          <c:orientation val="minMax"/>
        </c:scaling>
        <c:delete val="0"/>
        <c:axPos val="b"/>
        <c:majorTickMark val="out"/>
        <c:minorTickMark val="none"/>
        <c:tickLblPos val="nextTo"/>
        <c:txPr>
          <a:bodyPr/>
          <a:lstStyle/>
          <a:p>
            <a:pPr>
              <a:defRPr>
                <a:latin typeface="AR P丸ゴシック体E" panose="020F0900000000000000" pitchFamily="50" charset="-128"/>
                <a:ea typeface="AR P丸ゴシック体E" panose="020F0900000000000000" pitchFamily="50" charset="-128"/>
              </a:defRPr>
            </a:pPr>
            <a:endParaRPr lang="ja-JP"/>
          </a:p>
        </c:txPr>
        <c:crossAx val="455115904"/>
        <c:crosses val="autoZero"/>
        <c:auto val="1"/>
        <c:lblAlgn val="ctr"/>
        <c:lblOffset val="100"/>
        <c:noMultiLvlLbl val="0"/>
      </c:catAx>
      <c:valAx>
        <c:axId val="455115904"/>
        <c:scaling>
          <c:orientation val="minMax"/>
          <c:max val="250"/>
        </c:scaling>
        <c:delete val="0"/>
        <c:axPos val="l"/>
        <c:majorGridlines/>
        <c:numFmt formatCode="General" sourceLinked="1"/>
        <c:majorTickMark val="out"/>
        <c:minorTickMark val="none"/>
        <c:tickLblPos val="nextTo"/>
        <c:crossAx val="455089536"/>
        <c:crosses val="autoZero"/>
        <c:crossBetween val="between"/>
      </c:valAx>
    </c:plotArea>
    <c:legend>
      <c:legendPos val="r"/>
      <c:layout/>
      <c:overlay val="0"/>
      <c:txPr>
        <a:bodyPr/>
        <a:lstStyle/>
        <a:p>
          <a:pPr>
            <a:defRPr>
              <a:latin typeface="AR P丸ゴシック体E" panose="020F0900000000000000" pitchFamily="50" charset="-128"/>
              <a:ea typeface="AR P丸ゴシック体E" panose="020F0900000000000000" pitchFamily="50" charset="-128"/>
            </a:defRPr>
          </a:pPr>
          <a:endParaRPr lang="ja-JP"/>
        </a:p>
      </c:txPr>
    </c:legend>
    <c:plotVisOnly val="1"/>
    <c:dispBlanksAs val="gap"/>
    <c:showDLblsOverMax val="0"/>
  </c:chart>
  <c:txPr>
    <a:bodyPr/>
    <a:lstStyle/>
    <a:p>
      <a:pPr>
        <a:defRPr sz="1600" b="1"/>
      </a:pPr>
      <a:endParaRPr lang="ja-JP"/>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77510450082626E-2"/>
          <c:y val="1.7123869549972016E-2"/>
          <c:w val="0.82771244907214325"/>
          <c:h val="0.93769193429111108"/>
        </c:manualLayout>
      </c:layout>
      <c:lineChart>
        <c:grouping val="standard"/>
        <c:varyColors val="0"/>
        <c:ser>
          <c:idx val="0"/>
          <c:order val="0"/>
          <c:tx>
            <c:strRef>
              <c:f>'家計貯蓄率_2014-12-02'!$A$7</c:f>
              <c:strCache>
                <c:ptCount val="1"/>
                <c:pt idx="0">
                  <c:v>日本</c:v>
                </c:pt>
              </c:strCache>
            </c:strRef>
          </c:tx>
          <c:marker>
            <c:symbol val="none"/>
          </c:marker>
          <c:cat>
            <c:strRef>
              <c:f>'家計貯蓄率_2014-12-02'!$B$6:$S$6</c:f>
              <c:strCache>
                <c:ptCount val="18"/>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strCache>
            </c:strRef>
          </c:cat>
          <c:val>
            <c:numRef>
              <c:f>'家計貯蓄率_2014-12-02'!$B$7:$S$7</c:f>
              <c:numCache>
                <c:formatCode>General</c:formatCode>
                <c:ptCount val="18"/>
                <c:pt idx="0">
                  <c:v>11.181889987</c:v>
                </c:pt>
                <c:pt idx="1">
                  <c:v>9.251772742</c:v>
                </c:pt>
                <c:pt idx="2">
                  <c:v>8.6765770619999998</c:v>
                </c:pt>
                <c:pt idx="3">
                  <c:v>9.8405164270000007</c:v>
                </c:pt>
                <c:pt idx="4">
                  <c:v>8.2729789</c:v>
                </c:pt>
                <c:pt idx="5">
                  <c:v>6.9785939250000002</c:v>
                </c:pt>
                <c:pt idx="6">
                  <c:v>3.779102392</c:v>
                </c:pt>
                <c:pt idx="7">
                  <c:v>3.294736651</c:v>
                </c:pt>
                <c:pt idx="8">
                  <c:v>2.6847847859999998</c:v>
                </c:pt>
                <c:pt idx="9">
                  <c:v>2.3077902130000001</c:v>
                </c:pt>
                <c:pt idx="10">
                  <c:v>1.5519305290000001</c:v>
                </c:pt>
                <c:pt idx="11">
                  <c:v>1.306979165</c:v>
                </c:pt>
                <c:pt idx="12">
                  <c:v>1.0831609449999999</c:v>
                </c:pt>
                <c:pt idx="13">
                  <c:v>0.55921426699999999</c:v>
                </c:pt>
                <c:pt idx="14">
                  <c:v>2.2780139199999998</c:v>
                </c:pt>
                <c:pt idx="15">
                  <c:v>2.1451136919999998</c:v>
                </c:pt>
                <c:pt idx="16">
                  <c:v>2.6412911270000001</c:v>
                </c:pt>
                <c:pt idx="17">
                  <c:v>1.4623943020000001</c:v>
                </c:pt>
              </c:numCache>
            </c:numRef>
          </c:val>
          <c:smooth val="0"/>
        </c:ser>
        <c:ser>
          <c:idx val="1"/>
          <c:order val="1"/>
          <c:tx>
            <c:strRef>
              <c:f>'家計貯蓄率_2014-12-02'!$A$8</c:f>
              <c:strCache>
                <c:ptCount val="1"/>
                <c:pt idx="0">
                  <c:v>アメリカ</c:v>
                </c:pt>
              </c:strCache>
            </c:strRef>
          </c:tx>
          <c:marker>
            <c:symbol val="none"/>
          </c:marker>
          <c:cat>
            <c:strRef>
              <c:f>'家計貯蓄率_2014-12-02'!$B$6:$S$6</c:f>
              <c:strCache>
                <c:ptCount val="18"/>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strCache>
            </c:strRef>
          </c:cat>
          <c:val>
            <c:numRef>
              <c:f>'家計貯蓄率_2014-12-02'!$B$8:$S$8</c:f>
              <c:numCache>
                <c:formatCode>General</c:formatCode>
                <c:ptCount val="18"/>
                <c:pt idx="0">
                  <c:v>6.6122051300000004</c:v>
                </c:pt>
                <c:pt idx="1">
                  <c:v>6.1496802229999998</c:v>
                </c:pt>
                <c:pt idx="2">
                  <c:v>5.9564680609999998</c:v>
                </c:pt>
                <c:pt idx="3">
                  <c:v>6.4248688229999997</c:v>
                </c:pt>
                <c:pt idx="4">
                  <c:v>4.4327448220000001</c:v>
                </c:pt>
                <c:pt idx="5">
                  <c:v>4.1960110420000003</c:v>
                </c:pt>
                <c:pt idx="6">
                  <c:v>4.4527500299999998</c:v>
                </c:pt>
                <c:pt idx="7">
                  <c:v>5.185384891</c:v>
                </c:pt>
                <c:pt idx="8">
                  <c:v>5.0249535170000001</c:v>
                </c:pt>
                <c:pt idx="9">
                  <c:v>4.765309652</c:v>
                </c:pt>
                <c:pt idx="10">
                  <c:v>2.6868150110000002</c:v>
                </c:pt>
                <c:pt idx="11">
                  <c:v>3.4968446399999999</c:v>
                </c:pt>
                <c:pt idx="12">
                  <c:v>3.152548774</c:v>
                </c:pt>
                <c:pt idx="13">
                  <c:v>5.2222264320000003</c:v>
                </c:pt>
                <c:pt idx="14">
                  <c:v>6.3793562619999999</c:v>
                </c:pt>
                <c:pt idx="15">
                  <c:v>5.8526591669999997</c:v>
                </c:pt>
                <c:pt idx="16">
                  <c:v>5.8717047449999997</c:v>
                </c:pt>
                <c:pt idx="17">
                  <c:v>5.8072146650000001</c:v>
                </c:pt>
              </c:numCache>
            </c:numRef>
          </c:val>
          <c:smooth val="0"/>
        </c:ser>
        <c:ser>
          <c:idx val="2"/>
          <c:order val="2"/>
          <c:tx>
            <c:strRef>
              <c:f>'家計貯蓄率_2014-12-02'!$A$9</c:f>
              <c:strCache>
                <c:ptCount val="1"/>
                <c:pt idx="0">
                  <c:v>イギリス</c:v>
                </c:pt>
              </c:strCache>
            </c:strRef>
          </c:tx>
          <c:marker>
            <c:symbol val="none"/>
          </c:marker>
          <c:cat>
            <c:strRef>
              <c:f>'家計貯蓄率_2014-12-02'!$B$6:$S$6</c:f>
              <c:strCache>
                <c:ptCount val="18"/>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strCache>
            </c:strRef>
          </c:cat>
          <c:val>
            <c:numRef>
              <c:f>'家計貯蓄率_2014-12-02'!$B$9:$S$9</c:f>
              <c:numCache>
                <c:formatCode>General</c:formatCode>
                <c:ptCount val="18"/>
                <c:pt idx="0">
                  <c:v>5.5734704720000003</c:v>
                </c:pt>
                <c:pt idx="1">
                  <c:v>4.6544280699999998</c:v>
                </c:pt>
                <c:pt idx="2">
                  <c:v>4.1236017370000004</c:v>
                </c:pt>
                <c:pt idx="3">
                  <c:v>2.573883597</c:v>
                </c:pt>
                <c:pt idx="4">
                  <c:v>0.33517311500000002</c:v>
                </c:pt>
                <c:pt idx="5">
                  <c:v>9.0081890999999997E-2</c:v>
                </c:pt>
                <c:pt idx="6">
                  <c:v>1.415116292</c:v>
                </c:pt>
                <c:pt idx="7">
                  <c:v>-0.17133098999999999</c:v>
                </c:pt>
                <c:pt idx="8">
                  <c:v>-0.50750684300000004</c:v>
                </c:pt>
                <c:pt idx="9">
                  <c:v>-1.496122816</c:v>
                </c:pt>
                <c:pt idx="10">
                  <c:v>-2.2944721260000001</c:v>
                </c:pt>
                <c:pt idx="11">
                  <c:v>-2.2104014699999999</c:v>
                </c:pt>
                <c:pt idx="12">
                  <c:v>-3.6634608910000002</c:v>
                </c:pt>
                <c:pt idx="13">
                  <c:v>-2.6758426690000001</c:v>
                </c:pt>
                <c:pt idx="14">
                  <c:v>2.2611447560000002</c:v>
                </c:pt>
                <c:pt idx="15">
                  <c:v>2.926594133</c:v>
                </c:pt>
                <c:pt idx="16">
                  <c:v>2.1570355819999998</c:v>
                </c:pt>
                <c:pt idx="17">
                  <c:v>2.945855801</c:v>
                </c:pt>
              </c:numCache>
            </c:numRef>
          </c:val>
          <c:smooth val="0"/>
        </c:ser>
        <c:ser>
          <c:idx val="3"/>
          <c:order val="3"/>
          <c:tx>
            <c:strRef>
              <c:f>'家計貯蓄率_2014-12-02'!$A$10</c:f>
              <c:strCache>
                <c:ptCount val="1"/>
                <c:pt idx="0">
                  <c:v>イタリア</c:v>
                </c:pt>
              </c:strCache>
            </c:strRef>
          </c:tx>
          <c:marker>
            <c:symbol val="none"/>
          </c:marker>
          <c:cat>
            <c:strRef>
              <c:f>'家計貯蓄率_2014-12-02'!$B$6:$S$6</c:f>
              <c:strCache>
                <c:ptCount val="18"/>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strCache>
            </c:strRef>
          </c:cat>
          <c:val>
            <c:numRef>
              <c:f>'家計貯蓄率_2014-12-02'!$B$10:$S$10</c:f>
              <c:numCache>
                <c:formatCode>General</c:formatCode>
                <c:ptCount val="18"/>
                <c:pt idx="0">
                  <c:v>16.647503137000001</c:v>
                </c:pt>
                <c:pt idx="1">
                  <c:v>17.440422810000001</c:v>
                </c:pt>
                <c:pt idx="2">
                  <c:v>14.673364578999999</c:v>
                </c:pt>
                <c:pt idx="3">
                  <c:v>10.692739308</c:v>
                </c:pt>
                <c:pt idx="4">
                  <c:v>9.9174519799999992</c:v>
                </c:pt>
                <c:pt idx="5">
                  <c:v>7.8883591180000003</c:v>
                </c:pt>
                <c:pt idx="6">
                  <c:v>9.9162247669999992</c:v>
                </c:pt>
                <c:pt idx="7">
                  <c:v>10.778262376000001</c:v>
                </c:pt>
                <c:pt idx="8">
                  <c:v>10.257637015</c:v>
                </c:pt>
                <c:pt idx="9">
                  <c:v>10.483674596</c:v>
                </c:pt>
                <c:pt idx="10">
                  <c:v>10.202601876999999</c:v>
                </c:pt>
                <c:pt idx="11">
                  <c:v>9.5314523659999999</c:v>
                </c:pt>
                <c:pt idx="12">
                  <c:v>8.9280931070000005</c:v>
                </c:pt>
                <c:pt idx="13">
                  <c:v>8.4632540370000005</c:v>
                </c:pt>
                <c:pt idx="14">
                  <c:v>7.0931402319999997</c:v>
                </c:pt>
                <c:pt idx="15">
                  <c:v>4.9034101339999996</c:v>
                </c:pt>
                <c:pt idx="16">
                  <c:v>4.3422033300000002</c:v>
                </c:pt>
                <c:pt idx="17">
                  <c:v>3.6423531009999999</c:v>
                </c:pt>
              </c:numCache>
            </c:numRef>
          </c:val>
          <c:smooth val="0"/>
        </c:ser>
        <c:ser>
          <c:idx val="4"/>
          <c:order val="4"/>
          <c:tx>
            <c:strRef>
              <c:f>'家計貯蓄率_2014-12-02'!$A$11</c:f>
              <c:strCache>
                <c:ptCount val="1"/>
                <c:pt idx="0">
                  <c:v>韓国</c:v>
                </c:pt>
              </c:strCache>
            </c:strRef>
          </c:tx>
          <c:marker>
            <c:symbol val="none"/>
          </c:marker>
          <c:cat>
            <c:strRef>
              <c:f>'家計貯蓄率_2014-12-02'!$B$6:$S$6</c:f>
              <c:strCache>
                <c:ptCount val="18"/>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strCache>
            </c:strRef>
          </c:cat>
          <c:val>
            <c:numRef>
              <c:f>'家計貯蓄率_2014-12-02'!$B$11:$S$11</c:f>
              <c:numCache>
                <c:formatCode>General</c:formatCode>
                <c:ptCount val="18"/>
                <c:pt idx="0">
                  <c:v>18.500510096999999</c:v>
                </c:pt>
                <c:pt idx="1">
                  <c:v>18.057510335</c:v>
                </c:pt>
                <c:pt idx="2">
                  <c:v>16.060353893999999</c:v>
                </c:pt>
                <c:pt idx="3">
                  <c:v>23.191803420999999</c:v>
                </c:pt>
                <c:pt idx="4">
                  <c:v>16.129438137000001</c:v>
                </c:pt>
                <c:pt idx="5">
                  <c:v>9.2574612970000008</c:v>
                </c:pt>
                <c:pt idx="6">
                  <c:v>5.2267783730000001</c:v>
                </c:pt>
                <c:pt idx="7">
                  <c:v>0.39118163299999997</c:v>
                </c:pt>
                <c:pt idx="8">
                  <c:v>5.2468090890000001</c:v>
                </c:pt>
                <c:pt idx="9">
                  <c:v>9.1719616229999996</c:v>
                </c:pt>
                <c:pt idx="10">
                  <c:v>7.1699994050000004</c:v>
                </c:pt>
                <c:pt idx="11">
                  <c:v>5.1911779009999997</c:v>
                </c:pt>
                <c:pt idx="12">
                  <c:v>2.9050613620000001</c:v>
                </c:pt>
                <c:pt idx="13">
                  <c:v>2.9068601510000001</c:v>
                </c:pt>
                <c:pt idx="14">
                  <c:v>4.5998501999999997</c:v>
                </c:pt>
                <c:pt idx="15">
                  <c:v>4.3308342350000002</c:v>
                </c:pt>
                <c:pt idx="16">
                  <c:v>3.526861561</c:v>
                </c:pt>
                <c:pt idx="17">
                  <c:v>3.7921829850000002</c:v>
                </c:pt>
              </c:numCache>
            </c:numRef>
          </c:val>
          <c:smooth val="0"/>
        </c:ser>
        <c:ser>
          <c:idx val="5"/>
          <c:order val="5"/>
          <c:tx>
            <c:strRef>
              <c:f>'家計貯蓄率_2014-12-02'!$A$12</c:f>
              <c:strCache>
                <c:ptCount val="1"/>
                <c:pt idx="0">
                  <c:v>スウェーデン</c:v>
                </c:pt>
              </c:strCache>
            </c:strRef>
          </c:tx>
          <c:marker>
            <c:symbol val="none"/>
          </c:marker>
          <c:cat>
            <c:strRef>
              <c:f>'家計貯蓄率_2014-12-02'!$B$6:$S$6</c:f>
              <c:strCache>
                <c:ptCount val="18"/>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strCache>
            </c:strRef>
          </c:cat>
          <c:val>
            <c:numRef>
              <c:f>'家計貯蓄率_2014-12-02'!$B$12:$S$12</c:f>
              <c:numCache>
                <c:formatCode>General</c:formatCode>
                <c:ptCount val="18"/>
                <c:pt idx="0">
                  <c:v>7.4932887810000004</c:v>
                </c:pt>
                <c:pt idx="1">
                  <c:v>5.3704541069999996</c:v>
                </c:pt>
                <c:pt idx="2">
                  <c:v>2.4485070160000002</c:v>
                </c:pt>
                <c:pt idx="3">
                  <c:v>1.7648744810000001</c:v>
                </c:pt>
                <c:pt idx="4">
                  <c:v>1.626194779</c:v>
                </c:pt>
                <c:pt idx="5">
                  <c:v>3.1399022940000001</c:v>
                </c:pt>
                <c:pt idx="6">
                  <c:v>7.2946660960000003</c:v>
                </c:pt>
                <c:pt idx="7">
                  <c:v>7.0781525240000001</c:v>
                </c:pt>
                <c:pt idx="8">
                  <c:v>5.8857607789999999</c:v>
                </c:pt>
                <c:pt idx="9">
                  <c:v>4.7463779920000002</c:v>
                </c:pt>
                <c:pt idx="10">
                  <c:v>4.0173911410000001</c:v>
                </c:pt>
                <c:pt idx="11">
                  <c:v>4.8713986089999999</c:v>
                </c:pt>
                <c:pt idx="12">
                  <c:v>7.2241495430000002</c:v>
                </c:pt>
                <c:pt idx="13">
                  <c:v>8.9898676490000007</c:v>
                </c:pt>
                <c:pt idx="14">
                  <c:v>11.001597599</c:v>
                </c:pt>
                <c:pt idx="15">
                  <c:v>8.3267051300000006</c:v>
                </c:pt>
                <c:pt idx="16">
                  <c:v>10.350345378</c:v>
                </c:pt>
                <c:pt idx="17">
                  <c:v>12.202634460000001</c:v>
                </c:pt>
              </c:numCache>
            </c:numRef>
          </c:val>
          <c:smooth val="0"/>
        </c:ser>
        <c:ser>
          <c:idx val="6"/>
          <c:order val="6"/>
          <c:tx>
            <c:strRef>
              <c:f>'家計貯蓄率_2014-12-02'!$A$13</c:f>
              <c:strCache>
                <c:ptCount val="1"/>
                <c:pt idx="0">
                  <c:v>ドイツ</c:v>
                </c:pt>
              </c:strCache>
            </c:strRef>
          </c:tx>
          <c:marker>
            <c:symbol val="none"/>
          </c:marker>
          <c:cat>
            <c:strRef>
              <c:f>'家計貯蓄率_2014-12-02'!$B$6:$S$6</c:f>
              <c:strCache>
                <c:ptCount val="18"/>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strCache>
            </c:strRef>
          </c:cat>
          <c:val>
            <c:numRef>
              <c:f>'家計貯蓄率_2014-12-02'!$B$13:$S$13</c:f>
              <c:numCache>
                <c:formatCode>General</c:formatCode>
                <c:ptCount val="18"/>
                <c:pt idx="0">
                  <c:v>11.205195453</c:v>
                </c:pt>
                <c:pt idx="1">
                  <c:v>10.758435255</c:v>
                </c:pt>
                <c:pt idx="2">
                  <c:v>10.322278554</c:v>
                </c:pt>
                <c:pt idx="3">
                  <c:v>10.295670119</c:v>
                </c:pt>
                <c:pt idx="4">
                  <c:v>9.6454595639999994</c:v>
                </c:pt>
                <c:pt idx="5">
                  <c:v>9.3774171529999997</c:v>
                </c:pt>
                <c:pt idx="6">
                  <c:v>9.546054561</c:v>
                </c:pt>
                <c:pt idx="7">
                  <c:v>10.069011510999999</c:v>
                </c:pt>
                <c:pt idx="8">
                  <c:v>10.434049666</c:v>
                </c:pt>
                <c:pt idx="9">
                  <c:v>10.577244607000001</c:v>
                </c:pt>
                <c:pt idx="10">
                  <c:v>10.716261912</c:v>
                </c:pt>
                <c:pt idx="11">
                  <c:v>10.818026271000001</c:v>
                </c:pt>
                <c:pt idx="12">
                  <c:v>11.022429171000001</c:v>
                </c:pt>
                <c:pt idx="13">
                  <c:v>11.482970143999999</c:v>
                </c:pt>
                <c:pt idx="14">
                  <c:v>10.895479412</c:v>
                </c:pt>
                <c:pt idx="15">
                  <c:v>10.860653191999999</c:v>
                </c:pt>
                <c:pt idx="16">
                  <c:v>10.385229576</c:v>
                </c:pt>
                <c:pt idx="17">
                  <c:v>10.317307186000001</c:v>
                </c:pt>
              </c:numCache>
            </c:numRef>
          </c:val>
          <c:smooth val="0"/>
        </c:ser>
        <c:ser>
          <c:idx val="7"/>
          <c:order val="7"/>
          <c:tx>
            <c:strRef>
              <c:f>'家計貯蓄率_2014-12-02'!$A$14</c:f>
              <c:strCache>
                <c:ptCount val="1"/>
                <c:pt idx="0">
                  <c:v>フランス</c:v>
                </c:pt>
              </c:strCache>
            </c:strRef>
          </c:tx>
          <c:marker>
            <c:symbol val="none"/>
          </c:marker>
          <c:cat>
            <c:strRef>
              <c:f>'家計貯蓄率_2014-12-02'!$B$6:$S$6</c:f>
              <c:strCache>
                <c:ptCount val="18"/>
                <c:pt idx="0">
                  <c:v>1995年</c:v>
                </c:pt>
                <c:pt idx="1">
                  <c:v>1996年</c:v>
                </c:pt>
                <c:pt idx="2">
                  <c:v>1997年</c:v>
                </c:pt>
                <c:pt idx="3">
                  <c:v>1998年</c:v>
                </c:pt>
                <c:pt idx="4">
                  <c:v>1999年</c:v>
                </c:pt>
                <c:pt idx="5">
                  <c:v>2000年</c:v>
                </c:pt>
                <c:pt idx="6">
                  <c:v>2001年</c:v>
                </c:pt>
                <c:pt idx="7">
                  <c:v>2002年</c:v>
                </c:pt>
                <c:pt idx="8">
                  <c:v>2003年</c:v>
                </c:pt>
                <c:pt idx="9">
                  <c:v>2004年</c:v>
                </c:pt>
                <c:pt idx="10">
                  <c:v>2005年</c:v>
                </c:pt>
                <c:pt idx="11">
                  <c:v>2006年</c:v>
                </c:pt>
                <c:pt idx="12">
                  <c:v>2007年</c:v>
                </c:pt>
                <c:pt idx="13">
                  <c:v>2008年</c:v>
                </c:pt>
                <c:pt idx="14">
                  <c:v>2009年</c:v>
                </c:pt>
                <c:pt idx="15">
                  <c:v>2010年</c:v>
                </c:pt>
                <c:pt idx="16">
                  <c:v>2011年</c:v>
                </c:pt>
                <c:pt idx="17">
                  <c:v>2012年</c:v>
                </c:pt>
              </c:strCache>
            </c:strRef>
          </c:cat>
          <c:val>
            <c:numRef>
              <c:f>'家計貯蓄率_2014-12-02'!$B$14:$S$14</c:f>
              <c:numCache>
                <c:formatCode>General</c:formatCode>
                <c:ptCount val="18"/>
                <c:pt idx="0">
                  <c:v>12.468561924999999</c:v>
                </c:pt>
                <c:pt idx="1">
                  <c:v>11.439902754</c:v>
                </c:pt>
                <c:pt idx="2">
                  <c:v>12.455644695</c:v>
                </c:pt>
                <c:pt idx="3">
                  <c:v>11.864744160000001</c:v>
                </c:pt>
                <c:pt idx="4">
                  <c:v>11.258378679</c:v>
                </c:pt>
                <c:pt idx="5">
                  <c:v>11.007673381</c:v>
                </c:pt>
                <c:pt idx="6">
                  <c:v>11.660147175000001</c:v>
                </c:pt>
                <c:pt idx="7">
                  <c:v>12.965713464</c:v>
                </c:pt>
                <c:pt idx="8">
                  <c:v>11.86652823</c:v>
                </c:pt>
                <c:pt idx="9">
                  <c:v>12.221628117</c:v>
                </c:pt>
                <c:pt idx="10">
                  <c:v>11.082856858</c:v>
                </c:pt>
                <c:pt idx="11">
                  <c:v>11.210129214</c:v>
                </c:pt>
                <c:pt idx="12">
                  <c:v>11.715668158</c:v>
                </c:pt>
                <c:pt idx="13">
                  <c:v>11.702714391000001</c:v>
                </c:pt>
                <c:pt idx="14">
                  <c:v>12.553660061</c:v>
                </c:pt>
                <c:pt idx="15">
                  <c:v>12.076064712000001</c:v>
                </c:pt>
                <c:pt idx="16">
                  <c:v>12.029482319</c:v>
                </c:pt>
                <c:pt idx="17">
                  <c:v>11.673790241000001</c:v>
                </c:pt>
              </c:numCache>
            </c:numRef>
          </c:val>
          <c:smooth val="0"/>
        </c:ser>
        <c:dLbls>
          <c:showLegendKey val="0"/>
          <c:showVal val="0"/>
          <c:showCatName val="0"/>
          <c:showSerName val="0"/>
          <c:showPercent val="0"/>
          <c:showBubbleSize val="0"/>
        </c:dLbls>
        <c:marker val="1"/>
        <c:smooth val="0"/>
        <c:axId val="454933888"/>
        <c:axId val="454947968"/>
      </c:lineChart>
      <c:catAx>
        <c:axId val="454933888"/>
        <c:scaling>
          <c:orientation val="minMax"/>
        </c:scaling>
        <c:delete val="0"/>
        <c:axPos val="b"/>
        <c:majorTickMark val="out"/>
        <c:minorTickMark val="none"/>
        <c:tickLblPos val="nextTo"/>
        <c:crossAx val="454947968"/>
        <c:crosses val="autoZero"/>
        <c:auto val="1"/>
        <c:lblAlgn val="ctr"/>
        <c:lblOffset val="100"/>
        <c:noMultiLvlLbl val="0"/>
      </c:catAx>
      <c:valAx>
        <c:axId val="454947968"/>
        <c:scaling>
          <c:orientation val="minMax"/>
          <c:min val="-5"/>
        </c:scaling>
        <c:delete val="0"/>
        <c:axPos val="l"/>
        <c:majorGridlines/>
        <c:numFmt formatCode="General" sourceLinked="1"/>
        <c:majorTickMark val="out"/>
        <c:minorTickMark val="none"/>
        <c:tickLblPos val="nextTo"/>
        <c:crossAx val="454933888"/>
        <c:crosses val="autoZero"/>
        <c:crossBetween val="between"/>
      </c:valAx>
    </c:plotArea>
    <c:legend>
      <c:legendPos val="r"/>
      <c:layout/>
      <c:overlay val="0"/>
    </c:legend>
    <c:plotVisOnly val="1"/>
    <c:dispBlanksAs val="gap"/>
    <c:showDLblsOverMax val="0"/>
  </c:chart>
  <c:txPr>
    <a:bodyPr/>
    <a:lstStyle/>
    <a:p>
      <a:pPr>
        <a:defRPr sz="1600" b="1"/>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経常収支、金融収支、実質成長率</a:t>
            </a:r>
          </a:p>
        </c:rich>
      </c:tx>
      <c:layout/>
      <c:overlay val="0"/>
    </c:title>
    <c:autoTitleDeleted val="0"/>
    <c:plotArea>
      <c:layout>
        <c:manualLayout>
          <c:layoutTarget val="inner"/>
          <c:xMode val="edge"/>
          <c:yMode val="edge"/>
          <c:x val="8.3265792404489516E-2"/>
          <c:y val="9.5400262467191604E-2"/>
          <c:w val="0.87896835233479875"/>
          <c:h val="0.8274387000966984"/>
        </c:manualLayout>
      </c:layout>
      <c:barChart>
        <c:barDir val="col"/>
        <c:grouping val="clustered"/>
        <c:varyColors val="0"/>
        <c:ser>
          <c:idx val="2"/>
          <c:order val="1"/>
          <c:tx>
            <c:strRef>
              <c:f>'国際収支 (2)'!$D$8</c:f>
              <c:strCache>
                <c:ptCount val="1"/>
                <c:pt idx="0">
                  <c:v>貿易収支</c:v>
                </c:pt>
              </c:strCache>
            </c:strRef>
          </c:tx>
          <c:invertIfNegative val="0"/>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(2)'!$D$9:$D$26</c:f>
              <c:numCache>
                <c:formatCode>#,##0_);[Red]\(#,##0\)</c:formatCode>
                <c:ptCount val="18"/>
                <c:pt idx="0">
                  <c:v>90346</c:v>
                </c:pt>
                <c:pt idx="1">
                  <c:v>123709</c:v>
                </c:pt>
                <c:pt idx="2">
                  <c:v>160782</c:v>
                </c:pt>
                <c:pt idx="3">
                  <c:v>141370</c:v>
                </c:pt>
                <c:pt idx="4">
                  <c:v>126983</c:v>
                </c:pt>
                <c:pt idx="5">
                  <c:v>88469</c:v>
                </c:pt>
                <c:pt idx="6">
                  <c:v>121211</c:v>
                </c:pt>
                <c:pt idx="7">
                  <c:v>124631</c:v>
                </c:pt>
                <c:pt idx="8">
                  <c:v>144235</c:v>
                </c:pt>
                <c:pt idx="9">
                  <c:v>117712</c:v>
                </c:pt>
                <c:pt idx="10">
                  <c:v>110701</c:v>
                </c:pt>
                <c:pt idx="11">
                  <c:v>141873</c:v>
                </c:pt>
                <c:pt idx="12">
                  <c:v>58031</c:v>
                </c:pt>
                <c:pt idx="13">
                  <c:v>53876</c:v>
                </c:pt>
                <c:pt idx="14">
                  <c:v>95160</c:v>
                </c:pt>
                <c:pt idx="15">
                  <c:v>-3302</c:v>
                </c:pt>
                <c:pt idx="16">
                  <c:v>-42719</c:v>
                </c:pt>
                <c:pt idx="17">
                  <c:v>-87734</c:v>
                </c:pt>
              </c:numCache>
            </c:numRef>
          </c:val>
        </c:ser>
        <c:ser>
          <c:idx val="4"/>
          <c:order val="2"/>
          <c:tx>
            <c:strRef>
              <c:f>'国際収支 (2)'!$F$8</c:f>
              <c:strCache>
                <c:ptCount val="1"/>
                <c:pt idx="0">
                  <c:v>第一次所得収支</c:v>
                </c:pt>
              </c:strCache>
            </c:strRef>
          </c:tx>
          <c:invertIfNegative val="0"/>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(2)'!$F$9:$F$26</c:f>
              <c:numCache>
                <c:formatCode>#,##0_);[Red]\(#,##0\)</c:formatCode>
                <c:ptCount val="18"/>
                <c:pt idx="0">
                  <c:v>61544</c:v>
                </c:pt>
                <c:pt idx="1">
                  <c:v>68733</c:v>
                </c:pt>
                <c:pt idx="2">
                  <c:v>66146</c:v>
                </c:pt>
                <c:pt idx="3">
                  <c:v>64953</c:v>
                </c:pt>
                <c:pt idx="4">
                  <c:v>76914</c:v>
                </c:pt>
                <c:pt idx="5">
                  <c:v>82009</c:v>
                </c:pt>
                <c:pt idx="6">
                  <c:v>78105</c:v>
                </c:pt>
                <c:pt idx="7">
                  <c:v>86398</c:v>
                </c:pt>
                <c:pt idx="8">
                  <c:v>103488</c:v>
                </c:pt>
                <c:pt idx="9">
                  <c:v>118503</c:v>
                </c:pt>
                <c:pt idx="10">
                  <c:v>142277</c:v>
                </c:pt>
                <c:pt idx="11">
                  <c:v>164818</c:v>
                </c:pt>
                <c:pt idx="12">
                  <c:v>143402</c:v>
                </c:pt>
                <c:pt idx="13">
                  <c:v>126312</c:v>
                </c:pt>
                <c:pt idx="14">
                  <c:v>136173</c:v>
                </c:pt>
                <c:pt idx="15">
                  <c:v>146210</c:v>
                </c:pt>
                <c:pt idx="16">
                  <c:v>141322</c:v>
                </c:pt>
                <c:pt idx="17">
                  <c:v>164755</c:v>
                </c:pt>
              </c:numCache>
            </c:numRef>
          </c:val>
        </c:ser>
        <c:ser>
          <c:idx val="8"/>
          <c:order val="4"/>
          <c:tx>
            <c:strRef>
              <c:f>'国際収支 (2)'!$J$8</c:f>
              <c:strCache>
                <c:ptCount val="1"/>
                <c:pt idx="0">
                  <c:v>直接投資</c:v>
                </c:pt>
              </c:strCache>
            </c:strRef>
          </c:tx>
          <c:spPr>
            <a:solidFill>
              <a:srgbClr val="FF00FF"/>
            </a:solidFill>
          </c:spPr>
          <c:invertIfNegative val="0"/>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(2)'!$J$9:$J$26</c:f>
              <c:numCache>
                <c:formatCode>#,##0_);[Red]\(#,##0\)</c:formatCode>
                <c:ptCount val="18"/>
                <c:pt idx="0">
                  <c:v>28648</c:v>
                </c:pt>
                <c:pt idx="1">
                  <c:v>25910</c:v>
                </c:pt>
                <c:pt idx="2">
                  <c:v>22141</c:v>
                </c:pt>
                <c:pt idx="3">
                  <c:v>10604</c:v>
                </c:pt>
                <c:pt idx="4">
                  <c:v>36900</c:v>
                </c:pt>
                <c:pt idx="5">
                  <c:v>37001</c:v>
                </c:pt>
                <c:pt idx="6">
                  <c:v>24331</c:v>
                </c:pt>
                <c:pt idx="7">
                  <c:v>29643</c:v>
                </c:pt>
                <c:pt idx="8">
                  <c:v>35789</c:v>
                </c:pt>
                <c:pt idx="9">
                  <c:v>51703</c:v>
                </c:pt>
                <c:pt idx="10">
                  <c:v>70191</c:v>
                </c:pt>
                <c:pt idx="11">
                  <c:v>60203</c:v>
                </c:pt>
                <c:pt idx="12">
                  <c:v>89243</c:v>
                </c:pt>
                <c:pt idx="13">
                  <c:v>57294</c:v>
                </c:pt>
                <c:pt idx="14">
                  <c:v>62511</c:v>
                </c:pt>
                <c:pt idx="15">
                  <c:v>93101</c:v>
                </c:pt>
                <c:pt idx="16">
                  <c:v>94999</c:v>
                </c:pt>
                <c:pt idx="17">
                  <c:v>130237</c:v>
                </c:pt>
              </c:numCache>
            </c:numRef>
          </c:val>
        </c:ser>
        <c:ser>
          <c:idx val="9"/>
          <c:order val="5"/>
          <c:tx>
            <c:strRef>
              <c:f>'国際収支 (2)'!$K$8</c:f>
              <c:strCache>
                <c:ptCount val="1"/>
                <c:pt idx="0">
                  <c:v>証券投資</c:v>
                </c:pt>
              </c:strCache>
            </c:strRef>
          </c:tx>
          <c:invertIfNegative val="0"/>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(2)'!$K$9:$K$26</c:f>
              <c:numCache>
                <c:formatCode>#,##0_);[Red]\(#,##0\)</c:formatCode>
                <c:ptCount val="18"/>
                <c:pt idx="0">
                  <c:v>37082</c:v>
                </c:pt>
                <c:pt idx="1">
                  <c:v>-41402</c:v>
                </c:pt>
                <c:pt idx="2">
                  <c:v>57989</c:v>
                </c:pt>
                <c:pt idx="3">
                  <c:v>30022</c:v>
                </c:pt>
                <c:pt idx="4">
                  <c:v>38470</c:v>
                </c:pt>
                <c:pt idx="5">
                  <c:v>56291</c:v>
                </c:pt>
                <c:pt idx="6">
                  <c:v>131486</c:v>
                </c:pt>
                <c:pt idx="7">
                  <c:v>114731</c:v>
                </c:pt>
                <c:pt idx="8">
                  <c:v>-23403</c:v>
                </c:pt>
                <c:pt idx="9">
                  <c:v>10700</c:v>
                </c:pt>
                <c:pt idx="10">
                  <c:v>-147961</c:v>
                </c:pt>
                <c:pt idx="11">
                  <c:v>-82515</c:v>
                </c:pt>
                <c:pt idx="12">
                  <c:v>287867</c:v>
                </c:pt>
                <c:pt idx="13">
                  <c:v>205053</c:v>
                </c:pt>
                <c:pt idx="14">
                  <c:v>132493</c:v>
                </c:pt>
                <c:pt idx="15">
                  <c:v>-129255</c:v>
                </c:pt>
                <c:pt idx="16">
                  <c:v>32215</c:v>
                </c:pt>
                <c:pt idx="17">
                  <c:v>-254838</c:v>
                </c:pt>
              </c:numCache>
            </c:numRef>
          </c:val>
        </c:ser>
        <c:dLbls>
          <c:showLegendKey val="0"/>
          <c:showVal val="0"/>
          <c:showCatName val="0"/>
          <c:showSerName val="0"/>
          <c:showPercent val="0"/>
          <c:showBubbleSize val="0"/>
        </c:dLbls>
        <c:gapWidth val="150"/>
        <c:axId val="428141184"/>
        <c:axId val="427962752"/>
      </c:barChart>
      <c:lineChart>
        <c:grouping val="standard"/>
        <c:varyColors val="0"/>
        <c:ser>
          <c:idx val="0"/>
          <c:order val="0"/>
          <c:tx>
            <c:strRef>
              <c:f>'国際収支 (2)'!$B$8</c:f>
              <c:strCache>
                <c:ptCount val="1"/>
                <c:pt idx="0">
                  <c:v>経常収支</c:v>
                </c:pt>
              </c:strCache>
            </c:strRef>
          </c:tx>
          <c:spPr>
            <a:ln w="47625"/>
          </c:spPr>
          <c:marker>
            <c:symbol val="none"/>
          </c:marker>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(2)'!$B$9:$B$26</c:f>
              <c:numCache>
                <c:formatCode>#,##0_);[Red]\(#,##0\)</c:formatCode>
                <c:ptCount val="18"/>
                <c:pt idx="0">
                  <c:v>74943</c:v>
                </c:pt>
                <c:pt idx="1">
                  <c:v>115700</c:v>
                </c:pt>
                <c:pt idx="2">
                  <c:v>149981</c:v>
                </c:pt>
                <c:pt idx="3">
                  <c:v>129734</c:v>
                </c:pt>
                <c:pt idx="4">
                  <c:v>140616</c:v>
                </c:pt>
                <c:pt idx="5">
                  <c:v>104524</c:v>
                </c:pt>
                <c:pt idx="6">
                  <c:v>136837</c:v>
                </c:pt>
                <c:pt idx="7">
                  <c:v>161254</c:v>
                </c:pt>
                <c:pt idx="8">
                  <c:v>196941</c:v>
                </c:pt>
                <c:pt idx="9">
                  <c:v>187277</c:v>
                </c:pt>
                <c:pt idx="10">
                  <c:v>203307</c:v>
                </c:pt>
                <c:pt idx="11">
                  <c:v>249490</c:v>
                </c:pt>
                <c:pt idx="12">
                  <c:v>148786</c:v>
                </c:pt>
                <c:pt idx="13">
                  <c:v>135925</c:v>
                </c:pt>
                <c:pt idx="14">
                  <c:v>190903</c:v>
                </c:pt>
                <c:pt idx="15">
                  <c:v>101333</c:v>
                </c:pt>
                <c:pt idx="16">
                  <c:v>46835</c:v>
                </c:pt>
                <c:pt idx="17">
                  <c:v>32343</c:v>
                </c:pt>
              </c:numCache>
            </c:numRef>
          </c:val>
          <c:smooth val="0"/>
        </c:ser>
        <c:ser>
          <c:idx val="7"/>
          <c:order val="3"/>
          <c:tx>
            <c:strRef>
              <c:f>'国際収支 (2)'!$I$8</c:f>
              <c:strCache>
                <c:ptCount val="1"/>
                <c:pt idx="0">
                  <c:v>金融収支 </c:v>
                </c:pt>
              </c:strCache>
            </c:strRef>
          </c:tx>
          <c:spPr>
            <a:ln w="50800"/>
          </c:spPr>
          <c:marker>
            <c:symbol val="none"/>
          </c:marker>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(2)'!$I$9:$I$26</c:f>
              <c:numCache>
                <c:formatCode>#,##0_);[Red]\(#,##0\)</c:formatCode>
                <c:ptCount val="18"/>
                <c:pt idx="0">
                  <c:v>72723</c:v>
                </c:pt>
                <c:pt idx="1">
                  <c:v>152467</c:v>
                </c:pt>
                <c:pt idx="2">
                  <c:v>136226</c:v>
                </c:pt>
                <c:pt idx="3">
                  <c:v>130830</c:v>
                </c:pt>
                <c:pt idx="4">
                  <c:v>148757</c:v>
                </c:pt>
                <c:pt idx="5">
                  <c:v>105629</c:v>
                </c:pt>
                <c:pt idx="6">
                  <c:v>133968</c:v>
                </c:pt>
                <c:pt idx="7">
                  <c:v>136860</c:v>
                </c:pt>
                <c:pt idx="8">
                  <c:v>160928</c:v>
                </c:pt>
                <c:pt idx="9">
                  <c:v>163444</c:v>
                </c:pt>
                <c:pt idx="10">
                  <c:v>160494</c:v>
                </c:pt>
                <c:pt idx="11">
                  <c:v>263775</c:v>
                </c:pt>
                <c:pt idx="12">
                  <c:v>192482</c:v>
                </c:pt>
                <c:pt idx="13">
                  <c:v>161859</c:v>
                </c:pt>
                <c:pt idx="14">
                  <c:v>222578</c:v>
                </c:pt>
                <c:pt idx="15">
                  <c:v>132284</c:v>
                </c:pt>
                <c:pt idx="16">
                  <c:v>49158</c:v>
                </c:pt>
                <c:pt idx="17">
                  <c:v>-16310</c:v>
                </c:pt>
              </c:numCache>
            </c:numRef>
          </c:val>
          <c:smooth val="0"/>
        </c:ser>
        <c:ser>
          <c:idx val="12"/>
          <c:order val="6"/>
          <c:tx>
            <c:strRef>
              <c:f>'国際収支 (2)'!$N$8</c:f>
              <c:strCache>
                <c:ptCount val="1"/>
                <c:pt idx="0">
                  <c:v>外貨準備</c:v>
                </c:pt>
              </c:strCache>
            </c:strRef>
          </c:tx>
          <c:spPr>
            <a:ln w="44450">
              <a:solidFill>
                <a:srgbClr val="FF9900"/>
              </a:solidFill>
            </a:ln>
          </c:spPr>
          <c:marker>
            <c:symbol val="none"/>
          </c:marker>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(2)'!$N$9:$N$26</c:f>
              <c:numCache>
                <c:formatCode>#,##0_);[Red]\(#,##0\)</c:formatCode>
                <c:ptCount val="18"/>
                <c:pt idx="0">
                  <c:v>39424</c:v>
                </c:pt>
                <c:pt idx="1">
                  <c:v>7660</c:v>
                </c:pt>
                <c:pt idx="2">
                  <c:v>-9986</c:v>
                </c:pt>
                <c:pt idx="3">
                  <c:v>87963</c:v>
                </c:pt>
                <c:pt idx="4">
                  <c:v>52609</c:v>
                </c:pt>
                <c:pt idx="5">
                  <c:v>49364</c:v>
                </c:pt>
                <c:pt idx="6">
                  <c:v>57969</c:v>
                </c:pt>
                <c:pt idx="7">
                  <c:v>215288</c:v>
                </c:pt>
                <c:pt idx="8">
                  <c:v>172675</c:v>
                </c:pt>
                <c:pt idx="9">
                  <c:v>24562</c:v>
                </c:pt>
                <c:pt idx="10">
                  <c:v>37196</c:v>
                </c:pt>
                <c:pt idx="11">
                  <c:v>42974</c:v>
                </c:pt>
                <c:pt idx="12">
                  <c:v>32001</c:v>
                </c:pt>
                <c:pt idx="13">
                  <c:v>25265</c:v>
                </c:pt>
                <c:pt idx="14">
                  <c:v>37925</c:v>
                </c:pt>
                <c:pt idx="15">
                  <c:v>137897</c:v>
                </c:pt>
                <c:pt idx="16">
                  <c:v>-30515</c:v>
                </c:pt>
                <c:pt idx="17">
                  <c:v>38504</c:v>
                </c:pt>
              </c:numCache>
            </c:numRef>
          </c:val>
          <c:smooth val="0"/>
        </c:ser>
        <c:dLbls>
          <c:showLegendKey val="0"/>
          <c:showVal val="0"/>
          <c:showCatName val="0"/>
          <c:showSerName val="0"/>
          <c:showPercent val="0"/>
          <c:showBubbleSize val="0"/>
        </c:dLbls>
        <c:marker val="1"/>
        <c:smooth val="0"/>
        <c:axId val="428141184"/>
        <c:axId val="427962752"/>
      </c:lineChart>
      <c:lineChart>
        <c:grouping val="standard"/>
        <c:varyColors val="0"/>
        <c:ser>
          <c:idx val="14"/>
          <c:order val="7"/>
          <c:tx>
            <c:strRef>
              <c:f>'国際収支 (2)'!$P$8</c:f>
              <c:strCache>
                <c:ptCount val="1"/>
                <c:pt idx="0">
                  <c:v>実質成長率</c:v>
                </c:pt>
              </c:strCache>
            </c:strRef>
          </c:tx>
          <c:spPr>
            <a:ln>
              <a:solidFill>
                <a:schemeClr val="tx1"/>
              </a:solidFill>
            </a:ln>
          </c:spPr>
          <c:marker>
            <c:symbol val="none"/>
          </c:marker>
          <c:cat>
            <c:numRef>
              <c:f>'国際収支 (2)'!$A$9:$A$26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(2)'!$P$9:$P$26</c:f>
              <c:numCache>
                <c:formatCode>General</c:formatCode>
                <c:ptCount val="18"/>
                <c:pt idx="0">
                  <c:v>2.61</c:v>
                </c:pt>
                <c:pt idx="1">
                  <c:v>1.5960000000000001</c:v>
                </c:pt>
                <c:pt idx="2">
                  <c:v>-2.0030000000000001</c:v>
                </c:pt>
                <c:pt idx="3">
                  <c:v>-0.19900000000000001</c:v>
                </c:pt>
                <c:pt idx="4">
                  <c:v>2.2570000000000001</c:v>
                </c:pt>
                <c:pt idx="5">
                  <c:v>0.35499999999999998</c:v>
                </c:pt>
                <c:pt idx="6">
                  <c:v>0.28999999999999998</c:v>
                </c:pt>
                <c:pt idx="7">
                  <c:v>1.6850000000000001</c:v>
                </c:pt>
                <c:pt idx="8">
                  <c:v>2.3610000000000002</c:v>
                </c:pt>
                <c:pt idx="9">
                  <c:v>1.3029999999999999</c:v>
                </c:pt>
                <c:pt idx="10">
                  <c:v>1.6930000000000001</c:v>
                </c:pt>
                <c:pt idx="11">
                  <c:v>2.1920000000000002</c:v>
                </c:pt>
                <c:pt idx="12">
                  <c:v>-1.042</c:v>
                </c:pt>
                <c:pt idx="13">
                  <c:v>-5.5270000000000001</c:v>
                </c:pt>
                <c:pt idx="14">
                  <c:v>4.6520000000000001</c:v>
                </c:pt>
                <c:pt idx="15">
                  <c:v>-0.45300000000000001</c:v>
                </c:pt>
                <c:pt idx="16">
                  <c:v>1.4470000000000001</c:v>
                </c:pt>
                <c:pt idx="17">
                  <c:v>1.5389999999999999</c:v>
                </c:pt>
              </c:numCache>
            </c:numRef>
          </c:val>
          <c:smooth val="0"/>
        </c:ser>
        <c:dLbls>
          <c:showLegendKey val="0"/>
          <c:showVal val="0"/>
          <c:showCatName val="0"/>
          <c:showSerName val="0"/>
          <c:showPercent val="0"/>
          <c:showBubbleSize val="0"/>
        </c:dLbls>
        <c:marker val="1"/>
        <c:smooth val="0"/>
        <c:axId val="427974656"/>
        <c:axId val="427964672"/>
      </c:lineChart>
      <c:dateAx>
        <c:axId val="428141184"/>
        <c:scaling>
          <c:orientation val="minMax"/>
        </c:scaling>
        <c:delete val="0"/>
        <c:axPos val="b"/>
        <c:numFmt formatCode="General" sourceLinked="1"/>
        <c:majorTickMark val="none"/>
        <c:minorTickMark val="none"/>
        <c:tickLblPos val="nextTo"/>
        <c:crossAx val="427962752"/>
        <c:crosses val="autoZero"/>
        <c:auto val="0"/>
        <c:lblOffset val="100"/>
        <c:baseTimeUnit val="days"/>
      </c:dateAx>
      <c:valAx>
        <c:axId val="427962752"/>
        <c:scaling>
          <c:orientation val="minMax"/>
          <c:max val="300000"/>
        </c:scaling>
        <c:delete val="0"/>
        <c:axPos val="l"/>
        <c:majorGridlines/>
        <c:title>
          <c:tx>
            <c:rich>
              <a:bodyPr rot="0" vert="horz"/>
              <a:lstStyle/>
              <a:p>
                <a:pPr>
                  <a:defRPr/>
                </a:pPr>
                <a:r>
                  <a:rPr lang="ja-JP"/>
                  <a:t>億円</a:t>
                </a:r>
              </a:p>
            </c:rich>
          </c:tx>
          <c:layout>
            <c:manualLayout>
              <c:xMode val="edge"/>
              <c:yMode val="edge"/>
              <c:x val="9.6366508688783575E-2"/>
              <c:y val="2.6997858820279046E-2"/>
            </c:manualLayout>
          </c:layout>
          <c:overlay val="0"/>
        </c:title>
        <c:numFmt formatCode="#,##0_);[Red]\(#,##0\)" sourceLinked="1"/>
        <c:majorTickMark val="none"/>
        <c:minorTickMark val="none"/>
        <c:tickLblPos val="nextTo"/>
        <c:crossAx val="428141184"/>
        <c:crosses val="autoZero"/>
        <c:crossBetween val="between"/>
      </c:valAx>
      <c:valAx>
        <c:axId val="427964672"/>
        <c:scaling>
          <c:orientation val="minMax"/>
          <c:min val="-6"/>
        </c:scaling>
        <c:delete val="0"/>
        <c:axPos val="r"/>
        <c:numFmt formatCode="General" sourceLinked="1"/>
        <c:majorTickMark val="out"/>
        <c:minorTickMark val="none"/>
        <c:tickLblPos val="nextTo"/>
        <c:crossAx val="427974656"/>
        <c:crosses val="max"/>
        <c:crossBetween val="between"/>
      </c:valAx>
      <c:catAx>
        <c:axId val="427974656"/>
        <c:scaling>
          <c:orientation val="minMax"/>
        </c:scaling>
        <c:delete val="1"/>
        <c:axPos val="b"/>
        <c:numFmt formatCode="General" sourceLinked="1"/>
        <c:majorTickMark val="out"/>
        <c:minorTickMark val="none"/>
        <c:tickLblPos val="nextTo"/>
        <c:crossAx val="427964672"/>
        <c:crosses val="autoZero"/>
        <c:auto val="1"/>
        <c:lblAlgn val="ctr"/>
        <c:lblOffset val="100"/>
        <c:noMultiLvlLbl val="0"/>
      </c:catAx>
    </c:plotArea>
    <c:legend>
      <c:legendPos val="b"/>
      <c:layout/>
      <c:overlay val="0"/>
    </c:legend>
    <c:plotVisOnly val="1"/>
    <c:dispBlanksAs val="gap"/>
    <c:showDLblsOverMax val="0"/>
  </c:chart>
  <c:txPr>
    <a:bodyPr/>
    <a:lstStyle/>
    <a:p>
      <a:pPr>
        <a:defRPr sz="1400" b="1"/>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国際収支項目と経済成長</a:t>
            </a:r>
          </a:p>
        </c:rich>
      </c:tx>
      <c:layout/>
      <c:overlay val="0"/>
    </c:title>
    <c:autoTitleDeleted val="0"/>
    <c:plotArea>
      <c:layout>
        <c:manualLayout>
          <c:layoutTarget val="inner"/>
          <c:xMode val="edge"/>
          <c:yMode val="edge"/>
          <c:x val="0.11998430608545066"/>
          <c:y val="0.10584554667892791"/>
          <c:w val="0.86111535027193764"/>
          <c:h val="0.72178799182222309"/>
        </c:manualLayout>
      </c:layout>
      <c:areaChart>
        <c:grouping val="standard"/>
        <c:varyColors val="0"/>
        <c:ser>
          <c:idx val="15"/>
          <c:order val="5"/>
          <c:tx>
            <c:strRef>
              <c:f>'国際収支 (3)'!$Q$8</c:f>
              <c:strCache>
                <c:ptCount val="1"/>
                <c:pt idx="0">
                  <c:v>貿易サービス収支＋第一次所得収支－直接投資－証券投資－金融派生商品</c:v>
                </c:pt>
              </c:strCache>
            </c:strRef>
          </c:tx>
          <c:cat>
            <c:numRef>
              <c:f>'国際収支 (3)'!$A$9:$A$26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(3)'!$Q$9:$Q$26</c:f>
              <c:numCache>
                <c:formatCode>#,##0_);[Red]\(#,##0\)</c:formatCode>
                <c:ptCount val="18"/>
                <c:pt idx="0">
                  <c:v>10977</c:v>
                </c:pt>
                <c:pt idx="1">
                  <c:v>134739</c:v>
                </c:pt>
                <c:pt idx="2">
                  <c:v>82350</c:v>
                </c:pt>
                <c:pt idx="3">
                  <c:v>99672</c:v>
                </c:pt>
                <c:pt idx="4">
                  <c:v>70752</c:v>
                </c:pt>
                <c:pt idx="5">
                  <c:v>22690</c:v>
                </c:pt>
                <c:pt idx="6">
                  <c:v>-10392</c:v>
                </c:pt>
                <c:pt idx="7">
                  <c:v>31651</c:v>
                </c:pt>
                <c:pt idx="8">
                  <c:v>195653</c:v>
                </c:pt>
                <c:pt idx="9">
                  <c:v>125007</c:v>
                </c:pt>
                <c:pt idx="10">
                  <c:v>296342</c:v>
                </c:pt>
                <c:pt idx="11">
                  <c:v>288632</c:v>
                </c:pt>
                <c:pt idx="12">
                  <c:v>-190247</c:v>
                </c:pt>
                <c:pt idx="13">
                  <c:v>-105299</c:v>
                </c:pt>
                <c:pt idx="14">
                  <c:v>17077</c:v>
                </c:pt>
                <c:pt idx="15">
                  <c:v>162053</c:v>
                </c:pt>
                <c:pt idx="16">
                  <c:v>-74836</c:v>
                </c:pt>
                <c:pt idx="17">
                  <c:v>111319</c:v>
                </c:pt>
              </c:numCache>
            </c:numRef>
          </c:val>
        </c:ser>
        <c:dLbls>
          <c:showLegendKey val="0"/>
          <c:showVal val="0"/>
          <c:showCatName val="0"/>
          <c:showSerName val="0"/>
          <c:showPercent val="0"/>
          <c:showBubbleSize val="0"/>
        </c:dLbls>
        <c:axId val="428504960"/>
        <c:axId val="428506496"/>
      </c:areaChart>
      <c:barChart>
        <c:barDir val="col"/>
        <c:grouping val="clustered"/>
        <c:varyColors val="0"/>
        <c:ser>
          <c:idx val="1"/>
          <c:order val="0"/>
          <c:tx>
            <c:strRef>
              <c:f>'国際収支 (3)'!$D$8</c:f>
              <c:strCache>
                <c:ptCount val="1"/>
                <c:pt idx="0">
                  <c:v>貿易収支</c:v>
                </c:pt>
              </c:strCache>
            </c:strRef>
          </c:tx>
          <c:spPr>
            <a:solidFill>
              <a:srgbClr val="0070C0"/>
            </a:solidFill>
            <a:ln>
              <a:solidFill>
                <a:schemeClr val="accent1"/>
              </a:solidFill>
            </a:ln>
          </c:spPr>
          <c:invertIfNegative val="0"/>
          <c:val>
            <c:numRef>
              <c:f>'国際収支 (3)'!$D$9:$D$26</c:f>
              <c:numCache>
                <c:formatCode>#,##0_);[Red]\(#,##0\)</c:formatCode>
                <c:ptCount val="18"/>
                <c:pt idx="0">
                  <c:v>90346</c:v>
                </c:pt>
                <c:pt idx="1">
                  <c:v>123709</c:v>
                </c:pt>
                <c:pt idx="2">
                  <c:v>160782</c:v>
                </c:pt>
                <c:pt idx="3">
                  <c:v>141370</c:v>
                </c:pt>
                <c:pt idx="4">
                  <c:v>126983</c:v>
                </c:pt>
                <c:pt idx="5">
                  <c:v>88469</c:v>
                </c:pt>
                <c:pt idx="6">
                  <c:v>121211</c:v>
                </c:pt>
                <c:pt idx="7">
                  <c:v>124631</c:v>
                </c:pt>
                <c:pt idx="8">
                  <c:v>144235</c:v>
                </c:pt>
                <c:pt idx="9">
                  <c:v>117712</c:v>
                </c:pt>
                <c:pt idx="10">
                  <c:v>110701</c:v>
                </c:pt>
                <c:pt idx="11">
                  <c:v>141873</c:v>
                </c:pt>
                <c:pt idx="12">
                  <c:v>58031</c:v>
                </c:pt>
                <c:pt idx="13">
                  <c:v>53876</c:v>
                </c:pt>
                <c:pt idx="14">
                  <c:v>95160</c:v>
                </c:pt>
                <c:pt idx="15">
                  <c:v>-3302</c:v>
                </c:pt>
                <c:pt idx="16">
                  <c:v>-42719</c:v>
                </c:pt>
                <c:pt idx="17">
                  <c:v>-87734</c:v>
                </c:pt>
              </c:numCache>
            </c:numRef>
          </c:val>
        </c:ser>
        <c:ser>
          <c:idx val="2"/>
          <c:order val="1"/>
          <c:tx>
            <c:strRef>
              <c:f>'国際収支 (3)'!$F$8</c:f>
              <c:strCache>
                <c:ptCount val="1"/>
                <c:pt idx="0">
                  <c:v>第一次所得収支</c:v>
                </c:pt>
              </c:strCache>
            </c:strRef>
          </c:tx>
          <c:invertIfNegative val="0"/>
          <c:val>
            <c:numRef>
              <c:f>'国際収支 (3)'!$F$9:$F$26</c:f>
              <c:numCache>
                <c:formatCode>#,##0_);[Red]\(#,##0\)</c:formatCode>
                <c:ptCount val="18"/>
                <c:pt idx="0">
                  <c:v>61544</c:v>
                </c:pt>
                <c:pt idx="1">
                  <c:v>68733</c:v>
                </c:pt>
                <c:pt idx="2">
                  <c:v>66146</c:v>
                </c:pt>
                <c:pt idx="3">
                  <c:v>64953</c:v>
                </c:pt>
                <c:pt idx="4">
                  <c:v>76914</c:v>
                </c:pt>
                <c:pt idx="5">
                  <c:v>82009</c:v>
                </c:pt>
                <c:pt idx="6">
                  <c:v>78105</c:v>
                </c:pt>
                <c:pt idx="7">
                  <c:v>86398</c:v>
                </c:pt>
                <c:pt idx="8">
                  <c:v>103488</c:v>
                </c:pt>
                <c:pt idx="9">
                  <c:v>118503</c:v>
                </c:pt>
                <c:pt idx="10">
                  <c:v>142277</c:v>
                </c:pt>
                <c:pt idx="11">
                  <c:v>164818</c:v>
                </c:pt>
                <c:pt idx="12">
                  <c:v>143402</c:v>
                </c:pt>
                <c:pt idx="13">
                  <c:v>126312</c:v>
                </c:pt>
                <c:pt idx="14">
                  <c:v>136173</c:v>
                </c:pt>
                <c:pt idx="15">
                  <c:v>146210</c:v>
                </c:pt>
                <c:pt idx="16">
                  <c:v>141322</c:v>
                </c:pt>
                <c:pt idx="17">
                  <c:v>164755</c:v>
                </c:pt>
              </c:numCache>
            </c:numRef>
          </c:val>
        </c:ser>
        <c:ser>
          <c:idx val="8"/>
          <c:order val="2"/>
          <c:tx>
            <c:strRef>
              <c:f>'国際収支 (3)'!$J$8</c:f>
              <c:strCache>
                <c:ptCount val="1"/>
                <c:pt idx="0">
                  <c:v>直接投資</c:v>
                </c:pt>
              </c:strCache>
            </c:strRef>
          </c:tx>
          <c:spPr>
            <a:solidFill>
              <a:srgbClr val="FF00FF"/>
            </a:solidFill>
            <a:ln>
              <a:solidFill>
                <a:srgbClr val="FF0000"/>
              </a:solidFill>
            </a:ln>
          </c:spPr>
          <c:invertIfNegative val="0"/>
          <c:cat>
            <c:numRef>
              <c:f>'国際収支 (3)'!$A$9:$A$26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(3)'!$R$9:$R$26</c:f>
              <c:numCache>
                <c:formatCode>General</c:formatCode>
                <c:ptCount val="18"/>
                <c:pt idx="0">
                  <c:v>-28648</c:v>
                </c:pt>
                <c:pt idx="1">
                  <c:v>-25910</c:v>
                </c:pt>
                <c:pt idx="2">
                  <c:v>-22141</c:v>
                </c:pt>
                <c:pt idx="3">
                  <c:v>-10604</c:v>
                </c:pt>
                <c:pt idx="4">
                  <c:v>-36900</c:v>
                </c:pt>
                <c:pt idx="5">
                  <c:v>-37001</c:v>
                </c:pt>
                <c:pt idx="6">
                  <c:v>-24331</c:v>
                </c:pt>
                <c:pt idx="7">
                  <c:v>-29643</c:v>
                </c:pt>
                <c:pt idx="8">
                  <c:v>-35789</c:v>
                </c:pt>
                <c:pt idx="9">
                  <c:v>-51703</c:v>
                </c:pt>
                <c:pt idx="10">
                  <c:v>-70191</c:v>
                </c:pt>
                <c:pt idx="11">
                  <c:v>-60203</c:v>
                </c:pt>
                <c:pt idx="12">
                  <c:v>-89243</c:v>
                </c:pt>
                <c:pt idx="13">
                  <c:v>-57294</c:v>
                </c:pt>
                <c:pt idx="14">
                  <c:v>-62511</c:v>
                </c:pt>
                <c:pt idx="15">
                  <c:v>-93101</c:v>
                </c:pt>
                <c:pt idx="16">
                  <c:v>-94999</c:v>
                </c:pt>
                <c:pt idx="17">
                  <c:v>-130237</c:v>
                </c:pt>
              </c:numCache>
            </c:numRef>
          </c:val>
        </c:ser>
        <c:ser>
          <c:idx val="0"/>
          <c:order val="3"/>
          <c:tx>
            <c:strRef>
              <c:f>'国際収支 (3)'!$K$8</c:f>
              <c:strCache>
                <c:ptCount val="1"/>
                <c:pt idx="0">
                  <c:v>証券投資</c:v>
                </c:pt>
              </c:strCache>
            </c:strRef>
          </c:tx>
          <c:spPr>
            <a:solidFill>
              <a:schemeClr val="accent6">
                <a:lumMod val="75000"/>
              </a:schemeClr>
            </a:solidFill>
            <a:ln>
              <a:solidFill>
                <a:srgbClr val="FFC000"/>
              </a:solidFill>
            </a:ln>
          </c:spPr>
          <c:invertIfNegative val="0"/>
          <c:val>
            <c:numRef>
              <c:f>'国際収支 (3)'!$S$9:$S$26</c:f>
              <c:numCache>
                <c:formatCode>General</c:formatCode>
                <c:ptCount val="18"/>
                <c:pt idx="0">
                  <c:v>-37082</c:v>
                </c:pt>
                <c:pt idx="1">
                  <c:v>41402</c:v>
                </c:pt>
                <c:pt idx="2">
                  <c:v>-57989</c:v>
                </c:pt>
                <c:pt idx="3">
                  <c:v>-30022</c:v>
                </c:pt>
                <c:pt idx="4">
                  <c:v>-38470</c:v>
                </c:pt>
                <c:pt idx="5">
                  <c:v>-56291</c:v>
                </c:pt>
                <c:pt idx="6">
                  <c:v>-131486</c:v>
                </c:pt>
                <c:pt idx="7">
                  <c:v>-114731</c:v>
                </c:pt>
                <c:pt idx="8">
                  <c:v>23403</c:v>
                </c:pt>
                <c:pt idx="9">
                  <c:v>-10700</c:v>
                </c:pt>
                <c:pt idx="10">
                  <c:v>147961</c:v>
                </c:pt>
                <c:pt idx="11">
                  <c:v>82515</c:v>
                </c:pt>
                <c:pt idx="12">
                  <c:v>-287867</c:v>
                </c:pt>
                <c:pt idx="13">
                  <c:v>-205053</c:v>
                </c:pt>
                <c:pt idx="14">
                  <c:v>-132493</c:v>
                </c:pt>
                <c:pt idx="15">
                  <c:v>129255</c:v>
                </c:pt>
                <c:pt idx="16">
                  <c:v>-32215</c:v>
                </c:pt>
                <c:pt idx="17">
                  <c:v>254838</c:v>
                </c:pt>
              </c:numCache>
            </c:numRef>
          </c:val>
        </c:ser>
        <c:dLbls>
          <c:showLegendKey val="0"/>
          <c:showVal val="0"/>
          <c:showCatName val="0"/>
          <c:showSerName val="0"/>
          <c:showPercent val="0"/>
          <c:showBubbleSize val="0"/>
        </c:dLbls>
        <c:gapWidth val="150"/>
        <c:axId val="428504960"/>
        <c:axId val="428506496"/>
      </c:barChart>
      <c:lineChart>
        <c:grouping val="standard"/>
        <c:varyColors val="0"/>
        <c:ser>
          <c:idx val="14"/>
          <c:order val="4"/>
          <c:tx>
            <c:strRef>
              <c:f>'国際収支 (3)'!$P$8</c:f>
              <c:strCache>
                <c:ptCount val="1"/>
                <c:pt idx="0">
                  <c:v>実質成長率</c:v>
                </c:pt>
              </c:strCache>
            </c:strRef>
          </c:tx>
          <c:spPr>
            <a:ln>
              <a:solidFill>
                <a:schemeClr val="tx1"/>
              </a:solidFill>
            </a:ln>
          </c:spPr>
          <c:marker>
            <c:symbol val="none"/>
          </c:marker>
          <c:cat>
            <c:numRef>
              <c:f>'国際収支 (3)'!$A$9:$A$26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'国際収支 (3)'!$P$9:$P$26</c:f>
              <c:numCache>
                <c:formatCode>General</c:formatCode>
                <c:ptCount val="18"/>
                <c:pt idx="0">
                  <c:v>2.61</c:v>
                </c:pt>
                <c:pt idx="1">
                  <c:v>1.5960000000000001</c:v>
                </c:pt>
                <c:pt idx="2">
                  <c:v>-2.0030000000000001</c:v>
                </c:pt>
                <c:pt idx="3">
                  <c:v>-0.19900000000000001</c:v>
                </c:pt>
                <c:pt idx="4">
                  <c:v>2.2570000000000001</c:v>
                </c:pt>
                <c:pt idx="5">
                  <c:v>0.35499999999999998</c:v>
                </c:pt>
                <c:pt idx="6">
                  <c:v>0.28999999999999998</c:v>
                </c:pt>
                <c:pt idx="7">
                  <c:v>1.6850000000000001</c:v>
                </c:pt>
                <c:pt idx="8">
                  <c:v>2.3610000000000002</c:v>
                </c:pt>
                <c:pt idx="9">
                  <c:v>1.3029999999999999</c:v>
                </c:pt>
                <c:pt idx="10">
                  <c:v>1.6930000000000001</c:v>
                </c:pt>
                <c:pt idx="11">
                  <c:v>2.1920000000000002</c:v>
                </c:pt>
                <c:pt idx="12">
                  <c:v>-1.042</c:v>
                </c:pt>
                <c:pt idx="13">
                  <c:v>-5.5270000000000001</c:v>
                </c:pt>
                <c:pt idx="14">
                  <c:v>4.6520000000000001</c:v>
                </c:pt>
                <c:pt idx="15">
                  <c:v>-0.45300000000000001</c:v>
                </c:pt>
                <c:pt idx="16">
                  <c:v>1.4470000000000001</c:v>
                </c:pt>
                <c:pt idx="17">
                  <c:v>1.5389999999999999</c:v>
                </c:pt>
              </c:numCache>
            </c:numRef>
          </c:val>
          <c:smooth val="0"/>
        </c:ser>
        <c:dLbls>
          <c:showLegendKey val="0"/>
          <c:showVal val="0"/>
          <c:showCatName val="0"/>
          <c:showSerName val="0"/>
          <c:showPercent val="0"/>
          <c:showBubbleSize val="0"/>
        </c:dLbls>
        <c:marker val="1"/>
        <c:smooth val="0"/>
        <c:axId val="428514304"/>
        <c:axId val="428512768"/>
      </c:lineChart>
      <c:catAx>
        <c:axId val="428504960"/>
        <c:scaling>
          <c:orientation val="minMax"/>
        </c:scaling>
        <c:delete val="0"/>
        <c:axPos val="b"/>
        <c:numFmt formatCode="General" sourceLinked="1"/>
        <c:majorTickMark val="none"/>
        <c:minorTickMark val="none"/>
        <c:tickLblPos val="nextTo"/>
        <c:crossAx val="428506496"/>
        <c:crosses val="autoZero"/>
        <c:auto val="1"/>
        <c:lblAlgn val="ctr"/>
        <c:lblOffset val="100"/>
        <c:noMultiLvlLbl val="0"/>
      </c:catAx>
      <c:valAx>
        <c:axId val="428506496"/>
        <c:scaling>
          <c:orientation val="minMax"/>
          <c:max val="300000"/>
          <c:min val="-300000"/>
        </c:scaling>
        <c:delete val="0"/>
        <c:axPos val="l"/>
        <c:majorGridlines/>
        <c:title>
          <c:tx>
            <c:rich>
              <a:bodyPr rot="0" vert="horz"/>
              <a:lstStyle/>
              <a:p>
                <a:pPr>
                  <a:defRPr/>
                </a:pPr>
                <a:r>
                  <a:rPr lang="ja-JP"/>
                  <a:t>億円</a:t>
                </a:r>
              </a:p>
            </c:rich>
          </c:tx>
          <c:layout>
            <c:manualLayout>
              <c:xMode val="edge"/>
              <c:yMode val="edge"/>
              <c:x val="7.7319587628865982E-2"/>
              <c:y val="1.7892216027741065E-2"/>
            </c:manualLayout>
          </c:layout>
          <c:overlay val="0"/>
        </c:title>
        <c:numFmt formatCode="#,##0_);[Red]\(#,##0\)" sourceLinked="1"/>
        <c:majorTickMark val="none"/>
        <c:minorTickMark val="none"/>
        <c:tickLblPos val="nextTo"/>
        <c:crossAx val="428504960"/>
        <c:crosses val="autoZero"/>
        <c:crossBetween val="between"/>
      </c:valAx>
      <c:valAx>
        <c:axId val="428512768"/>
        <c:scaling>
          <c:orientation val="minMax"/>
        </c:scaling>
        <c:delete val="0"/>
        <c:axPos val="r"/>
        <c:numFmt formatCode="General" sourceLinked="1"/>
        <c:majorTickMark val="out"/>
        <c:minorTickMark val="none"/>
        <c:tickLblPos val="nextTo"/>
        <c:crossAx val="428514304"/>
        <c:crosses val="max"/>
        <c:crossBetween val="between"/>
      </c:valAx>
      <c:catAx>
        <c:axId val="428514304"/>
        <c:scaling>
          <c:orientation val="minMax"/>
        </c:scaling>
        <c:delete val="1"/>
        <c:axPos val="b"/>
        <c:numFmt formatCode="General" sourceLinked="1"/>
        <c:majorTickMark val="out"/>
        <c:minorTickMark val="none"/>
        <c:tickLblPos val="nextTo"/>
        <c:crossAx val="428512768"/>
        <c:crosses val="autoZero"/>
        <c:auto val="1"/>
        <c:lblAlgn val="ctr"/>
        <c:lblOffset val="100"/>
        <c:noMultiLvlLbl val="0"/>
      </c:catAx>
    </c:plotArea>
    <c:legend>
      <c:legendPos val="b"/>
      <c:layout>
        <c:manualLayout>
          <c:xMode val="edge"/>
          <c:yMode val="edge"/>
          <c:x val="5.5609897989555422E-2"/>
          <c:y val="0.77615721523237446"/>
          <c:w val="0.89221649484536081"/>
          <c:h val="0.20924421104919774"/>
        </c:manualLayout>
      </c:layout>
      <c:overlay val="0"/>
      <c:spPr>
        <a:ln>
          <a:noFill/>
        </a:ln>
      </c:spPr>
    </c:legend>
    <c:plotVisOnly val="1"/>
    <c:dispBlanksAs val="gap"/>
    <c:showDLblsOverMax val="0"/>
  </c:chart>
  <c:txPr>
    <a:bodyPr/>
    <a:lstStyle/>
    <a:p>
      <a:pPr>
        <a:defRPr sz="1400" b="1"/>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dirty="0"/>
              <a:t>日本の経常収支、資本収支、外貨準備，経済成長率</a:t>
            </a:r>
          </a:p>
        </c:rich>
      </c:tx>
      <c:layout/>
      <c:overlay val="0"/>
    </c:title>
    <c:autoTitleDeleted val="0"/>
    <c:plotArea>
      <c:layout/>
      <c:areaChart>
        <c:grouping val="standard"/>
        <c:varyColors val="0"/>
        <c:ser>
          <c:idx val="0"/>
          <c:order val="0"/>
          <c:tx>
            <c:strRef>
              <c:f>推移図!$B$1</c:f>
              <c:strCache>
                <c:ptCount val="1"/>
                <c:pt idx="0">
                  <c:v>経常収支</c:v>
                </c:pt>
              </c:strCache>
            </c:strRef>
          </c:tx>
          <c:spPr>
            <a:solidFill>
              <a:schemeClr val="tx2">
                <a:lumMod val="40000"/>
                <a:lumOff val="60000"/>
              </a:schemeClr>
            </a:solidFill>
          </c:spPr>
          <c:cat>
            <c:numRef>
              <c:f>推移図!$A$2:$A$28</c:f>
              <c:numCache>
                <c:formatCode>General</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numCache>
            </c:numRef>
          </c:cat>
          <c:val>
            <c:numRef>
              <c:f>推移図!$B$2:$B$28</c:f>
              <c:numCache>
                <c:formatCode>#,##0_);[Red]\(#,##0\)</c:formatCode>
                <c:ptCount val="27"/>
                <c:pt idx="0">
                  <c:v>119698</c:v>
                </c:pt>
                <c:pt idx="1">
                  <c:v>142437</c:v>
                </c:pt>
                <c:pt idx="2">
                  <c:v>121862</c:v>
                </c:pt>
                <c:pt idx="3">
                  <c:v>101461</c:v>
                </c:pt>
                <c:pt idx="4">
                  <c:v>87113</c:v>
                </c:pt>
                <c:pt idx="5">
                  <c:v>64736</c:v>
                </c:pt>
                <c:pt idx="6">
                  <c:v>91757</c:v>
                </c:pt>
                <c:pt idx="7">
                  <c:v>142349</c:v>
                </c:pt>
                <c:pt idx="8">
                  <c:v>146690</c:v>
                </c:pt>
                <c:pt idx="9">
                  <c:v>133425</c:v>
                </c:pt>
                <c:pt idx="10">
                  <c:v>103862</c:v>
                </c:pt>
                <c:pt idx="11">
                  <c:v>71532</c:v>
                </c:pt>
                <c:pt idx="12">
                  <c:v>117339</c:v>
                </c:pt>
                <c:pt idx="13">
                  <c:v>155278</c:v>
                </c:pt>
                <c:pt idx="14">
                  <c:v>130522</c:v>
                </c:pt>
                <c:pt idx="15">
                  <c:v>128755</c:v>
                </c:pt>
                <c:pt idx="16">
                  <c:v>106523</c:v>
                </c:pt>
                <c:pt idx="17">
                  <c:v>141397</c:v>
                </c:pt>
                <c:pt idx="18">
                  <c:v>157668</c:v>
                </c:pt>
                <c:pt idx="19">
                  <c:v>186184</c:v>
                </c:pt>
                <c:pt idx="20">
                  <c:v>182591</c:v>
                </c:pt>
                <c:pt idx="21">
                  <c:v>198488</c:v>
                </c:pt>
                <c:pt idx="22">
                  <c:v>247938</c:v>
                </c:pt>
                <c:pt idx="23">
                  <c:v>163798</c:v>
                </c:pt>
                <c:pt idx="24">
                  <c:v>132867</c:v>
                </c:pt>
                <c:pt idx="25">
                  <c:v>171706</c:v>
                </c:pt>
                <c:pt idx="26">
                  <c:v>95507</c:v>
                </c:pt>
              </c:numCache>
            </c:numRef>
          </c:val>
        </c:ser>
        <c:ser>
          <c:idx val="6"/>
          <c:order val="1"/>
          <c:tx>
            <c:strRef>
              <c:f>推移図!$H$1</c:f>
              <c:strCache>
                <c:ptCount val="1"/>
                <c:pt idx="0">
                  <c:v>資本収支</c:v>
                </c:pt>
              </c:strCache>
            </c:strRef>
          </c:tx>
          <c:spPr>
            <a:solidFill>
              <a:schemeClr val="accent2">
                <a:lumMod val="40000"/>
                <a:lumOff val="60000"/>
              </a:schemeClr>
            </a:solidFill>
            <a:ln>
              <a:solidFill>
                <a:srgbClr val="FF6699"/>
              </a:solidFill>
            </a:ln>
          </c:spPr>
          <c:cat>
            <c:numRef>
              <c:f>推移図!$A$2:$A$28</c:f>
              <c:numCache>
                <c:formatCode>General</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numCache>
            </c:numRef>
          </c:cat>
          <c:val>
            <c:numRef>
              <c:f>推移図!$H$2:$H$28</c:f>
              <c:numCache>
                <c:formatCode>#,##0_);[Red]\(#,##0\)</c:formatCode>
                <c:ptCount val="27"/>
                <c:pt idx="0">
                  <c:v>-130134</c:v>
                </c:pt>
                <c:pt idx="1">
                  <c:v>-122503</c:v>
                </c:pt>
                <c:pt idx="2">
                  <c:v>-61511</c:v>
                </c:pt>
                <c:pt idx="3">
                  <c:v>-83420</c:v>
                </c:pt>
                <c:pt idx="4">
                  <c:v>-74651</c:v>
                </c:pt>
                <c:pt idx="5">
                  <c:v>-48679</c:v>
                </c:pt>
                <c:pt idx="6">
                  <c:v>-92662</c:v>
                </c:pt>
                <c:pt idx="7">
                  <c:v>-129165</c:v>
                </c:pt>
                <c:pt idx="8">
                  <c:v>-117035</c:v>
                </c:pt>
                <c:pt idx="9">
                  <c:v>-89924</c:v>
                </c:pt>
                <c:pt idx="10">
                  <c:v>-62754</c:v>
                </c:pt>
                <c:pt idx="11">
                  <c:v>-33425</c:v>
                </c:pt>
                <c:pt idx="12">
                  <c:v>-151323</c:v>
                </c:pt>
                <c:pt idx="13">
                  <c:v>-170821</c:v>
                </c:pt>
                <c:pt idx="14">
                  <c:v>-62744</c:v>
                </c:pt>
                <c:pt idx="15">
                  <c:v>-94233</c:v>
                </c:pt>
                <c:pt idx="16">
                  <c:v>-61726</c:v>
                </c:pt>
                <c:pt idx="17">
                  <c:v>-84775</c:v>
                </c:pt>
                <c:pt idx="18">
                  <c:v>77341</c:v>
                </c:pt>
                <c:pt idx="19">
                  <c:v>17370</c:v>
                </c:pt>
                <c:pt idx="20">
                  <c:v>-140068</c:v>
                </c:pt>
                <c:pt idx="21">
                  <c:v>-124665</c:v>
                </c:pt>
                <c:pt idx="22">
                  <c:v>-225383</c:v>
                </c:pt>
                <c:pt idx="23">
                  <c:v>-183895</c:v>
                </c:pt>
                <c:pt idx="24">
                  <c:v>-126447</c:v>
                </c:pt>
                <c:pt idx="25">
                  <c:v>-119977</c:v>
                </c:pt>
                <c:pt idx="26">
                  <c:v>62659</c:v>
                </c:pt>
              </c:numCache>
            </c:numRef>
          </c:val>
        </c:ser>
        <c:dLbls>
          <c:showLegendKey val="0"/>
          <c:showVal val="0"/>
          <c:showCatName val="0"/>
          <c:showSerName val="0"/>
          <c:showPercent val="0"/>
          <c:showBubbleSize val="0"/>
        </c:dLbls>
        <c:axId val="428892928"/>
        <c:axId val="428894464"/>
      </c:areaChart>
      <c:barChart>
        <c:barDir val="col"/>
        <c:grouping val="clustered"/>
        <c:varyColors val="0"/>
        <c:ser>
          <c:idx val="9"/>
          <c:order val="2"/>
          <c:tx>
            <c:strRef>
              <c:f>推移図!$K$1</c:f>
              <c:strCache>
                <c:ptCount val="1"/>
                <c:pt idx="0">
                  <c:v>経常収支＋資本収支</c:v>
                </c:pt>
              </c:strCache>
            </c:strRef>
          </c:tx>
          <c:spPr>
            <a:solidFill>
              <a:schemeClr val="accent6">
                <a:lumMod val="75000"/>
              </a:schemeClr>
            </a:solidFill>
            <a:ln w="19050">
              <a:solidFill>
                <a:schemeClr val="accent6">
                  <a:lumMod val="75000"/>
                </a:schemeClr>
              </a:solidFill>
            </a:ln>
          </c:spPr>
          <c:invertIfNegative val="0"/>
          <c:cat>
            <c:numRef>
              <c:f>推移図!$A$2:$A$28</c:f>
              <c:numCache>
                <c:formatCode>General</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numCache>
            </c:numRef>
          </c:cat>
          <c:val>
            <c:numRef>
              <c:f>推移図!$K$2:$K$28</c:f>
              <c:numCache>
                <c:formatCode>#,##0_);[Red]\(#,##0\)</c:formatCode>
                <c:ptCount val="27"/>
                <c:pt idx="0">
                  <c:v>-10436</c:v>
                </c:pt>
                <c:pt idx="1">
                  <c:v>19934</c:v>
                </c:pt>
                <c:pt idx="2">
                  <c:v>60351</c:v>
                </c:pt>
                <c:pt idx="3">
                  <c:v>18041</c:v>
                </c:pt>
                <c:pt idx="4">
                  <c:v>12462</c:v>
                </c:pt>
                <c:pt idx="5">
                  <c:v>16057</c:v>
                </c:pt>
                <c:pt idx="6">
                  <c:v>-905</c:v>
                </c:pt>
                <c:pt idx="7">
                  <c:v>13184</c:v>
                </c:pt>
                <c:pt idx="8">
                  <c:v>29655</c:v>
                </c:pt>
                <c:pt idx="9">
                  <c:v>43501</c:v>
                </c:pt>
                <c:pt idx="10">
                  <c:v>41108</c:v>
                </c:pt>
                <c:pt idx="11">
                  <c:v>38107</c:v>
                </c:pt>
                <c:pt idx="12">
                  <c:v>-33984</c:v>
                </c:pt>
                <c:pt idx="13">
                  <c:v>-15543</c:v>
                </c:pt>
                <c:pt idx="14">
                  <c:v>67778</c:v>
                </c:pt>
                <c:pt idx="15">
                  <c:v>34522</c:v>
                </c:pt>
                <c:pt idx="16">
                  <c:v>44797</c:v>
                </c:pt>
                <c:pt idx="17">
                  <c:v>56622</c:v>
                </c:pt>
                <c:pt idx="18">
                  <c:v>235009</c:v>
                </c:pt>
                <c:pt idx="19">
                  <c:v>203554</c:v>
                </c:pt>
                <c:pt idx="20">
                  <c:v>42523</c:v>
                </c:pt>
                <c:pt idx="21">
                  <c:v>73823</c:v>
                </c:pt>
                <c:pt idx="22">
                  <c:v>22555</c:v>
                </c:pt>
                <c:pt idx="23">
                  <c:v>-20097</c:v>
                </c:pt>
                <c:pt idx="24">
                  <c:v>6420</c:v>
                </c:pt>
                <c:pt idx="25">
                  <c:v>51729</c:v>
                </c:pt>
                <c:pt idx="26">
                  <c:v>158166</c:v>
                </c:pt>
              </c:numCache>
            </c:numRef>
          </c:val>
        </c:ser>
        <c:dLbls>
          <c:showLegendKey val="0"/>
          <c:showVal val="0"/>
          <c:showCatName val="0"/>
          <c:showSerName val="0"/>
          <c:showPercent val="0"/>
          <c:showBubbleSize val="0"/>
        </c:dLbls>
        <c:gapWidth val="150"/>
        <c:axId val="428892928"/>
        <c:axId val="428894464"/>
      </c:barChart>
      <c:lineChart>
        <c:grouping val="standard"/>
        <c:varyColors val="0"/>
        <c:ser>
          <c:idx val="8"/>
          <c:order val="3"/>
          <c:tx>
            <c:strRef>
              <c:f>推移図!$J$1</c:f>
              <c:strCache>
                <c:ptCount val="1"/>
                <c:pt idx="0">
                  <c:v>外貨準備</c:v>
                </c:pt>
              </c:strCache>
            </c:strRef>
          </c:tx>
          <c:spPr>
            <a:ln>
              <a:solidFill>
                <a:srgbClr val="00B050"/>
              </a:solidFill>
            </a:ln>
          </c:spPr>
          <c:marker>
            <c:symbol val="none"/>
          </c:marker>
          <c:cat>
            <c:numRef>
              <c:f>推移図!$A$2:$A$28</c:f>
              <c:numCache>
                <c:formatCode>General</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numCache>
            </c:numRef>
          </c:cat>
          <c:val>
            <c:numRef>
              <c:f>推移図!$J$2:$J$28</c:f>
              <c:numCache>
                <c:formatCode>#,##0_);[Red]\(#,##0\)</c:formatCode>
                <c:ptCount val="27"/>
                <c:pt idx="0">
                  <c:v>602</c:v>
                </c:pt>
                <c:pt idx="1">
                  <c:v>-24834</c:v>
                </c:pt>
                <c:pt idx="2">
                  <c:v>-55492</c:v>
                </c:pt>
                <c:pt idx="3">
                  <c:v>-21255</c:v>
                </c:pt>
                <c:pt idx="4">
                  <c:v>18487</c:v>
                </c:pt>
                <c:pt idx="5">
                  <c:v>13703</c:v>
                </c:pt>
                <c:pt idx="6">
                  <c:v>11391</c:v>
                </c:pt>
                <c:pt idx="7">
                  <c:v>-753</c:v>
                </c:pt>
                <c:pt idx="8">
                  <c:v>-29973</c:v>
                </c:pt>
                <c:pt idx="9">
                  <c:v>-25854</c:v>
                </c:pt>
                <c:pt idx="10">
                  <c:v>-54235</c:v>
                </c:pt>
                <c:pt idx="11">
                  <c:v>-39424</c:v>
                </c:pt>
                <c:pt idx="12">
                  <c:v>-7660</c:v>
                </c:pt>
                <c:pt idx="13">
                  <c:v>9986</c:v>
                </c:pt>
                <c:pt idx="14">
                  <c:v>-87963</c:v>
                </c:pt>
                <c:pt idx="15">
                  <c:v>-52609</c:v>
                </c:pt>
                <c:pt idx="16">
                  <c:v>-49364</c:v>
                </c:pt>
                <c:pt idx="17">
                  <c:v>-57969</c:v>
                </c:pt>
                <c:pt idx="18">
                  <c:v>-215288</c:v>
                </c:pt>
                <c:pt idx="19">
                  <c:v>-172675</c:v>
                </c:pt>
                <c:pt idx="20">
                  <c:v>-24562</c:v>
                </c:pt>
                <c:pt idx="21">
                  <c:v>-37196</c:v>
                </c:pt>
                <c:pt idx="22">
                  <c:v>-42974</c:v>
                </c:pt>
                <c:pt idx="23">
                  <c:v>-32001</c:v>
                </c:pt>
                <c:pt idx="24">
                  <c:v>-25265</c:v>
                </c:pt>
                <c:pt idx="25">
                  <c:v>-37925</c:v>
                </c:pt>
                <c:pt idx="26">
                  <c:v>-137897</c:v>
                </c:pt>
              </c:numCache>
            </c:numRef>
          </c:val>
          <c:smooth val="0"/>
        </c:ser>
        <c:dLbls>
          <c:showLegendKey val="0"/>
          <c:showVal val="0"/>
          <c:showCatName val="0"/>
          <c:showSerName val="0"/>
          <c:showPercent val="0"/>
          <c:showBubbleSize val="0"/>
        </c:dLbls>
        <c:marker val="1"/>
        <c:smooth val="0"/>
        <c:axId val="428892928"/>
        <c:axId val="428894464"/>
      </c:lineChart>
      <c:lineChart>
        <c:grouping val="standard"/>
        <c:varyColors val="0"/>
        <c:ser>
          <c:idx val="1"/>
          <c:order val="4"/>
          <c:tx>
            <c:strRef>
              <c:f>推移図!$L$1</c:f>
              <c:strCache>
                <c:ptCount val="1"/>
                <c:pt idx="0">
                  <c:v>経済成長率</c:v>
                </c:pt>
              </c:strCache>
            </c:strRef>
          </c:tx>
          <c:marker>
            <c:symbol val="none"/>
          </c:marker>
          <c:val>
            <c:numRef>
              <c:f>推移図!$L$2:$L$28</c:f>
              <c:numCache>
                <c:formatCode>0.0</c:formatCode>
                <c:ptCount val="27"/>
                <c:pt idx="0">
                  <c:v>6.3330000000000002</c:v>
                </c:pt>
                <c:pt idx="1">
                  <c:v>2.831</c:v>
                </c:pt>
                <c:pt idx="2">
                  <c:v>4.1070000000000002</c:v>
                </c:pt>
                <c:pt idx="3">
                  <c:v>7.1470000000000002</c:v>
                </c:pt>
                <c:pt idx="4">
                  <c:v>5.37</c:v>
                </c:pt>
                <c:pt idx="5">
                  <c:v>5.5720000000000001</c:v>
                </c:pt>
                <c:pt idx="6">
                  <c:v>3.3239999999999998</c:v>
                </c:pt>
                <c:pt idx="7">
                  <c:v>0.81899999999999995</c:v>
                </c:pt>
                <c:pt idx="8">
                  <c:v>0.17100000000000001</c:v>
                </c:pt>
                <c:pt idx="9">
                  <c:v>0.86399999999999999</c:v>
                </c:pt>
                <c:pt idx="10">
                  <c:v>1.9419999999999999</c:v>
                </c:pt>
                <c:pt idx="11">
                  <c:v>2.61</c:v>
                </c:pt>
                <c:pt idx="12">
                  <c:v>1.5960000000000001</c:v>
                </c:pt>
                <c:pt idx="13">
                  <c:v>-2.0030000000000001</c:v>
                </c:pt>
                <c:pt idx="14">
                  <c:v>-0.19900000000000001</c:v>
                </c:pt>
                <c:pt idx="15">
                  <c:v>2.2570000000000001</c:v>
                </c:pt>
                <c:pt idx="16">
                  <c:v>0.35499999999999998</c:v>
                </c:pt>
                <c:pt idx="17">
                  <c:v>0.28999999999999998</c:v>
                </c:pt>
                <c:pt idx="18">
                  <c:v>1.6850000000000001</c:v>
                </c:pt>
                <c:pt idx="19">
                  <c:v>2.3610000000000002</c:v>
                </c:pt>
                <c:pt idx="20">
                  <c:v>1.3029999999999999</c:v>
                </c:pt>
                <c:pt idx="21">
                  <c:v>1.6930000000000001</c:v>
                </c:pt>
                <c:pt idx="22">
                  <c:v>2.1920000000000002</c:v>
                </c:pt>
                <c:pt idx="23">
                  <c:v>-1.042</c:v>
                </c:pt>
                <c:pt idx="24">
                  <c:v>-5.5270000000000001</c:v>
                </c:pt>
                <c:pt idx="25">
                  <c:v>4.5330000000000004</c:v>
                </c:pt>
                <c:pt idx="26">
                  <c:v>-0.755</c:v>
                </c:pt>
              </c:numCache>
            </c:numRef>
          </c:val>
          <c:smooth val="0"/>
        </c:ser>
        <c:dLbls>
          <c:showLegendKey val="0"/>
          <c:showVal val="0"/>
          <c:showCatName val="0"/>
          <c:showSerName val="0"/>
          <c:showPercent val="0"/>
          <c:showBubbleSize val="0"/>
        </c:dLbls>
        <c:marker val="1"/>
        <c:smooth val="0"/>
        <c:axId val="428901888"/>
        <c:axId val="428900352"/>
      </c:lineChart>
      <c:catAx>
        <c:axId val="428892928"/>
        <c:scaling>
          <c:orientation val="minMax"/>
        </c:scaling>
        <c:delete val="0"/>
        <c:axPos val="b"/>
        <c:numFmt formatCode="General" sourceLinked="1"/>
        <c:majorTickMark val="none"/>
        <c:minorTickMark val="none"/>
        <c:tickLblPos val="nextTo"/>
        <c:crossAx val="428894464"/>
        <c:crosses val="autoZero"/>
        <c:auto val="1"/>
        <c:lblAlgn val="ctr"/>
        <c:lblOffset val="100"/>
        <c:noMultiLvlLbl val="0"/>
      </c:catAx>
      <c:valAx>
        <c:axId val="428894464"/>
        <c:scaling>
          <c:orientation val="minMax"/>
          <c:max val="260000"/>
          <c:min val="-250000"/>
        </c:scaling>
        <c:delete val="0"/>
        <c:axPos val="l"/>
        <c:majorGridlines/>
        <c:numFmt formatCode="#,##0_);[Red]\(#,##0\)" sourceLinked="1"/>
        <c:majorTickMark val="none"/>
        <c:minorTickMark val="none"/>
        <c:tickLblPos val="nextTo"/>
        <c:crossAx val="428892928"/>
        <c:crosses val="autoZero"/>
        <c:crossBetween val="between"/>
      </c:valAx>
      <c:valAx>
        <c:axId val="428900352"/>
        <c:scaling>
          <c:orientation val="minMax"/>
        </c:scaling>
        <c:delete val="0"/>
        <c:axPos val="r"/>
        <c:numFmt formatCode="0.0" sourceLinked="1"/>
        <c:majorTickMark val="out"/>
        <c:minorTickMark val="none"/>
        <c:tickLblPos val="nextTo"/>
        <c:crossAx val="428901888"/>
        <c:crosses val="max"/>
        <c:crossBetween val="between"/>
      </c:valAx>
      <c:catAx>
        <c:axId val="428901888"/>
        <c:scaling>
          <c:orientation val="minMax"/>
        </c:scaling>
        <c:delete val="1"/>
        <c:axPos val="b"/>
        <c:majorTickMark val="out"/>
        <c:minorTickMark val="none"/>
        <c:tickLblPos val="nextTo"/>
        <c:crossAx val="428900352"/>
        <c:crosses val="autoZero"/>
        <c:auto val="1"/>
        <c:lblAlgn val="ctr"/>
        <c:lblOffset val="100"/>
        <c:noMultiLvlLbl val="0"/>
      </c:catAx>
    </c:plotArea>
    <c:legend>
      <c:legendPos val="b"/>
      <c:layout/>
      <c:overlay val="0"/>
    </c:legend>
    <c:plotVisOnly val="1"/>
    <c:dispBlanksAs val="zero"/>
    <c:showDLblsOverMax val="0"/>
  </c:chart>
  <c:txPr>
    <a:bodyPr/>
    <a:lstStyle/>
    <a:p>
      <a:pPr>
        <a:defRPr sz="1200" b="1"/>
      </a:pPr>
      <a:endParaRPr lang="ja-JP"/>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ja-JP" sz="2000" dirty="0"/>
              <a:t>経常収支＋資本収支、貿易サービス収支＋資本収支</a:t>
            </a:r>
          </a:p>
        </c:rich>
      </c:tx>
      <c:layout/>
      <c:overlay val="0"/>
    </c:title>
    <c:autoTitleDeleted val="0"/>
    <c:plotArea>
      <c:layout/>
      <c:barChart>
        <c:barDir val="col"/>
        <c:grouping val="clustered"/>
        <c:varyColors val="0"/>
        <c:ser>
          <c:idx val="0"/>
          <c:order val="0"/>
          <c:tx>
            <c:strRef>
              <c:f>推移図!$K$1</c:f>
              <c:strCache>
                <c:ptCount val="1"/>
                <c:pt idx="0">
                  <c:v>経常収支＋資本収支</c:v>
                </c:pt>
              </c:strCache>
            </c:strRef>
          </c:tx>
          <c:invertIfNegative val="0"/>
          <c:cat>
            <c:numRef>
              <c:f>推移図!$A$2:$A$28</c:f>
              <c:numCache>
                <c:formatCode>General</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numCache>
            </c:numRef>
          </c:cat>
          <c:val>
            <c:numRef>
              <c:f>推移図!$K$2:$K$28</c:f>
              <c:numCache>
                <c:formatCode>#,##0_);[Red]\(#,##0\)</c:formatCode>
                <c:ptCount val="27"/>
                <c:pt idx="0">
                  <c:v>-10436</c:v>
                </c:pt>
                <c:pt idx="1">
                  <c:v>19934</c:v>
                </c:pt>
                <c:pt idx="2">
                  <c:v>60351</c:v>
                </c:pt>
                <c:pt idx="3">
                  <c:v>18041</c:v>
                </c:pt>
                <c:pt idx="4">
                  <c:v>12462</c:v>
                </c:pt>
                <c:pt idx="5">
                  <c:v>16057</c:v>
                </c:pt>
                <c:pt idx="6">
                  <c:v>-905</c:v>
                </c:pt>
                <c:pt idx="7">
                  <c:v>13184</c:v>
                </c:pt>
                <c:pt idx="8">
                  <c:v>29655</c:v>
                </c:pt>
                <c:pt idx="9">
                  <c:v>43501</c:v>
                </c:pt>
                <c:pt idx="10">
                  <c:v>41108</c:v>
                </c:pt>
                <c:pt idx="11">
                  <c:v>38107</c:v>
                </c:pt>
                <c:pt idx="12">
                  <c:v>-33984</c:v>
                </c:pt>
                <c:pt idx="13">
                  <c:v>-15543</c:v>
                </c:pt>
                <c:pt idx="14">
                  <c:v>67778</c:v>
                </c:pt>
                <c:pt idx="15">
                  <c:v>34522</c:v>
                </c:pt>
                <c:pt idx="16">
                  <c:v>44797</c:v>
                </c:pt>
                <c:pt idx="17">
                  <c:v>56622</c:v>
                </c:pt>
                <c:pt idx="18">
                  <c:v>235009</c:v>
                </c:pt>
                <c:pt idx="19">
                  <c:v>203554</c:v>
                </c:pt>
                <c:pt idx="20">
                  <c:v>42523</c:v>
                </c:pt>
                <c:pt idx="21">
                  <c:v>73823</c:v>
                </c:pt>
                <c:pt idx="22">
                  <c:v>22555</c:v>
                </c:pt>
                <c:pt idx="23">
                  <c:v>-20097</c:v>
                </c:pt>
                <c:pt idx="24">
                  <c:v>6420</c:v>
                </c:pt>
                <c:pt idx="25">
                  <c:v>51729</c:v>
                </c:pt>
                <c:pt idx="26">
                  <c:v>158166</c:v>
                </c:pt>
              </c:numCache>
            </c:numRef>
          </c:val>
        </c:ser>
        <c:ser>
          <c:idx val="1"/>
          <c:order val="1"/>
          <c:tx>
            <c:strRef>
              <c:f>推移図!$M$1</c:f>
              <c:strCache>
                <c:ptCount val="1"/>
                <c:pt idx="0">
                  <c:v>貿易・サービス収支＋資本収支</c:v>
                </c:pt>
              </c:strCache>
            </c:strRef>
          </c:tx>
          <c:invertIfNegative val="0"/>
          <c:cat>
            <c:numRef>
              <c:f>推移図!$A$2:$A$28</c:f>
              <c:numCache>
                <c:formatCode>General</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numCache>
            </c:numRef>
          </c:cat>
          <c:val>
            <c:numRef>
              <c:f>推移図!$M$2:$M$28</c:f>
              <c:numCache>
                <c:formatCode>#,##0_);[Red]\(#,##0\)</c:formatCode>
                <c:ptCount val="27"/>
                <c:pt idx="0">
                  <c:v>-23398</c:v>
                </c:pt>
                <c:pt idx="1">
                  <c:v>7104</c:v>
                </c:pt>
                <c:pt idx="2">
                  <c:v>41420</c:v>
                </c:pt>
                <c:pt idx="3">
                  <c:v>-4071</c:v>
                </c:pt>
                <c:pt idx="4">
                  <c:v>-14956</c:v>
                </c:pt>
                <c:pt idx="5">
                  <c:v>-10051</c:v>
                </c:pt>
                <c:pt idx="6">
                  <c:v>-19743</c:v>
                </c:pt>
                <c:pt idx="7">
                  <c:v>-27111</c:v>
                </c:pt>
                <c:pt idx="8">
                  <c:v>-10022</c:v>
                </c:pt>
                <c:pt idx="9">
                  <c:v>8421</c:v>
                </c:pt>
                <c:pt idx="10">
                  <c:v>6791</c:v>
                </c:pt>
                <c:pt idx="11">
                  <c:v>-10251</c:v>
                </c:pt>
                <c:pt idx="12">
                  <c:v>-93643</c:v>
                </c:pt>
                <c:pt idx="13">
                  <c:v>-75522</c:v>
                </c:pt>
                <c:pt idx="14">
                  <c:v>15906</c:v>
                </c:pt>
                <c:pt idx="15">
                  <c:v>-19935</c:v>
                </c:pt>
                <c:pt idx="16">
                  <c:v>-29606</c:v>
                </c:pt>
                <c:pt idx="17">
                  <c:v>-20085</c:v>
                </c:pt>
                <c:pt idx="18">
                  <c:v>160894</c:v>
                </c:pt>
                <c:pt idx="19">
                  <c:v>119331</c:v>
                </c:pt>
                <c:pt idx="20">
                  <c:v>-63138</c:v>
                </c:pt>
                <c:pt idx="21">
                  <c:v>-51205</c:v>
                </c:pt>
                <c:pt idx="22">
                  <c:v>-127130</c:v>
                </c:pt>
                <c:pt idx="23">
                  <c:v>-164996</c:v>
                </c:pt>
                <c:pt idx="24">
                  <c:v>-105198</c:v>
                </c:pt>
                <c:pt idx="25">
                  <c:v>-54331</c:v>
                </c:pt>
                <c:pt idx="26">
                  <c:v>28878</c:v>
                </c:pt>
              </c:numCache>
            </c:numRef>
          </c:val>
        </c:ser>
        <c:dLbls>
          <c:showLegendKey val="0"/>
          <c:showVal val="0"/>
          <c:showCatName val="0"/>
          <c:showSerName val="0"/>
          <c:showPercent val="0"/>
          <c:showBubbleSize val="0"/>
        </c:dLbls>
        <c:gapWidth val="150"/>
        <c:overlap val="-17"/>
        <c:axId val="433750784"/>
        <c:axId val="433752320"/>
      </c:barChart>
      <c:catAx>
        <c:axId val="433750784"/>
        <c:scaling>
          <c:orientation val="minMax"/>
        </c:scaling>
        <c:delete val="0"/>
        <c:axPos val="b"/>
        <c:numFmt formatCode="General" sourceLinked="1"/>
        <c:majorTickMark val="out"/>
        <c:minorTickMark val="none"/>
        <c:tickLblPos val="nextTo"/>
        <c:txPr>
          <a:bodyPr/>
          <a:lstStyle/>
          <a:p>
            <a:pPr>
              <a:defRPr sz="1200"/>
            </a:pPr>
            <a:endParaRPr lang="ja-JP"/>
          </a:p>
        </c:txPr>
        <c:crossAx val="433752320"/>
        <c:crosses val="autoZero"/>
        <c:auto val="1"/>
        <c:lblAlgn val="ctr"/>
        <c:lblOffset val="100"/>
        <c:noMultiLvlLbl val="0"/>
      </c:catAx>
      <c:valAx>
        <c:axId val="433752320"/>
        <c:scaling>
          <c:orientation val="minMax"/>
          <c:max val="250000"/>
        </c:scaling>
        <c:delete val="0"/>
        <c:axPos val="l"/>
        <c:majorGridlines/>
        <c:numFmt formatCode="#,##0_);[Red]\(#,##0\)" sourceLinked="1"/>
        <c:majorTickMark val="out"/>
        <c:minorTickMark val="none"/>
        <c:tickLblPos val="nextTo"/>
        <c:crossAx val="433750784"/>
        <c:crosses val="autoZero"/>
        <c:crossBetween val="between"/>
      </c:valAx>
    </c:plotArea>
    <c:legend>
      <c:legendPos val="b"/>
      <c:legendEntry>
        <c:idx val="0"/>
        <c:txPr>
          <a:bodyPr/>
          <a:lstStyle/>
          <a:p>
            <a:pPr>
              <a:defRPr b="1" baseline="0">
                <a:latin typeface="ＤＦ平成ゴシック体W5" panose="020B0509000000000000" pitchFamily="49" charset="-128"/>
                <a:ea typeface="ＤＦ平成ゴシック体W5" panose="020B0509000000000000" pitchFamily="49" charset="-128"/>
              </a:defRPr>
            </a:pPr>
            <a:endParaRPr lang="ja-JP"/>
          </a:p>
        </c:txPr>
      </c:legendEntry>
      <c:layout/>
      <c:overlay val="0"/>
    </c:legend>
    <c:plotVisOnly val="1"/>
    <c:dispBlanksAs val="gap"/>
    <c:showDLblsOverMax val="0"/>
  </c:chart>
  <c:txPr>
    <a:bodyPr/>
    <a:lstStyle/>
    <a:p>
      <a:pPr>
        <a:defRPr sz="2000" b="1"/>
      </a:pPr>
      <a:endParaRPr lang="ja-JP"/>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日本の商品分類別輸出入額（</a:t>
            </a:r>
            <a:r>
              <a:rPr lang="en-US" altLang="ja-JP"/>
              <a:t>2012</a:t>
            </a:r>
            <a:r>
              <a:rPr lang="ja-JP" altLang="en-US"/>
              <a:t>年）</a:t>
            </a:r>
          </a:p>
        </c:rich>
      </c:tx>
      <c:layout/>
      <c:overlay val="0"/>
    </c:title>
    <c:autoTitleDeleted val="0"/>
    <c:plotArea>
      <c:layout/>
      <c:barChart>
        <c:barDir val="col"/>
        <c:grouping val="percentStacked"/>
        <c:varyColors val="0"/>
        <c:ser>
          <c:idx val="0"/>
          <c:order val="0"/>
          <c:tx>
            <c:strRef>
              <c:f>'[09-1.xls]9-4(1)'!$A$9</c:f>
              <c:strCache>
                <c:ptCount val="1"/>
                <c:pt idx="0">
                  <c:v>食料品及び動物（食用）</c:v>
                </c:pt>
              </c:strCache>
            </c:strRef>
          </c:tx>
          <c:invertIfNegative val="0"/>
          <c:cat>
            <c:strRef>
              <c:f>'[09-1.xls]9-4(1)'!$B$6:$C$6</c:f>
              <c:strCache>
                <c:ptCount val="2"/>
                <c:pt idx="0">
                  <c:v>輸出</c:v>
                </c:pt>
                <c:pt idx="1">
                  <c:v>輸入</c:v>
                </c:pt>
              </c:strCache>
            </c:strRef>
          </c:cat>
          <c:val>
            <c:numRef>
              <c:f>'[09-1.xls]9-4(1)'!$B$9:$C$9</c:f>
              <c:numCache>
                <c:formatCode>#,##0_);[Red]\(#,##0\)</c:formatCode>
                <c:ptCount val="2"/>
                <c:pt idx="0">
                  <c:v>3704</c:v>
                </c:pt>
                <c:pt idx="1">
                  <c:v>64215</c:v>
                </c:pt>
              </c:numCache>
            </c:numRef>
          </c:val>
        </c:ser>
        <c:ser>
          <c:idx val="1"/>
          <c:order val="1"/>
          <c:tx>
            <c:strRef>
              <c:f>'[09-1.xls]9-4(1)'!$A$10</c:f>
              <c:strCache>
                <c:ptCount val="1"/>
                <c:pt idx="0">
                  <c:v>飲料及びたばこ</c:v>
                </c:pt>
              </c:strCache>
            </c:strRef>
          </c:tx>
          <c:invertIfNegative val="0"/>
          <c:cat>
            <c:strRef>
              <c:f>'[09-1.xls]9-4(1)'!$B$6:$C$6</c:f>
              <c:strCache>
                <c:ptCount val="2"/>
                <c:pt idx="0">
                  <c:v>輸出</c:v>
                </c:pt>
                <c:pt idx="1">
                  <c:v>輸入</c:v>
                </c:pt>
              </c:strCache>
            </c:strRef>
          </c:cat>
          <c:val>
            <c:numRef>
              <c:f>'[09-1.xls]9-4(1)'!$B$10:$C$10</c:f>
              <c:numCache>
                <c:formatCode>#,##0_);[Red]\(#,##0\)</c:formatCode>
                <c:ptCount val="2"/>
                <c:pt idx="0">
                  <c:v>728</c:v>
                </c:pt>
                <c:pt idx="1">
                  <c:v>9003</c:v>
                </c:pt>
              </c:numCache>
            </c:numRef>
          </c:val>
        </c:ser>
        <c:ser>
          <c:idx val="2"/>
          <c:order val="2"/>
          <c:tx>
            <c:strRef>
              <c:f>'[09-1.xls]9-4(1)'!$A$11</c:f>
              <c:strCache>
                <c:ptCount val="1"/>
                <c:pt idx="0">
                  <c:v>非食品原材料</c:v>
                </c:pt>
              </c:strCache>
            </c:strRef>
          </c:tx>
          <c:invertIfNegative val="0"/>
          <c:cat>
            <c:strRef>
              <c:f>'[09-1.xls]9-4(1)'!$B$6:$C$6</c:f>
              <c:strCache>
                <c:ptCount val="2"/>
                <c:pt idx="0">
                  <c:v>輸出</c:v>
                </c:pt>
                <c:pt idx="1">
                  <c:v>輸入</c:v>
                </c:pt>
              </c:strCache>
            </c:strRef>
          </c:cat>
          <c:val>
            <c:numRef>
              <c:f>'[09-1.xls]9-4(1)'!$B$11:$C$11</c:f>
              <c:numCache>
                <c:formatCode>#,##0_);[Red]\(#,##0\)</c:formatCode>
                <c:ptCount val="2"/>
                <c:pt idx="0">
                  <c:v>13302</c:v>
                </c:pt>
                <c:pt idx="1">
                  <c:v>60604</c:v>
                </c:pt>
              </c:numCache>
            </c:numRef>
          </c:val>
        </c:ser>
        <c:ser>
          <c:idx val="3"/>
          <c:order val="3"/>
          <c:tx>
            <c:strRef>
              <c:f>'[09-1.xls]9-4(1)'!$A$12</c:f>
              <c:strCache>
                <c:ptCount val="1"/>
                <c:pt idx="0">
                  <c:v>鉱物性燃料</c:v>
                </c:pt>
              </c:strCache>
            </c:strRef>
          </c:tx>
          <c:invertIfNegative val="0"/>
          <c:cat>
            <c:strRef>
              <c:f>'[09-1.xls]9-4(1)'!$B$6:$C$6</c:f>
              <c:strCache>
                <c:ptCount val="2"/>
                <c:pt idx="0">
                  <c:v>輸出</c:v>
                </c:pt>
                <c:pt idx="1">
                  <c:v>輸入</c:v>
                </c:pt>
              </c:strCache>
            </c:strRef>
          </c:cat>
          <c:val>
            <c:numRef>
              <c:f>'[09-1.xls]9-4(1)'!$B$12:$C$12</c:f>
              <c:numCache>
                <c:formatCode>#,##0_);[Red]\(#,##0\)</c:formatCode>
                <c:ptCount val="2"/>
                <c:pt idx="0">
                  <c:v>13457</c:v>
                </c:pt>
                <c:pt idx="1">
                  <c:v>302404</c:v>
                </c:pt>
              </c:numCache>
            </c:numRef>
          </c:val>
        </c:ser>
        <c:ser>
          <c:idx val="4"/>
          <c:order val="4"/>
          <c:tx>
            <c:strRef>
              <c:f>'[09-1.xls]9-4(1)'!$A$13</c:f>
              <c:strCache>
                <c:ptCount val="1"/>
                <c:pt idx="0">
                  <c:v>動植物性油脂</c:v>
                </c:pt>
              </c:strCache>
            </c:strRef>
          </c:tx>
          <c:invertIfNegative val="0"/>
          <c:cat>
            <c:strRef>
              <c:f>'[09-1.xls]9-4(1)'!$B$6:$C$6</c:f>
              <c:strCache>
                <c:ptCount val="2"/>
                <c:pt idx="0">
                  <c:v>輸出</c:v>
                </c:pt>
                <c:pt idx="1">
                  <c:v>輸入</c:v>
                </c:pt>
              </c:strCache>
            </c:strRef>
          </c:cat>
          <c:val>
            <c:numRef>
              <c:f>'[09-1.xls]9-4(1)'!$B$13:$C$13</c:f>
              <c:numCache>
                <c:formatCode>#,##0_);[Red]\(#,##0\)</c:formatCode>
                <c:ptCount val="2"/>
                <c:pt idx="0">
                  <c:v>156</c:v>
                </c:pt>
                <c:pt idx="1">
                  <c:v>1820</c:v>
                </c:pt>
              </c:numCache>
            </c:numRef>
          </c:val>
        </c:ser>
        <c:ser>
          <c:idx val="5"/>
          <c:order val="5"/>
          <c:tx>
            <c:strRef>
              <c:f>'[09-1.xls]9-4(1)'!$A$14</c:f>
              <c:strCache>
                <c:ptCount val="1"/>
                <c:pt idx="0">
                  <c:v>化学製品</c:v>
                </c:pt>
              </c:strCache>
            </c:strRef>
          </c:tx>
          <c:invertIfNegative val="0"/>
          <c:cat>
            <c:strRef>
              <c:f>'[09-1.xls]9-4(1)'!$B$6:$C$6</c:f>
              <c:strCache>
                <c:ptCount val="2"/>
                <c:pt idx="0">
                  <c:v>輸出</c:v>
                </c:pt>
                <c:pt idx="1">
                  <c:v>輸入</c:v>
                </c:pt>
              </c:strCache>
            </c:strRef>
          </c:cat>
          <c:val>
            <c:numRef>
              <c:f>'[09-1.xls]9-4(1)'!$B$14:$C$14</c:f>
              <c:numCache>
                <c:formatCode>#,##0_);[Red]\(#,##0\)</c:formatCode>
                <c:ptCount val="2"/>
                <c:pt idx="0">
                  <c:v>78957</c:v>
                </c:pt>
                <c:pt idx="1">
                  <c:v>73413</c:v>
                </c:pt>
              </c:numCache>
            </c:numRef>
          </c:val>
        </c:ser>
        <c:ser>
          <c:idx val="6"/>
          <c:order val="6"/>
          <c:tx>
            <c:strRef>
              <c:f>'[09-1.xls]9-4(1)'!$A$15</c:f>
              <c:strCache>
                <c:ptCount val="1"/>
                <c:pt idx="0">
                  <c:v>工業製品</c:v>
                </c:pt>
              </c:strCache>
            </c:strRef>
          </c:tx>
          <c:invertIfNegative val="0"/>
          <c:cat>
            <c:strRef>
              <c:f>'[09-1.xls]9-4(1)'!$B$6:$C$6</c:f>
              <c:strCache>
                <c:ptCount val="2"/>
                <c:pt idx="0">
                  <c:v>輸出</c:v>
                </c:pt>
                <c:pt idx="1">
                  <c:v>輸入</c:v>
                </c:pt>
              </c:strCache>
            </c:strRef>
          </c:cat>
          <c:val>
            <c:numRef>
              <c:f>'[09-1.xls]9-4(1)'!$B$15:$C$15</c:f>
              <c:numCache>
                <c:formatCode>#,##0_);[Red]\(#,##0\)</c:formatCode>
                <c:ptCount val="2"/>
                <c:pt idx="0">
                  <c:v>105778</c:v>
                </c:pt>
                <c:pt idx="1">
                  <c:v>66504</c:v>
                </c:pt>
              </c:numCache>
            </c:numRef>
          </c:val>
        </c:ser>
        <c:ser>
          <c:idx val="7"/>
          <c:order val="7"/>
          <c:tx>
            <c:strRef>
              <c:f>'[09-1.xls]9-4(1)'!$A$16</c:f>
              <c:strCache>
                <c:ptCount val="1"/>
                <c:pt idx="0">
                  <c:v>機械類，輸送用機器</c:v>
                </c:pt>
              </c:strCache>
            </c:strRef>
          </c:tx>
          <c:invertIfNegative val="0"/>
          <c:cat>
            <c:strRef>
              <c:f>'[09-1.xls]9-4(1)'!$B$6:$C$6</c:f>
              <c:strCache>
                <c:ptCount val="2"/>
                <c:pt idx="0">
                  <c:v>輸出</c:v>
                </c:pt>
                <c:pt idx="1">
                  <c:v>輸入</c:v>
                </c:pt>
              </c:strCache>
            </c:strRef>
          </c:cat>
          <c:val>
            <c:numRef>
              <c:f>'[09-1.xls]9-4(1)'!$B$16:$C$16</c:f>
              <c:numCache>
                <c:formatCode>#,##0_);[Red]\(#,##0\)</c:formatCode>
                <c:ptCount val="2"/>
                <c:pt idx="0">
                  <c:v>476118</c:v>
                </c:pt>
                <c:pt idx="1">
                  <c:v>190637</c:v>
                </c:pt>
              </c:numCache>
            </c:numRef>
          </c:val>
        </c:ser>
        <c:ser>
          <c:idx val="8"/>
          <c:order val="8"/>
          <c:tx>
            <c:strRef>
              <c:f>'[09-1.xls]9-4(1)'!$A$17</c:f>
              <c:strCache>
                <c:ptCount val="1"/>
                <c:pt idx="0">
                  <c:v>雑製品</c:v>
                </c:pt>
              </c:strCache>
            </c:strRef>
          </c:tx>
          <c:invertIfNegative val="0"/>
          <c:cat>
            <c:strRef>
              <c:f>'[09-1.xls]9-4(1)'!$B$6:$C$6</c:f>
              <c:strCache>
                <c:ptCount val="2"/>
                <c:pt idx="0">
                  <c:v>輸出</c:v>
                </c:pt>
                <c:pt idx="1">
                  <c:v>輸入</c:v>
                </c:pt>
              </c:strCache>
            </c:strRef>
          </c:cat>
          <c:val>
            <c:numRef>
              <c:f>'[09-1.xls]9-4(1)'!$B$17:$C$17</c:f>
              <c:numCache>
                <c:formatCode>#,##0_);[Red]\(#,##0\)</c:formatCode>
                <c:ptCount val="2"/>
                <c:pt idx="0">
                  <c:v>63834</c:v>
                </c:pt>
                <c:pt idx="1">
                  <c:v>104109</c:v>
                </c:pt>
              </c:numCache>
            </c:numRef>
          </c:val>
        </c:ser>
        <c:ser>
          <c:idx val="9"/>
          <c:order val="9"/>
          <c:tx>
            <c:strRef>
              <c:f>'[09-1.xls]9-4(1)'!$A$18</c:f>
              <c:strCache>
                <c:ptCount val="1"/>
                <c:pt idx="0">
                  <c:v>その他</c:v>
                </c:pt>
              </c:strCache>
            </c:strRef>
          </c:tx>
          <c:invertIfNegative val="0"/>
          <c:cat>
            <c:strRef>
              <c:f>'[09-1.xls]9-4(1)'!$B$6:$C$6</c:f>
              <c:strCache>
                <c:ptCount val="2"/>
                <c:pt idx="0">
                  <c:v>輸出</c:v>
                </c:pt>
                <c:pt idx="1">
                  <c:v>輸入</c:v>
                </c:pt>
              </c:strCache>
            </c:strRef>
          </c:cat>
          <c:val>
            <c:numRef>
              <c:f>'[09-1.xls]9-4(1)'!$B$18:$C$18</c:f>
              <c:numCache>
                <c:formatCode>#,##0_);[Red]\(#,##0\)</c:formatCode>
                <c:ptCount val="2"/>
                <c:pt idx="0">
                  <c:v>42534</c:v>
                </c:pt>
                <c:pt idx="1">
                  <c:v>13134</c:v>
                </c:pt>
              </c:numCache>
            </c:numRef>
          </c:val>
        </c:ser>
        <c:dLbls>
          <c:showLegendKey val="0"/>
          <c:showVal val="0"/>
          <c:showCatName val="0"/>
          <c:showSerName val="0"/>
          <c:showPercent val="0"/>
          <c:showBubbleSize val="0"/>
        </c:dLbls>
        <c:gapWidth val="55"/>
        <c:overlap val="100"/>
        <c:axId val="436438912"/>
        <c:axId val="436440448"/>
      </c:barChart>
      <c:catAx>
        <c:axId val="436438912"/>
        <c:scaling>
          <c:orientation val="minMax"/>
        </c:scaling>
        <c:delete val="0"/>
        <c:axPos val="b"/>
        <c:majorTickMark val="none"/>
        <c:minorTickMark val="none"/>
        <c:tickLblPos val="nextTo"/>
        <c:crossAx val="436440448"/>
        <c:crosses val="autoZero"/>
        <c:auto val="1"/>
        <c:lblAlgn val="ctr"/>
        <c:lblOffset val="100"/>
        <c:noMultiLvlLbl val="0"/>
      </c:catAx>
      <c:valAx>
        <c:axId val="436440448"/>
        <c:scaling>
          <c:orientation val="minMax"/>
        </c:scaling>
        <c:delete val="0"/>
        <c:axPos val="l"/>
        <c:majorGridlines/>
        <c:numFmt formatCode="0%" sourceLinked="1"/>
        <c:majorTickMark val="none"/>
        <c:minorTickMark val="none"/>
        <c:tickLblPos val="nextTo"/>
        <c:crossAx val="4364389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商品分類別輸出額（</a:t>
            </a:r>
            <a:r>
              <a:rPr lang="en-US"/>
              <a:t>2012</a:t>
            </a:r>
            <a:r>
              <a:rPr lang="ja-JP"/>
              <a:t>年）</a:t>
            </a:r>
          </a:p>
        </c:rich>
      </c:tx>
      <c:layout/>
      <c:overlay val="0"/>
    </c:title>
    <c:autoTitleDeleted val="0"/>
    <c:plotArea>
      <c:layout/>
      <c:barChart>
        <c:barDir val="col"/>
        <c:grouping val="percentStacked"/>
        <c:varyColors val="0"/>
        <c:ser>
          <c:idx val="1"/>
          <c:order val="0"/>
          <c:tx>
            <c:strRef>
              <c:f>'[09-1.xls]9-4(1)'!$A$9</c:f>
              <c:strCache>
                <c:ptCount val="1"/>
                <c:pt idx="0">
                  <c:v>食料品及び動物（食用）</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'[09-1.xls]9-4(1)'!$B$9,'[09-1.xls]9-4(1)'!$D$9,'[09-1.xls]9-4(1)'!$F$9,'[09-1.xls]9-4(1)'!$H$9,'[09-1.xls]9-4(1)'!$J$9,'[09-1.xls]9-4(1)'!$L$9</c:f>
              <c:numCache>
                <c:formatCode>#,##0_);[Red]\(#,##0\)</c:formatCode>
                <c:ptCount val="6"/>
                <c:pt idx="0">
                  <c:v>3704</c:v>
                </c:pt>
                <c:pt idx="1">
                  <c:v>4962</c:v>
                </c:pt>
                <c:pt idx="2">
                  <c:v>52076</c:v>
                </c:pt>
                <c:pt idx="3">
                  <c:v>28903</c:v>
                </c:pt>
                <c:pt idx="4">
                  <c:v>100292</c:v>
                </c:pt>
                <c:pt idx="5">
                  <c:v>61610</c:v>
                </c:pt>
              </c:numCache>
            </c:numRef>
          </c:val>
        </c:ser>
        <c:ser>
          <c:idx val="2"/>
          <c:order val="1"/>
          <c:tx>
            <c:strRef>
              <c:f>'[09-1.xls]9-4(1)'!$A$10</c:f>
              <c:strCache>
                <c:ptCount val="1"/>
                <c:pt idx="0">
                  <c:v>飲料及びたばこ</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'[09-1.xls]9-4(1)'!$B$10,'[09-1.xls]9-4(1)'!$D$10,'[09-1.xls]9-4(1)'!$F$10,'[09-1.xls]9-4(1)'!$H$10,'[09-1.xls]9-4(1)'!$J$10,'[09-1.xls]9-4(1)'!$L$10</c:f>
              <c:numCache>
                <c:formatCode>#,##0_);[Red]\(#,##0\)</c:formatCode>
                <c:ptCount val="6"/>
                <c:pt idx="0">
                  <c:v>728</c:v>
                </c:pt>
                <c:pt idx="1">
                  <c:v>1332</c:v>
                </c:pt>
                <c:pt idx="2">
                  <c:v>2590</c:v>
                </c:pt>
                <c:pt idx="3">
                  <c:v>1105</c:v>
                </c:pt>
                <c:pt idx="4">
                  <c:v>6567</c:v>
                </c:pt>
                <c:pt idx="5">
                  <c:v>11219</c:v>
                </c:pt>
              </c:numCache>
            </c:numRef>
          </c:val>
        </c:ser>
        <c:ser>
          <c:idx val="3"/>
          <c:order val="2"/>
          <c:tx>
            <c:strRef>
              <c:f>'[09-1.xls]9-4(1)'!$A$11</c:f>
              <c:strCache>
                <c:ptCount val="1"/>
                <c:pt idx="0">
                  <c:v>非食品原材料</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'[09-1.xls]9-4(1)'!$B$11,'[09-1.xls]9-4(1)'!$D$11,'[09-1.xls]9-4(1)'!$F$11,'[09-1.xls]9-4(1)'!$H$11,'[09-1.xls]9-4(1)'!$J$11,'[09-1.xls]9-4(1)'!$L$11</c:f>
              <c:numCache>
                <c:formatCode>#,##0_);[Red]\(#,##0\)</c:formatCode>
                <c:ptCount val="6"/>
                <c:pt idx="0">
                  <c:v>13302</c:v>
                </c:pt>
                <c:pt idx="1">
                  <c:v>7444</c:v>
                </c:pt>
                <c:pt idx="2">
                  <c:v>14340</c:v>
                </c:pt>
                <c:pt idx="3">
                  <c:v>12758</c:v>
                </c:pt>
                <c:pt idx="4">
                  <c:v>91791</c:v>
                </c:pt>
                <c:pt idx="5">
                  <c:v>26124</c:v>
                </c:pt>
              </c:numCache>
            </c:numRef>
          </c:val>
        </c:ser>
        <c:ser>
          <c:idx val="4"/>
          <c:order val="3"/>
          <c:tx>
            <c:strRef>
              <c:f>'[09-1.xls]9-4(1)'!$A$12</c:f>
              <c:strCache>
                <c:ptCount val="1"/>
                <c:pt idx="0">
                  <c:v>鉱物性燃料</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'[09-1.xls]9-4(1)'!$B$12,'[09-1.xls]9-4(1)'!$D$12,'[09-1.xls]9-4(1)'!$F$12,'[09-1.xls]9-4(1)'!$H$12,'[09-1.xls]9-4(1)'!$J$12,'[09-1.xls]9-4(1)'!$L$12</c:f>
              <c:numCache>
                <c:formatCode>#,##0_);[Red]\(#,##0\)</c:formatCode>
                <c:ptCount val="6"/>
                <c:pt idx="0">
                  <c:v>13457</c:v>
                </c:pt>
                <c:pt idx="1">
                  <c:v>57492</c:v>
                </c:pt>
                <c:pt idx="2">
                  <c:v>31013</c:v>
                </c:pt>
                <c:pt idx="3">
                  <c:v>14938</c:v>
                </c:pt>
                <c:pt idx="4">
                  <c:v>137340</c:v>
                </c:pt>
                <c:pt idx="5">
                  <c:v>38362</c:v>
                </c:pt>
              </c:numCache>
            </c:numRef>
          </c:val>
        </c:ser>
        <c:ser>
          <c:idx val="5"/>
          <c:order val="4"/>
          <c:tx>
            <c:strRef>
              <c:f>'[09-1.xls]9-4(1)'!$A$13</c:f>
              <c:strCache>
                <c:ptCount val="1"/>
                <c:pt idx="0">
                  <c:v>動植物性油脂</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'[09-1.xls]9-4(1)'!$B$13,'[09-1.xls]9-4(1)'!$D$13,'[09-1.xls]9-4(1)'!$F$13,'[09-1.xls]9-4(1)'!$H$13,'[09-1.xls]9-4(1)'!$J$13,'[09-1.xls]9-4(1)'!$L$13</c:f>
              <c:numCache>
                <c:formatCode>#,##0_);[Red]\(#,##0\)</c:formatCode>
                <c:ptCount val="6"/>
                <c:pt idx="0">
                  <c:v>156</c:v>
                </c:pt>
                <c:pt idx="1">
                  <c:v>102</c:v>
                </c:pt>
                <c:pt idx="2">
                  <c:v>584</c:v>
                </c:pt>
                <c:pt idx="3">
                  <c:v>675</c:v>
                </c:pt>
                <c:pt idx="4">
                  <c:v>4443</c:v>
                </c:pt>
                <c:pt idx="5">
                  <c:v>3822</c:v>
                </c:pt>
              </c:numCache>
            </c:numRef>
          </c:val>
        </c:ser>
        <c:ser>
          <c:idx val="6"/>
          <c:order val="5"/>
          <c:tx>
            <c:strRef>
              <c:f>'[09-1.xls]9-4(1)'!$A$14</c:f>
              <c:strCache>
                <c:ptCount val="1"/>
                <c:pt idx="0">
                  <c:v>化学製品</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'[09-1.xls]9-4(1)'!$B$14,'[09-1.xls]9-4(1)'!$D$14,'[09-1.xls]9-4(1)'!$F$14,'[09-1.xls]9-4(1)'!$H$14,'[09-1.xls]9-4(1)'!$J$14,'[09-1.xls]9-4(1)'!$L$14</c:f>
              <c:numCache>
                <c:formatCode>#,##0_);[Red]\(#,##0\)</c:formatCode>
                <c:ptCount val="6"/>
                <c:pt idx="0">
                  <c:v>78957</c:v>
                </c:pt>
                <c:pt idx="1">
                  <c:v>61282</c:v>
                </c:pt>
                <c:pt idx="2">
                  <c:v>113522</c:v>
                </c:pt>
                <c:pt idx="3">
                  <c:v>23125</c:v>
                </c:pt>
                <c:pt idx="4">
                  <c:v>206944</c:v>
                </c:pt>
                <c:pt idx="5">
                  <c:v>204297</c:v>
                </c:pt>
              </c:numCache>
            </c:numRef>
          </c:val>
        </c:ser>
        <c:ser>
          <c:idx val="7"/>
          <c:order val="6"/>
          <c:tx>
            <c:strRef>
              <c:f>'[09-1.xls]9-4(1)'!$A$15</c:f>
              <c:strCache>
                <c:ptCount val="1"/>
                <c:pt idx="0">
                  <c:v>工業製品</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'[09-1.xls]9-4(1)'!$B$15,'[09-1.xls]9-4(1)'!$D$15,'[09-1.xls]9-4(1)'!$F$15,'[09-1.xls]9-4(1)'!$H$15,'[09-1.xls]9-4(1)'!$J$15,'[09-1.xls]9-4(1)'!$L$15</c:f>
              <c:numCache>
                <c:formatCode>#,##0_);[Red]\(#,##0\)</c:formatCode>
                <c:ptCount val="6"/>
                <c:pt idx="0">
                  <c:v>105778</c:v>
                </c:pt>
                <c:pt idx="1">
                  <c:v>75797</c:v>
                </c:pt>
                <c:pt idx="2">
                  <c:v>334162</c:v>
                </c:pt>
                <c:pt idx="3">
                  <c:v>28872</c:v>
                </c:pt>
                <c:pt idx="4">
                  <c:v>141623</c:v>
                </c:pt>
                <c:pt idx="5">
                  <c:v>178993</c:v>
                </c:pt>
              </c:numCache>
            </c:numRef>
          </c:val>
        </c:ser>
        <c:ser>
          <c:idx val="8"/>
          <c:order val="7"/>
          <c:tx>
            <c:strRef>
              <c:f>'[09-1.xls]9-4(1)'!$A$16</c:f>
              <c:strCache>
                <c:ptCount val="1"/>
                <c:pt idx="0">
                  <c:v>機械類，輸送用機器</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'[09-1.xls]9-4(1)'!$B$16,'[09-1.xls]9-4(1)'!$D$16,'[09-1.xls]9-4(1)'!$F$16,'[09-1.xls]9-4(1)'!$H$16,'[09-1.xls]9-4(1)'!$J$16,'[09-1.xls]9-4(1)'!$L$16</c:f>
              <c:numCache>
                <c:formatCode>#,##0_);[Red]\(#,##0\)</c:formatCode>
                <c:ptCount val="6"/>
                <c:pt idx="0">
                  <c:v>476118</c:v>
                </c:pt>
                <c:pt idx="1">
                  <c:v>287841</c:v>
                </c:pt>
                <c:pt idx="2">
                  <c:v>965288</c:v>
                </c:pt>
                <c:pt idx="3">
                  <c:v>92928</c:v>
                </c:pt>
                <c:pt idx="4">
                  <c:v>532008</c:v>
                </c:pt>
                <c:pt idx="5">
                  <c:v>664782</c:v>
                </c:pt>
              </c:numCache>
            </c:numRef>
          </c:val>
        </c:ser>
        <c:ser>
          <c:idx val="9"/>
          <c:order val="8"/>
          <c:tx>
            <c:strRef>
              <c:f>'[09-1.xls]9-4(1)'!$A$17</c:f>
              <c:strCache>
                <c:ptCount val="1"/>
                <c:pt idx="0">
                  <c:v>雑製品</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'[09-1.xls]9-4(1)'!$B$17,'[09-1.xls]9-4(1)'!$D$17,'[09-1.xls]9-4(1)'!$F$17,'[09-1.xls]9-4(1)'!$H$17,'[09-1.xls]9-4(1)'!$J$17,'[09-1.xls]9-4(1)'!$L$17</c:f>
              <c:numCache>
                <c:formatCode>#,##0_);[Red]\(#,##0\)</c:formatCode>
                <c:ptCount val="6"/>
                <c:pt idx="0">
                  <c:v>63834</c:v>
                </c:pt>
                <c:pt idx="1">
                  <c:v>48440</c:v>
                </c:pt>
                <c:pt idx="2">
                  <c:v>533788</c:v>
                </c:pt>
                <c:pt idx="3">
                  <c:v>19550</c:v>
                </c:pt>
                <c:pt idx="4">
                  <c:v>151507</c:v>
                </c:pt>
                <c:pt idx="5">
                  <c:v>141435</c:v>
                </c:pt>
              </c:numCache>
            </c:numRef>
          </c:val>
        </c:ser>
        <c:ser>
          <c:idx val="10"/>
          <c:order val="9"/>
          <c:tx>
            <c:strRef>
              <c:f>'[09-1.xls]9-4(1)'!$A$18</c:f>
              <c:strCache>
                <c:ptCount val="1"/>
                <c:pt idx="0">
                  <c:v>その他</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'[09-1.xls]9-4(1)'!$B$18,'[09-1.xls]9-4(1)'!$D$18,'[09-1.xls]9-4(1)'!$F$18,'[09-1.xls]9-4(1)'!$H$18,'[09-1.xls]9-4(1)'!$J$18,'[09-1.xls]9-4(1)'!$L$18</c:f>
              <c:numCache>
                <c:formatCode>#,##0_);[Red]\(#,##0\)</c:formatCode>
                <c:ptCount val="6"/>
                <c:pt idx="0">
                  <c:v>42534</c:v>
                </c:pt>
                <c:pt idx="1">
                  <c:v>3163</c:v>
                </c:pt>
                <c:pt idx="2">
                  <c:v>1417</c:v>
                </c:pt>
                <c:pt idx="3">
                  <c:v>6689</c:v>
                </c:pt>
                <c:pt idx="4">
                  <c:v>173051</c:v>
                </c:pt>
                <c:pt idx="5">
                  <c:v>85540</c:v>
                </c:pt>
              </c:numCache>
            </c:numRef>
          </c:val>
        </c:ser>
        <c:dLbls>
          <c:showLegendKey val="0"/>
          <c:showVal val="0"/>
          <c:showCatName val="0"/>
          <c:showSerName val="0"/>
          <c:showPercent val="0"/>
          <c:showBubbleSize val="0"/>
        </c:dLbls>
        <c:gapWidth val="55"/>
        <c:overlap val="100"/>
        <c:axId val="436497792"/>
        <c:axId val="436511872"/>
      </c:barChart>
      <c:catAx>
        <c:axId val="436497792"/>
        <c:scaling>
          <c:orientation val="minMax"/>
        </c:scaling>
        <c:delete val="0"/>
        <c:axPos val="b"/>
        <c:majorTickMark val="none"/>
        <c:minorTickMark val="none"/>
        <c:tickLblPos val="nextTo"/>
        <c:crossAx val="436511872"/>
        <c:crosses val="autoZero"/>
        <c:auto val="1"/>
        <c:lblAlgn val="ctr"/>
        <c:lblOffset val="100"/>
        <c:noMultiLvlLbl val="0"/>
      </c:catAx>
      <c:valAx>
        <c:axId val="436511872"/>
        <c:scaling>
          <c:orientation val="minMax"/>
        </c:scaling>
        <c:delete val="0"/>
        <c:axPos val="l"/>
        <c:majorGridlines/>
        <c:numFmt formatCode="0%" sourceLinked="1"/>
        <c:majorTickMark val="none"/>
        <c:minorTickMark val="none"/>
        <c:tickLblPos val="nextTo"/>
        <c:crossAx val="436497792"/>
        <c:crosses val="autoZero"/>
        <c:crossBetween val="between"/>
      </c:valAx>
    </c:plotArea>
    <c:legend>
      <c:legendPos val="r"/>
      <c:layout/>
      <c:overlay val="0"/>
    </c:legend>
    <c:plotVisOnly val="1"/>
    <c:dispBlanksAs val="gap"/>
    <c:showDLblsOverMax val="0"/>
  </c:chart>
  <c:txPr>
    <a:bodyPr/>
    <a:lstStyle/>
    <a:p>
      <a:pPr>
        <a:defRPr sz="1200" b="1"/>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商品分類別輸入額（</a:t>
            </a:r>
            <a:r>
              <a:rPr lang="en-US"/>
              <a:t>2012</a:t>
            </a:r>
            <a:r>
              <a:rPr lang="ja-JP"/>
              <a:t>年）</a:t>
            </a:r>
          </a:p>
        </c:rich>
      </c:tx>
      <c:layout/>
      <c:overlay val="0"/>
    </c:title>
    <c:autoTitleDeleted val="0"/>
    <c:plotArea>
      <c:layout/>
      <c:barChart>
        <c:barDir val="col"/>
        <c:grouping val="percentStacked"/>
        <c:varyColors val="0"/>
        <c:ser>
          <c:idx val="1"/>
          <c:order val="0"/>
          <c:tx>
            <c:strRef>
              <c:f>'[09-1.xls]9-4(1)'!$A$9</c:f>
              <c:strCache>
                <c:ptCount val="1"/>
                <c:pt idx="0">
                  <c:v>食料品及び動物（食用）</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'[09-1.xls]9-4(1)'!$C$9,'[09-1.xls]9-4(1)'!$E$9,'[09-1.xls]9-4(1)'!$G$9,'[09-1.xls]9-4(1)'!$I$9,'[09-1.xls]9-4(1)'!$K$9,'[09-1.xls]9-4(1)'!$M$9</c:f>
              <c:numCache>
                <c:formatCode>#,##0_);[Red]\(#,##0\)</c:formatCode>
                <c:ptCount val="6"/>
                <c:pt idx="0">
                  <c:v>64215</c:v>
                </c:pt>
                <c:pt idx="1">
                  <c:v>21369</c:v>
                </c:pt>
                <c:pt idx="2">
                  <c:v>35262</c:v>
                </c:pt>
                <c:pt idx="3">
                  <c:v>10373</c:v>
                </c:pt>
                <c:pt idx="4">
                  <c:v>89176</c:v>
                </c:pt>
                <c:pt idx="5">
                  <c:v>67638</c:v>
                </c:pt>
              </c:numCache>
            </c:numRef>
          </c:val>
        </c:ser>
        <c:ser>
          <c:idx val="2"/>
          <c:order val="1"/>
          <c:tx>
            <c:strRef>
              <c:f>'[09-1.xls]9-4(1)'!$A$10</c:f>
              <c:strCache>
                <c:ptCount val="1"/>
                <c:pt idx="0">
                  <c:v>飲料及びたばこ</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'[09-1.xls]9-4(1)'!$C$10,'[09-1.xls]9-4(1)'!$E$10,'[09-1.xls]9-4(1)'!$G$10,'[09-1.xls]9-4(1)'!$I$10,'[09-1.xls]9-4(1)'!$K$10,'[09-1.xls]9-4(1)'!$M$10</c:f>
              <c:numCache>
                <c:formatCode>#,##0_);[Red]\(#,##0\)</c:formatCode>
                <c:ptCount val="6"/>
                <c:pt idx="0">
                  <c:v>9003</c:v>
                </c:pt>
                <c:pt idx="1">
                  <c:v>928</c:v>
                </c:pt>
                <c:pt idx="2">
                  <c:v>4403</c:v>
                </c:pt>
                <c:pt idx="3">
                  <c:v>490</c:v>
                </c:pt>
                <c:pt idx="4">
                  <c:v>20529</c:v>
                </c:pt>
                <c:pt idx="5">
                  <c:v>8908</c:v>
                </c:pt>
              </c:numCache>
            </c:numRef>
          </c:val>
        </c:ser>
        <c:ser>
          <c:idx val="3"/>
          <c:order val="2"/>
          <c:tx>
            <c:strRef>
              <c:f>'[09-1.xls]9-4(1)'!$A$11</c:f>
              <c:strCache>
                <c:ptCount val="1"/>
                <c:pt idx="0">
                  <c:v>非食品原材料</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'[09-1.xls]9-4(1)'!$C$11,'[09-1.xls]9-4(1)'!$E$11,'[09-1.xls]9-4(1)'!$G$11,'[09-1.xls]9-4(1)'!$I$11,'[09-1.xls]9-4(1)'!$K$11,'[09-1.xls]9-4(1)'!$M$11</c:f>
              <c:numCache>
                <c:formatCode>#,##0_);[Red]\(#,##0\)</c:formatCode>
                <c:ptCount val="6"/>
                <c:pt idx="0">
                  <c:v>60604</c:v>
                </c:pt>
                <c:pt idx="1">
                  <c:v>38267</c:v>
                </c:pt>
                <c:pt idx="2">
                  <c:v>269564</c:v>
                </c:pt>
                <c:pt idx="3">
                  <c:v>7169</c:v>
                </c:pt>
                <c:pt idx="4">
                  <c:v>38667</c:v>
                </c:pt>
                <c:pt idx="5">
                  <c:v>45805</c:v>
                </c:pt>
              </c:numCache>
            </c:numRef>
          </c:val>
        </c:ser>
        <c:ser>
          <c:idx val="4"/>
          <c:order val="3"/>
          <c:tx>
            <c:strRef>
              <c:f>'[09-1.xls]9-4(1)'!$A$12</c:f>
              <c:strCache>
                <c:ptCount val="1"/>
                <c:pt idx="0">
                  <c:v>鉱物性燃料</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'[09-1.xls]9-4(1)'!$C$12,'[09-1.xls]9-4(1)'!$E$12,'[09-1.xls]9-4(1)'!$G$12,'[09-1.xls]9-4(1)'!$I$12,'[09-1.xls]9-4(1)'!$K$12,'[09-1.xls]9-4(1)'!$M$12</c:f>
              <c:numCache>
                <c:formatCode>#,##0_);[Red]\(#,##0\)</c:formatCode>
                <c:ptCount val="6"/>
                <c:pt idx="0">
                  <c:v>302404</c:v>
                </c:pt>
                <c:pt idx="1">
                  <c:v>186190</c:v>
                </c:pt>
                <c:pt idx="2">
                  <c:v>313019</c:v>
                </c:pt>
                <c:pt idx="3">
                  <c:v>47858</c:v>
                </c:pt>
                <c:pt idx="4">
                  <c:v>433222</c:v>
                </c:pt>
                <c:pt idx="5">
                  <c:v>173145</c:v>
                </c:pt>
              </c:numCache>
            </c:numRef>
          </c:val>
        </c:ser>
        <c:ser>
          <c:idx val="5"/>
          <c:order val="4"/>
          <c:tx>
            <c:strRef>
              <c:f>'[09-1.xls]9-4(1)'!$A$13</c:f>
              <c:strCache>
                <c:ptCount val="1"/>
                <c:pt idx="0">
                  <c:v>動植物性油脂</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'[09-1.xls]9-4(1)'!$C$13,'[09-1.xls]9-4(1)'!$E$13,'[09-1.xls]9-4(1)'!$G$13,'[09-1.xls]9-4(1)'!$I$13,'[09-1.xls]9-4(1)'!$K$13,'[09-1.xls]9-4(1)'!$M$13</c:f>
              <c:numCache>
                <c:formatCode>#,##0_);[Red]\(#,##0\)</c:formatCode>
                <c:ptCount val="6"/>
                <c:pt idx="0">
                  <c:v>1820</c:v>
                </c:pt>
                <c:pt idx="1">
                  <c:v>1560</c:v>
                </c:pt>
                <c:pt idx="2">
                  <c:v>13243</c:v>
                </c:pt>
                <c:pt idx="3">
                  <c:v>412</c:v>
                </c:pt>
                <c:pt idx="4">
                  <c:v>6269</c:v>
                </c:pt>
                <c:pt idx="5">
                  <c:v>4507</c:v>
                </c:pt>
              </c:numCache>
            </c:numRef>
          </c:val>
        </c:ser>
        <c:ser>
          <c:idx val="6"/>
          <c:order val="5"/>
          <c:tx>
            <c:strRef>
              <c:f>'[09-1.xls]9-4(1)'!$A$14</c:f>
              <c:strCache>
                <c:ptCount val="1"/>
                <c:pt idx="0">
                  <c:v>化学製品</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'[09-1.xls]9-4(1)'!$C$14,'[09-1.xls]9-4(1)'!$E$14,'[09-1.xls]9-4(1)'!$G$14,'[09-1.xls]9-4(1)'!$I$14,'[09-1.xls]9-4(1)'!$K$14,'[09-1.xls]9-4(1)'!$M$14</c:f>
              <c:numCache>
                <c:formatCode>#,##0_);[Red]\(#,##0\)</c:formatCode>
                <c:ptCount val="6"/>
                <c:pt idx="0">
                  <c:v>73413</c:v>
                </c:pt>
                <c:pt idx="1">
                  <c:v>47091</c:v>
                </c:pt>
                <c:pt idx="2">
                  <c:v>178567</c:v>
                </c:pt>
                <c:pt idx="3">
                  <c:v>23898</c:v>
                </c:pt>
                <c:pt idx="4">
                  <c:v>199684</c:v>
                </c:pt>
                <c:pt idx="5">
                  <c:v>144096</c:v>
                </c:pt>
              </c:numCache>
            </c:numRef>
          </c:val>
        </c:ser>
        <c:ser>
          <c:idx val="7"/>
          <c:order val="6"/>
          <c:tx>
            <c:strRef>
              <c:f>'[09-1.xls]9-4(1)'!$A$15</c:f>
              <c:strCache>
                <c:ptCount val="1"/>
                <c:pt idx="0">
                  <c:v>工業製品</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'[09-1.xls]9-4(1)'!$C$15,'[09-1.xls]9-4(1)'!$E$15,'[09-1.xls]9-4(1)'!$G$15,'[09-1.xls]9-4(1)'!$I$15,'[09-1.xls]9-4(1)'!$K$15,'[09-1.xls]9-4(1)'!$M$15</c:f>
              <c:numCache>
                <c:formatCode>#,##0_);[Red]\(#,##0\)</c:formatCode>
                <c:ptCount val="6"/>
                <c:pt idx="0">
                  <c:v>66504</c:v>
                </c:pt>
                <c:pt idx="1">
                  <c:v>56827</c:v>
                </c:pt>
                <c:pt idx="2">
                  <c:v>146246</c:v>
                </c:pt>
                <c:pt idx="3">
                  <c:v>40432</c:v>
                </c:pt>
                <c:pt idx="4">
                  <c:v>244581</c:v>
                </c:pt>
                <c:pt idx="5">
                  <c:v>147027</c:v>
                </c:pt>
              </c:numCache>
            </c:numRef>
          </c:val>
        </c:ser>
        <c:ser>
          <c:idx val="8"/>
          <c:order val="7"/>
          <c:tx>
            <c:strRef>
              <c:f>'[09-1.xls]9-4(1)'!$A$16</c:f>
              <c:strCache>
                <c:ptCount val="1"/>
                <c:pt idx="0">
                  <c:v>機械類，輸送用機器</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'[09-1.xls]9-4(1)'!$C$16,'[09-1.xls]9-4(1)'!$E$16,'[09-1.xls]9-4(1)'!$G$16,'[09-1.xls]9-4(1)'!$I$16,'[09-1.xls]9-4(1)'!$K$16,'[09-1.xls]9-4(1)'!$M$16</c:f>
              <c:numCache>
                <c:formatCode>#,##0_);[Red]\(#,##0\)</c:formatCode>
                <c:ptCount val="6"/>
                <c:pt idx="0">
                  <c:v>190637</c:v>
                </c:pt>
                <c:pt idx="1">
                  <c:v>127884</c:v>
                </c:pt>
                <c:pt idx="2">
                  <c:v>653429</c:v>
                </c:pt>
                <c:pt idx="3">
                  <c:v>90761</c:v>
                </c:pt>
                <c:pt idx="4">
                  <c:v>885958</c:v>
                </c:pt>
                <c:pt idx="5">
                  <c:v>374499</c:v>
                </c:pt>
              </c:numCache>
            </c:numRef>
          </c:val>
        </c:ser>
        <c:ser>
          <c:idx val="9"/>
          <c:order val="8"/>
          <c:tx>
            <c:strRef>
              <c:f>'[09-1.xls]9-4(1)'!$A$17</c:f>
              <c:strCache>
                <c:ptCount val="1"/>
                <c:pt idx="0">
                  <c:v>雑製品</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'[09-1.xls]9-4(1)'!$C$17,'[09-1.xls]9-4(1)'!$E$17,'[09-1.xls]9-4(1)'!$G$17,'[09-1.xls]9-4(1)'!$I$17,'[09-1.xls]9-4(1)'!$K$17,'[09-1.xls]9-4(1)'!$M$17</c:f>
              <c:numCache>
                <c:formatCode>#,##0_);[Red]\(#,##0\)</c:formatCode>
                <c:ptCount val="6"/>
                <c:pt idx="0">
                  <c:v>104109</c:v>
                </c:pt>
                <c:pt idx="1">
                  <c:v>37885</c:v>
                </c:pt>
                <c:pt idx="2">
                  <c:v>135693</c:v>
                </c:pt>
                <c:pt idx="3">
                  <c:v>15440</c:v>
                </c:pt>
                <c:pt idx="4">
                  <c:v>331409</c:v>
                </c:pt>
                <c:pt idx="5">
                  <c:v>129487</c:v>
                </c:pt>
              </c:numCache>
            </c:numRef>
          </c:val>
        </c:ser>
        <c:ser>
          <c:idx val="10"/>
          <c:order val="9"/>
          <c:tx>
            <c:strRef>
              <c:f>'[09-1.xls]9-4(1)'!$A$18</c:f>
              <c:strCache>
                <c:ptCount val="1"/>
                <c:pt idx="0">
                  <c:v>その他</c:v>
                </c:pt>
              </c:strCache>
            </c:strRef>
          </c:tx>
          <c:invertIfNegative val="0"/>
          <c:cat>
            <c:strRef>
              <c:f>'[09-1.xls]9-4(1)'!$N$4:$S$4</c:f>
              <c:strCache>
                <c:ptCount val="6"/>
                <c:pt idx="0">
                  <c:v>日本</c:v>
                </c:pt>
                <c:pt idx="1">
                  <c:v>韓国</c:v>
                </c:pt>
                <c:pt idx="2">
                  <c:v>中国</c:v>
                </c:pt>
                <c:pt idx="3">
                  <c:v>タイ</c:v>
                </c:pt>
                <c:pt idx="4">
                  <c:v>米国 </c:v>
                </c:pt>
                <c:pt idx="5">
                  <c:v>ドイツ</c:v>
                </c:pt>
              </c:strCache>
            </c:strRef>
          </c:cat>
          <c:val>
            <c:numRef>
              <c:f>'[09-1.xls]9-4(1)'!$C$18,'[09-1.xls]9-4(1)'!$E$18,'[09-1.xls]9-4(1)'!$G$18,'[09-1.xls]9-4(1)'!$I$18,'[09-1.xls]9-4(1)'!$K$18,'[09-1.xls]9-4(1)'!$M$18</c:f>
              <c:numCache>
                <c:formatCode>#,##0_);[Red]\(#,##0\)</c:formatCode>
                <c:ptCount val="6"/>
                <c:pt idx="0">
                  <c:v>13134</c:v>
                </c:pt>
                <c:pt idx="1">
                  <c:v>1535</c:v>
                </c:pt>
                <c:pt idx="2">
                  <c:v>68772</c:v>
                </c:pt>
                <c:pt idx="3">
                  <c:v>10742</c:v>
                </c:pt>
                <c:pt idx="4">
                  <c:v>84311</c:v>
                </c:pt>
                <c:pt idx="5">
                  <c:v>78176</c:v>
                </c:pt>
              </c:numCache>
            </c:numRef>
          </c:val>
        </c:ser>
        <c:dLbls>
          <c:showLegendKey val="0"/>
          <c:showVal val="0"/>
          <c:showCatName val="0"/>
          <c:showSerName val="0"/>
          <c:showPercent val="0"/>
          <c:showBubbleSize val="0"/>
        </c:dLbls>
        <c:gapWidth val="55"/>
        <c:overlap val="100"/>
        <c:axId val="436253824"/>
        <c:axId val="436255360"/>
      </c:barChart>
      <c:catAx>
        <c:axId val="436253824"/>
        <c:scaling>
          <c:orientation val="minMax"/>
        </c:scaling>
        <c:delete val="0"/>
        <c:axPos val="b"/>
        <c:majorTickMark val="none"/>
        <c:minorTickMark val="none"/>
        <c:tickLblPos val="nextTo"/>
        <c:crossAx val="436255360"/>
        <c:crosses val="autoZero"/>
        <c:auto val="1"/>
        <c:lblAlgn val="ctr"/>
        <c:lblOffset val="100"/>
        <c:noMultiLvlLbl val="0"/>
      </c:catAx>
      <c:valAx>
        <c:axId val="436255360"/>
        <c:scaling>
          <c:orientation val="minMax"/>
        </c:scaling>
        <c:delete val="0"/>
        <c:axPos val="l"/>
        <c:majorGridlines/>
        <c:numFmt formatCode="0%" sourceLinked="1"/>
        <c:majorTickMark val="none"/>
        <c:minorTickMark val="none"/>
        <c:tickLblPos val="nextTo"/>
        <c:crossAx val="436253824"/>
        <c:crosses val="autoZero"/>
        <c:crossBetween val="between"/>
      </c:valAx>
    </c:plotArea>
    <c:legend>
      <c:legendPos val="r"/>
      <c:layout/>
      <c:overlay val="0"/>
    </c:legend>
    <c:plotVisOnly val="1"/>
    <c:dispBlanksAs val="gap"/>
    <c:showDLblsOverMax val="0"/>
  </c:chart>
  <c:txPr>
    <a:bodyPr/>
    <a:lstStyle/>
    <a:p>
      <a:pPr>
        <a:defRPr sz="1400" b="1"/>
      </a:pPr>
      <a:endParaRPr lang="ja-JP"/>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0.04147</cdr:x>
      <cdr:y>0.04936</cdr:y>
    </cdr:from>
    <cdr:to>
      <cdr:x>0.13594</cdr:x>
      <cdr:y>0.0828</cdr:y>
    </cdr:to>
    <cdr:sp macro="" textlink="">
      <cdr:nvSpPr>
        <cdr:cNvPr id="2" name="テキスト ボックス 1"/>
        <cdr:cNvSpPr txBox="1"/>
      </cdr:nvSpPr>
      <cdr:spPr>
        <a:xfrm xmlns:a="http://schemas.openxmlformats.org/drawingml/2006/main">
          <a:off x="342900" y="295275"/>
          <a:ext cx="78105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a:t>
          </a:r>
          <a:r>
            <a:rPr lang="ja-JP" altLang="en-US" sz="1100"/>
            <a:t>億ﾄﾞﾙ</a:t>
          </a:r>
        </a:p>
      </cdr:txBody>
    </cdr:sp>
  </cdr:relSizeAnchor>
</c:userShapes>
</file>

<file path=ppt/drawings/drawing10.xml><?xml version="1.0" encoding="utf-8"?>
<c:userShapes xmlns:c="http://schemas.openxmlformats.org/drawingml/2006/chart">
  <cdr:relSizeAnchor xmlns:cdr="http://schemas.openxmlformats.org/drawingml/2006/chartDrawing">
    <cdr:from>
      <cdr:x>0.02532</cdr:x>
      <cdr:y>0.03448</cdr:y>
    </cdr:from>
    <cdr:to>
      <cdr:x>0.20411</cdr:x>
      <cdr:y>0.09195</cdr:y>
    </cdr:to>
    <cdr:sp macro="" textlink="">
      <cdr:nvSpPr>
        <cdr:cNvPr id="2" name="テキスト ボックス 1"/>
        <cdr:cNvSpPr txBox="1"/>
      </cdr:nvSpPr>
      <cdr:spPr>
        <a:xfrm xmlns:a="http://schemas.openxmlformats.org/drawingml/2006/main">
          <a:off x="152399" y="142875"/>
          <a:ext cx="10763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1.xml><?xml version="1.0" encoding="utf-8"?>
<c:userShapes xmlns:c="http://schemas.openxmlformats.org/drawingml/2006/chart">
  <cdr:relSizeAnchor xmlns:cdr="http://schemas.openxmlformats.org/drawingml/2006/chartDrawing">
    <cdr:from>
      <cdr:x>0.02532</cdr:x>
      <cdr:y>0.01384</cdr:y>
    </cdr:from>
    <cdr:to>
      <cdr:x>0.20411</cdr:x>
      <cdr:y>0.09195</cdr:y>
    </cdr:to>
    <cdr:sp macro="" textlink="">
      <cdr:nvSpPr>
        <cdr:cNvPr id="2" name="テキスト ボックス 1"/>
        <cdr:cNvSpPr txBox="1"/>
      </cdr:nvSpPr>
      <cdr:spPr>
        <a:xfrm xmlns:a="http://schemas.openxmlformats.org/drawingml/2006/main">
          <a:off x="116228" y="38100"/>
          <a:ext cx="820868" cy="215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2.xml><?xml version="1.0" encoding="utf-8"?>
<c:userShapes xmlns:c="http://schemas.openxmlformats.org/drawingml/2006/chart">
  <cdr:relSizeAnchor xmlns:cdr="http://schemas.openxmlformats.org/drawingml/2006/chartDrawing">
    <cdr:from>
      <cdr:x>0.0191</cdr:x>
      <cdr:y>0.01718</cdr:y>
    </cdr:from>
    <cdr:to>
      <cdr:x>0.19789</cdr:x>
      <cdr:y>0.12457</cdr:y>
    </cdr:to>
    <cdr:sp macro="" textlink="">
      <cdr:nvSpPr>
        <cdr:cNvPr id="2"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3.xml><?xml version="1.0" encoding="utf-8"?>
<c:userShapes xmlns:c="http://schemas.openxmlformats.org/drawingml/2006/chart">
  <cdr:relSizeAnchor xmlns:cdr="http://schemas.openxmlformats.org/drawingml/2006/chartDrawing">
    <cdr:from>
      <cdr:x>0.0191</cdr:x>
      <cdr:y>0.01718</cdr:y>
    </cdr:from>
    <cdr:to>
      <cdr:x>0.19789</cdr:x>
      <cdr:y>0.12457</cdr:y>
    </cdr:to>
    <cdr:sp macro="" textlink="">
      <cdr:nvSpPr>
        <cdr:cNvPr id="2"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4.xml><?xml version="1.0" encoding="utf-8"?>
<c:userShapes xmlns:c="http://schemas.openxmlformats.org/drawingml/2006/chart">
  <cdr:relSizeAnchor xmlns:cdr="http://schemas.openxmlformats.org/drawingml/2006/chartDrawing">
    <cdr:from>
      <cdr:x>0.0191</cdr:x>
      <cdr:y>0.01718</cdr:y>
    </cdr:from>
    <cdr:to>
      <cdr:x>0.19789</cdr:x>
      <cdr:y>0.12457</cdr:y>
    </cdr:to>
    <cdr:sp macro="" textlink="">
      <cdr:nvSpPr>
        <cdr:cNvPr id="2"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5.xml><?xml version="1.0" encoding="utf-8"?>
<c:userShapes xmlns:c="http://schemas.openxmlformats.org/drawingml/2006/chart">
  <cdr:relSizeAnchor xmlns:cdr="http://schemas.openxmlformats.org/drawingml/2006/chartDrawing">
    <cdr:from>
      <cdr:x>0.0191</cdr:x>
      <cdr:y>0.01718</cdr:y>
    </cdr:from>
    <cdr:to>
      <cdr:x>0.19789</cdr:x>
      <cdr:y>0.12457</cdr:y>
    </cdr:to>
    <cdr:sp macro="" textlink="">
      <cdr:nvSpPr>
        <cdr:cNvPr id="2"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6.xml><?xml version="1.0" encoding="utf-8"?>
<c:userShapes xmlns:c="http://schemas.openxmlformats.org/drawingml/2006/chart">
  <cdr:relSizeAnchor xmlns:cdr="http://schemas.openxmlformats.org/drawingml/2006/chartDrawing">
    <cdr:from>
      <cdr:x>0.0191</cdr:x>
      <cdr:y>0.01718</cdr:y>
    </cdr:from>
    <cdr:to>
      <cdr:x>0.19789</cdr:x>
      <cdr:y>0.12457</cdr:y>
    </cdr:to>
    <cdr:sp macro="" textlink="">
      <cdr:nvSpPr>
        <cdr:cNvPr id="2"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7.xml><?xml version="1.0" encoding="utf-8"?>
<c:userShapes xmlns:c="http://schemas.openxmlformats.org/drawingml/2006/chart">
  <cdr:relSizeAnchor xmlns:cdr="http://schemas.openxmlformats.org/drawingml/2006/chartDrawing">
    <cdr:from>
      <cdr:x>0.0191</cdr:x>
      <cdr:y>0.01718</cdr:y>
    </cdr:from>
    <cdr:to>
      <cdr:x>0.19789</cdr:x>
      <cdr:y>0.12457</cdr:y>
    </cdr:to>
    <cdr:sp macro="" textlink="">
      <cdr:nvSpPr>
        <cdr:cNvPr id="2"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8.xml><?xml version="1.0" encoding="utf-8"?>
<c:userShapes xmlns:c="http://schemas.openxmlformats.org/drawingml/2006/chart">
  <cdr:relSizeAnchor xmlns:cdr="http://schemas.openxmlformats.org/drawingml/2006/chartDrawing">
    <cdr:from>
      <cdr:x>0.0191</cdr:x>
      <cdr:y>0.01718</cdr:y>
    </cdr:from>
    <cdr:to>
      <cdr:x>0.19789</cdr:x>
      <cdr:y>0.12457</cdr:y>
    </cdr:to>
    <cdr:sp macro="" textlink="">
      <cdr:nvSpPr>
        <cdr:cNvPr id="2"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19.xml><?xml version="1.0" encoding="utf-8"?>
<c:userShapes xmlns:c="http://schemas.openxmlformats.org/drawingml/2006/chart">
  <cdr:relSizeAnchor xmlns:cdr="http://schemas.openxmlformats.org/drawingml/2006/chartDrawing">
    <cdr:from>
      <cdr:x>0.0191</cdr:x>
      <cdr:y>0.01718</cdr:y>
    </cdr:from>
    <cdr:to>
      <cdr:x>0.19789</cdr:x>
      <cdr:y>0.12457</cdr:y>
    </cdr:to>
    <cdr:sp macro="" textlink="">
      <cdr:nvSpPr>
        <cdr:cNvPr id="2"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dr:relSizeAnchor xmlns:cdr="http://schemas.openxmlformats.org/drawingml/2006/chartDrawing">
    <cdr:from>
      <cdr:x>0.0191</cdr:x>
      <cdr:y>0.01718</cdr:y>
    </cdr:from>
    <cdr:to>
      <cdr:x>0.19789</cdr:x>
      <cdr:y>0.12457</cdr:y>
    </cdr:to>
    <cdr:sp macro="" textlink="">
      <cdr:nvSpPr>
        <cdr:cNvPr id="3" name="テキスト ボックス 1"/>
        <cdr:cNvSpPr txBox="1"/>
      </cdr:nvSpPr>
      <cdr:spPr>
        <a:xfrm xmlns:a="http://schemas.openxmlformats.org/drawingml/2006/main">
          <a:off x="87670" y="47289"/>
          <a:ext cx="820834" cy="295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2.xml><?xml version="1.0" encoding="utf-8"?>
<c:userShapes xmlns:c="http://schemas.openxmlformats.org/drawingml/2006/chart">
  <cdr:relSizeAnchor xmlns:cdr="http://schemas.openxmlformats.org/drawingml/2006/chartDrawing">
    <cdr:from>
      <cdr:x>0.0088</cdr:x>
      <cdr:y>0.0114</cdr:y>
    </cdr:from>
    <cdr:to>
      <cdr:x>0.10121</cdr:x>
      <cdr:y>0.08405</cdr:y>
    </cdr:to>
    <cdr:sp macro="" textlink="">
      <cdr:nvSpPr>
        <cdr:cNvPr id="3" name="テキスト ボックス 1"/>
        <cdr:cNvSpPr txBox="1"/>
      </cdr:nvSpPr>
      <cdr:spPr>
        <a:xfrm xmlns:a="http://schemas.openxmlformats.org/drawingml/2006/main">
          <a:off x="50800" y="50800"/>
          <a:ext cx="533400" cy="3238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a:t>億円</a:t>
          </a:r>
        </a:p>
      </cdr:txBody>
    </cdr:sp>
  </cdr:relSizeAnchor>
  <cdr:relSizeAnchor xmlns:cdr="http://schemas.openxmlformats.org/drawingml/2006/chartDrawing">
    <cdr:from>
      <cdr:x>0.92409</cdr:x>
      <cdr:y>0.04925</cdr:y>
    </cdr:from>
    <cdr:to>
      <cdr:x>0.9868</cdr:x>
      <cdr:y>0.11135</cdr:y>
    </cdr:to>
    <cdr:sp macro="" textlink="">
      <cdr:nvSpPr>
        <cdr:cNvPr id="2" name="テキスト ボックス 1"/>
        <cdr:cNvSpPr txBox="1"/>
      </cdr:nvSpPr>
      <cdr:spPr>
        <a:xfrm xmlns:a="http://schemas.openxmlformats.org/drawingml/2006/main">
          <a:off x="5334000" y="219075"/>
          <a:ext cx="36195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a:t>％</a:t>
          </a:r>
        </a:p>
      </cdr:txBody>
    </cdr:sp>
  </cdr:relSizeAnchor>
</c:userShapes>
</file>

<file path=ppt/drawings/drawing3.xml><?xml version="1.0" encoding="utf-8"?>
<c:userShapes xmlns:c="http://schemas.openxmlformats.org/drawingml/2006/chart">
  <cdr:relSizeAnchor xmlns:cdr="http://schemas.openxmlformats.org/drawingml/2006/chartDrawing">
    <cdr:from>
      <cdr:x>0.01111</cdr:x>
      <cdr:y>0.01852</cdr:y>
    </cdr:from>
    <cdr:to>
      <cdr:x>0.13661</cdr:x>
      <cdr:y>0.13658</cdr:y>
    </cdr:to>
    <cdr:sp macro="" textlink="">
      <cdr:nvSpPr>
        <cdr:cNvPr id="2" name="テキスト ボックス 1"/>
        <cdr:cNvSpPr txBox="1"/>
      </cdr:nvSpPr>
      <cdr:spPr>
        <a:xfrm xmlns:a="http://schemas.openxmlformats.org/drawingml/2006/main">
          <a:off x="50800" y="50800"/>
          <a:ext cx="573787" cy="3238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t>億円</a:t>
          </a:r>
        </a:p>
      </cdr:txBody>
    </cdr:sp>
  </cdr:relSizeAnchor>
</c:userShapes>
</file>

<file path=ppt/drawings/drawing4.xml><?xml version="1.0" encoding="utf-8"?>
<c:userShapes xmlns:c="http://schemas.openxmlformats.org/drawingml/2006/chart">
  <cdr:relSizeAnchor xmlns:cdr="http://schemas.openxmlformats.org/drawingml/2006/chartDrawing">
    <cdr:from>
      <cdr:x>0.02532</cdr:x>
      <cdr:y>0.03448</cdr:y>
    </cdr:from>
    <cdr:to>
      <cdr:x>0.20411</cdr:x>
      <cdr:y>0.09195</cdr:y>
    </cdr:to>
    <cdr:sp macro="" textlink="">
      <cdr:nvSpPr>
        <cdr:cNvPr id="2" name="テキスト ボックス 1"/>
        <cdr:cNvSpPr txBox="1"/>
      </cdr:nvSpPr>
      <cdr:spPr>
        <a:xfrm xmlns:a="http://schemas.openxmlformats.org/drawingml/2006/main">
          <a:off x="152399" y="142875"/>
          <a:ext cx="10763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5.xml><?xml version="1.0" encoding="utf-8"?>
<c:userShapes xmlns:c="http://schemas.openxmlformats.org/drawingml/2006/chart">
  <cdr:relSizeAnchor xmlns:cdr="http://schemas.openxmlformats.org/drawingml/2006/chartDrawing">
    <cdr:from>
      <cdr:x>0.02532</cdr:x>
      <cdr:y>0.03448</cdr:y>
    </cdr:from>
    <cdr:to>
      <cdr:x>0.20411</cdr:x>
      <cdr:y>0.09195</cdr:y>
    </cdr:to>
    <cdr:sp macro="" textlink="">
      <cdr:nvSpPr>
        <cdr:cNvPr id="2" name="テキスト ボックス 1"/>
        <cdr:cNvSpPr txBox="1"/>
      </cdr:nvSpPr>
      <cdr:spPr>
        <a:xfrm xmlns:a="http://schemas.openxmlformats.org/drawingml/2006/main">
          <a:off x="152399" y="142875"/>
          <a:ext cx="10763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6.xml><?xml version="1.0" encoding="utf-8"?>
<c:userShapes xmlns:c="http://schemas.openxmlformats.org/drawingml/2006/chart">
  <cdr:relSizeAnchor xmlns:cdr="http://schemas.openxmlformats.org/drawingml/2006/chartDrawing">
    <cdr:from>
      <cdr:x>0.02532</cdr:x>
      <cdr:y>0.03448</cdr:y>
    </cdr:from>
    <cdr:to>
      <cdr:x>0.20411</cdr:x>
      <cdr:y>0.09195</cdr:y>
    </cdr:to>
    <cdr:sp macro="" textlink="">
      <cdr:nvSpPr>
        <cdr:cNvPr id="2" name="テキスト ボックス 1"/>
        <cdr:cNvSpPr txBox="1"/>
      </cdr:nvSpPr>
      <cdr:spPr>
        <a:xfrm xmlns:a="http://schemas.openxmlformats.org/drawingml/2006/main">
          <a:off x="152399" y="142875"/>
          <a:ext cx="10763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7.xml><?xml version="1.0" encoding="utf-8"?>
<c:userShapes xmlns:c="http://schemas.openxmlformats.org/drawingml/2006/chart">
  <cdr:relSizeAnchor xmlns:cdr="http://schemas.openxmlformats.org/drawingml/2006/chartDrawing">
    <cdr:from>
      <cdr:x>0.02532</cdr:x>
      <cdr:y>0.03448</cdr:y>
    </cdr:from>
    <cdr:to>
      <cdr:x>0.20411</cdr:x>
      <cdr:y>0.09195</cdr:y>
    </cdr:to>
    <cdr:sp macro="" textlink="">
      <cdr:nvSpPr>
        <cdr:cNvPr id="2" name="テキスト ボックス 1"/>
        <cdr:cNvSpPr txBox="1"/>
      </cdr:nvSpPr>
      <cdr:spPr>
        <a:xfrm xmlns:a="http://schemas.openxmlformats.org/drawingml/2006/main">
          <a:off x="152399" y="142875"/>
          <a:ext cx="10763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8.xml><?xml version="1.0" encoding="utf-8"?>
<c:userShapes xmlns:c="http://schemas.openxmlformats.org/drawingml/2006/chart">
  <cdr:relSizeAnchor xmlns:cdr="http://schemas.openxmlformats.org/drawingml/2006/chartDrawing">
    <cdr:from>
      <cdr:x>0.02532</cdr:x>
      <cdr:y>0.03448</cdr:y>
    </cdr:from>
    <cdr:to>
      <cdr:x>0.20411</cdr:x>
      <cdr:y>0.09195</cdr:y>
    </cdr:to>
    <cdr:sp macro="" textlink="">
      <cdr:nvSpPr>
        <cdr:cNvPr id="2" name="テキスト ボックス 1"/>
        <cdr:cNvSpPr txBox="1"/>
      </cdr:nvSpPr>
      <cdr:spPr>
        <a:xfrm xmlns:a="http://schemas.openxmlformats.org/drawingml/2006/main">
          <a:off x="152399" y="142875"/>
          <a:ext cx="10763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drawings/drawing9.xml><?xml version="1.0" encoding="utf-8"?>
<c:userShapes xmlns:c="http://schemas.openxmlformats.org/drawingml/2006/chart">
  <cdr:relSizeAnchor xmlns:cdr="http://schemas.openxmlformats.org/drawingml/2006/chartDrawing">
    <cdr:from>
      <cdr:x>0.02532</cdr:x>
      <cdr:y>0.03448</cdr:y>
    </cdr:from>
    <cdr:to>
      <cdr:x>0.20411</cdr:x>
      <cdr:y>0.09195</cdr:y>
    </cdr:to>
    <cdr:sp macro="" textlink="">
      <cdr:nvSpPr>
        <cdr:cNvPr id="2" name="テキスト ボックス 1"/>
        <cdr:cNvSpPr txBox="1"/>
      </cdr:nvSpPr>
      <cdr:spPr>
        <a:xfrm xmlns:a="http://schemas.openxmlformats.org/drawingml/2006/main">
          <a:off x="152399" y="142875"/>
          <a:ext cx="10763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100</a:t>
          </a:r>
          <a:r>
            <a:rPr lang="ja-JP" altLang="en-US" sz="1100"/>
            <a:t>万ドル</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1" y="2"/>
            <a:ext cx="3076977" cy="511979"/>
          </a:xfrm>
          <a:prstGeom prst="rect">
            <a:avLst/>
          </a:prstGeom>
          <a:noFill/>
          <a:ln w="9525">
            <a:noFill/>
            <a:miter lim="800000"/>
            <a:headEnd/>
            <a:tailEnd/>
          </a:ln>
          <a:effectLst/>
        </p:spPr>
        <p:txBody>
          <a:bodyPr vert="horz" wrap="square" lIns="95439" tIns="47720" rIns="95439" bIns="47720" numCol="1" anchor="t"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159747" name="Rectangle 3"/>
          <p:cNvSpPr>
            <a:spLocks noGrp="1" noChangeArrowheads="1"/>
          </p:cNvSpPr>
          <p:nvPr>
            <p:ph type="dt" sz="quarter" idx="1"/>
          </p:nvPr>
        </p:nvSpPr>
        <p:spPr bwMode="auto">
          <a:xfrm>
            <a:off x="4020652" y="2"/>
            <a:ext cx="3076976" cy="511979"/>
          </a:xfrm>
          <a:prstGeom prst="rect">
            <a:avLst/>
          </a:prstGeom>
          <a:noFill/>
          <a:ln w="9525">
            <a:noFill/>
            <a:miter lim="800000"/>
            <a:headEnd/>
            <a:tailEnd/>
          </a:ln>
          <a:effectLst/>
        </p:spPr>
        <p:txBody>
          <a:bodyPr vert="horz" wrap="square" lIns="95439" tIns="47720" rIns="95439" bIns="47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59748" name="Rectangle 4"/>
          <p:cNvSpPr>
            <a:spLocks noGrp="1" noChangeArrowheads="1"/>
          </p:cNvSpPr>
          <p:nvPr>
            <p:ph type="ftr" sz="quarter" idx="2"/>
          </p:nvPr>
        </p:nvSpPr>
        <p:spPr bwMode="auto">
          <a:xfrm>
            <a:off x="1" y="9720990"/>
            <a:ext cx="3076977" cy="511977"/>
          </a:xfrm>
          <a:prstGeom prst="rect">
            <a:avLst/>
          </a:prstGeom>
          <a:noFill/>
          <a:ln w="9525">
            <a:noFill/>
            <a:miter lim="800000"/>
            <a:headEnd/>
            <a:tailEnd/>
          </a:ln>
          <a:effectLst/>
        </p:spPr>
        <p:txBody>
          <a:bodyPr vert="horz" wrap="square" lIns="95439" tIns="47720" rIns="95439" bIns="47720" numCol="1" anchor="b"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159749" name="Rectangle 5"/>
          <p:cNvSpPr>
            <a:spLocks noGrp="1" noChangeArrowheads="1"/>
          </p:cNvSpPr>
          <p:nvPr>
            <p:ph type="sldNum" sz="quarter" idx="3"/>
          </p:nvPr>
        </p:nvSpPr>
        <p:spPr bwMode="auto">
          <a:xfrm>
            <a:off x="4020652" y="9720990"/>
            <a:ext cx="3076976" cy="511977"/>
          </a:xfrm>
          <a:prstGeom prst="rect">
            <a:avLst/>
          </a:prstGeom>
          <a:noFill/>
          <a:ln w="9525">
            <a:noFill/>
            <a:miter lim="800000"/>
            <a:headEnd/>
            <a:tailEnd/>
          </a:ln>
          <a:effectLst/>
        </p:spPr>
        <p:txBody>
          <a:bodyPr vert="horz" wrap="square" lIns="95439" tIns="47720" rIns="95439" bIns="47720" numCol="1" anchor="b" anchorCtr="0" compatLnSpc="1">
            <a:prstTxWarp prst="textNoShape">
              <a:avLst/>
            </a:prstTxWarp>
          </a:bodyPr>
          <a:lstStyle>
            <a:lvl1pPr>
              <a:defRPr sz="1200">
                <a:ea typeface="ＭＳ Ｐゴシック" pitchFamily="50" charset="-128"/>
              </a:defRPr>
            </a:lvl1pPr>
          </a:lstStyle>
          <a:p>
            <a:pPr>
              <a:defRPr/>
            </a:pPr>
            <a:fld id="{AD9855B9-80A1-4DBA-BDE2-B3769ACA5D97}" type="slidenum">
              <a:rPr lang="en-US" altLang="ja-JP"/>
              <a:pPr>
                <a:defRPr/>
              </a:pPr>
              <a:t>‹#›</a:t>
            </a:fld>
            <a:endParaRPr lang="en-US" altLang="ja-JP"/>
          </a:p>
        </p:txBody>
      </p:sp>
    </p:spTree>
    <p:extLst>
      <p:ext uri="{BB962C8B-B14F-4D97-AF65-F5344CB8AC3E}">
        <p14:creationId xmlns:p14="http://schemas.microsoft.com/office/powerpoint/2010/main" val="186507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2"/>
            <a:ext cx="3076977" cy="511979"/>
          </a:xfrm>
          <a:prstGeom prst="rect">
            <a:avLst/>
          </a:prstGeom>
          <a:noFill/>
          <a:ln w="9525">
            <a:noFill/>
            <a:miter lim="800000"/>
            <a:headEnd/>
            <a:tailEnd/>
          </a:ln>
          <a:effectLst/>
        </p:spPr>
        <p:txBody>
          <a:bodyPr vert="horz" wrap="square" lIns="95439" tIns="47720" rIns="95439" bIns="47720" numCol="1" anchor="t"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43011" name="Rectangle 3"/>
          <p:cNvSpPr>
            <a:spLocks noGrp="1" noChangeArrowheads="1"/>
          </p:cNvSpPr>
          <p:nvPr>
            <p:ph type="dt" idx="1"/>
          </p:nvPr>
        </p:nvSpPr>
        <p:spPr bwMode="auto">
          <a:xfrm>
            <a:off x="4020652" y="2"/>
            <a:ext cx="3076976" cy="511979"/>
          </a:xfrm>
          <a:prstGeom prst="rect">
            <a:avLst/>
          </a:prstGeom>
          <a:noFill/>
          <a:ln w="9525">
            <a:noFill/>
            <a:miter lim="800000"/>
            <a:headEnd/>
            <a:tailEnd/>
          </a:ln>
          <a:effectLst/>
        </p:spPr>
        <p:txBody>
          <a:bodyPr vert="horz" wrap="square" lIns="95439" tIns="47720" rIns="95439" bIns="47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56324"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09431" y="4861320"/>
            <a:ext cx="5680444" cy="4606152"/>
          </a:xfrm>
          <a:prstGeom prst="rect">
            <a:avLst/>
          </a:prstGeom>
          <a:noFill/>
          <a:ln w="9525">
            <a:noFill/>
            <a:miter lim="800000"/>
            <a:headEnd/>
            <a:tailEnd/>
          </a:ln>
          <a:effectLst/>
        </p:spPr>
        <p:txBody>
          <a:bodyPr vert="horz" wrap="square" lIns="95439" tIns="47720" rIns="95439" bIns="47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3014" name="Rectangle 6"/>
          <p:cNvSpPr>
            <a:spLocks noGrp="1" noChangeArrowheads="1"/>
          </p:cNvSpPr>
          <p:nvPr>
            <p:ph type="ftr" sz="quarter" idx="4"/>
          </p:nvPr>
        </p:nvSpPr>
        <p:spPr bwMode="auto">
          <a:xfrm>
            <a:off x="1" y="9720990"/>
            <a:ext cx="3076977" cy="511977"/>
          </a:xfrm>
          <a:prstGeom prst="rect">
            <a:avLst/>
          </a:prstGeom>
          <a:noFill/>
          <a:ln w="9525">
            <a:noFill/>
            <a:miter lim="800000"/>
            <a:headEnd/>
            <a:tailEnd/>
          </a:ln>
          <a:effectLst/>
        </p:spPr>
        <p:txBody>
          <a:bodyPr vert="horz" wrap="square" lIns="95439" tIns="47720" rIns="95439" bIns="47720" numCol="1" anchor="b"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43015" name="Rectangle 7"/>
          <p:cNvSpPr>
            <a:spLocks noGrp="1" noChangeArrowheads="1"/>
          </p:cNvSpPr>
          <p:nvPr>
            <p:ph type="sldNum" sz="quarter" idx="5"/>
          </p:nvPr>
        </p:nvSpPr>
        <p:spPr bwMode="auto">
          <a:xfrm>
            <a:off x="4020652" y="9720990"/>
            <a:ext cx="3076976" cy="511977"/>
          </a:xfrm>
          <a:prstGeom prst="rect">
            <a:avLst/>
          </a:prstGeom>
          <a:noFill/>
          <a:ln w="9525">
            <a:noFill/>
            <a:miter lim="800000"/>
            <a:headEnd/>
            <a:tailEnd/>
          </a:ln>
          <a:effectLst/>
        </p:spPr>
        <p:txBody>
          <a:bodyPr vert="horz" wrap="square" lIns="95439" tIns="47720" rIns="95439" bIns="47720" numCol="1" anchor="b" anchorCtr="0" compatLnSpc="1">
            <a:prstTxWarp prst="textNoShape">
              <a:avLst/>
            </a:prstTxWarp>
          </a:bodyPr>
          <a:lstStyle>
            <a:lvl1pPr>
              <a:defRPr sz="1200">
                <a:ea typeface="ＭＳ Ｐゴシック" pitchFamily="50" charset="-128"/>
              </a:defRPr>
            </a:lvl1pPr>
          </a:lstStyle>
          <a:p>
            <a:pPr>
              <a:defRPr/>
            </a:pPr>
            <a:fld id="{E54D8749-7035-400B-9006-4FF1AA7D54F0}" type="slidenum">
              <a:rPr lang="en-US" altLang="ja-JP"/>
              <a:pPr>
                <a:defRPr/>
              </a:pPr>
              <a:t>‹#›</a:t>
            </a:fld>
            <a:endParaRPr lang="en-US" altLang="ja-JP"/>
          </a:p>
        </p:txBody>
      </p:sp>
    </p:spTree>
    <p:extLst>
      <p:ext uri="{BB962C8B-B14F-4D97-AF65-F5344CB8AC3E}">
        <p14:creationId xmlns:p14="http://schemas.microsoft.com/office/powerpoint/2010/main" val="1648705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ln/>
        </p:spPr>
      </p:sp>
      <p:sp>
        <p:nvSpPr>
          <p:cNvPr id="58371"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58372" name="スライド番号プレースホルダ 3"/>
          <p:cNvSpPr>
            <a:spLocks noGrp="1"/>
          </p:cNvSpPr>
          <p:nvPr>
            <p:ph type="sldNum" sz="quarter" idx="5"/>
          </p:nvPr>
        </p:nvSpPr>
        <p:spPr>
          <a:noFill/>
        </p:spPr>
        <p:txBody>
          <a:bodyPr/>
          <a:lstStyle/>
          <a:p>
            <a:fld id="{D6E23DBE-F7CE-414D-A896-2BD96B1E9357}" type="slidenum">
              <a:rPr lang="en-US" altLang="ja-JP" smtClean="0">
                <a:ea typeface="ＭＳ Ｐゴシック" charset="-128"/>
              </a:rPr>
              <a:pPr/>
              <a:t>1</a:t>
            </a:fld>
            <a:endParaRPr lang="en-US" altLang="ja-JP"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6564" name="スライド番号プレースホルダ 3"/>
          <p:cNvSpPr>
            <a:spLocks noGrp="1"/>
          </p:cNvSpPr>
          <p:nvPr>
            <p:ph type="sldNum" sz="quarter" idx="5"/>
          </p:nvPr>
        </p:nvSpPr>
        <p:spPr>
          <a:noFill/>
        </p:spPr>
        <p:txBody>
          <a:bodyPr/>
          <a:lstStyle/>
          <a:p>
            <a:fld id="{6834221A-D11A-41A5-A095-13F1E9508365}" type="slidenum">
              <a:rPr lang="en-US" altLang="ja-JP" smtClean="0">
                <a:ea typeface="ＭＳ Ｐゴシック" charset="-128"/>
              </a:rPr>
              <a:pPr/>
              <a:t>23</a:t>
            </a:fld>
            <a:endParaRPr lang="en-US" altLang="ja-JP"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7588" name="スライド番号プレースホルダ 3"/>
          <p:cNvSpPr>
            <a:spLocks noGrp="1"/>
          </p:cNvSpPr>
          <p:nvPr>
            <p:ph type="sldNum" sz="quarter" idx="5"/>
          </p:nvPr>
        </p:nvSpPr>
        <p:spPr>
          <a:noFill/>
        </p:spPr>
        <p:txBody>
          <a:bodyPr/>
          <a:lstStyle/>
          <a:p>
            <a:fld id="{84F233A7-29FD-4C09-BBBA-D211164242A7}" type="slidenum">
              <a:rPr lang="en-US" altLang="ja-JP" smtClean="0">
                <a:ea typeface="ＭＳ Ｐゴシック" charset="-128"/>
              </a:rPr>
              <a:pPr/>
              <a:t>25</a:t>
            </a:fld>
            <a:endParaRPr lang="en-US" altLang="ja-JP"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7588" name="スライド番号プレースホルダ 3"/>
          <p:cNvSpPr>
            <a:spLocks noGrp="1"/>
          </p:cNvSpPr>
          <p:nvPr>
            <p:ph type="sldNum" sz="quarter" idx="5"/>
          </p:nvPr>
        </p:nvSpPr>
        <p:spPr>
          <a:noFill/>
        </p:spPr>
        <p:txBody>
          <a:bodyPr/>
          <a:lstStyle/>
          <a:p>
            <a:fld id="{84F233A7-29FD-4C09-BBBA-D211164242A7}" type="slidenum">
              <a:rPr lang="en-US" altLang="ja-JP" smtClean="0">
                <a:ea typeface="ＭＳ Ｐゴシック" charset="-128"/>
              </a:rPr>
              <a:pPr/>
              <a:t>26</a:t>
            </a:fld>
            <a:endParaRPr lang="en-US" altLang="ja-JP"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8612" name="スライド番号プレースホルダ 3"/>
          <p:cNvSpPr>
            <a:spLocks noGrp="1"/>
          </p:cNvSpPr>
          <p:nvPr>
            <p:ph type="sldNum" sz="quarter" idx="5"/>
          </p:nvPr>
        </p:nvSpPr>
        <p:spPr>
          <a:noFill/>
        </p:spPr>
        <p:txBody>
          <a:bodyPr/>
          <a:lstStyle/>
          <a:p>
            <a:fld id="{06E2CAD1-C938-40A5-A74E-77C29A29EC9A}" type="slidenum">
              <a:rPr lang="en-US" altLang="ja-JP" smtClean="0">
                <a:ea typeface="ＭＳ Ｐゴシック" charset="-128"/>
              </a:rPr>
              <a:pPr/>
              <a:t>27</a:t>
            </a:fld>
            <a:endParaRPr lang="en-US" altLang="ja-JP"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9636" name="スライド番号プレースホルダ 3"/>
          <p:cNvSpPr>
            <a:spLocks noGrp="1"/>
          </p:cNvSpPr>
          <p:nvPr>
            <p:ph type="sldNum" sz="quarter" idx="5"/>
          </p:nvPr>
        </p:nvSpPr>
        <p:spPr>
          <a:noFill/>
        </p:spPr>
        <p:txBody>
          <a:bodyPr/>
          <a:lstStyle/>
          <a:p>
            <a:fld id="{ED910282-C16A-4CD3-8FFE-061E6C8B2250}" type="slidenum">
              <a:rPr lang="en-US" altLang="ja-JP" smtClean="0">
                <a:ea typeface="ＭＳ Ｐゴシック" charset="-128"/>
              </a:rPr>
              <a:pPr/>
              <a:t>28</a:t>
            </a:fld>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70660" name="スライド番号プレースホルダ 3"/>
          <p:cNvSpPr>
            <a:spLocks noGrp="1"/>
          </p:cNvSpPr>
          <p:nvPr>
            <p:ph type="sldNum" sz="quarter" idx="5"/>
          </p:nvPr>
        </p:nvSpPr>
        <p:spPr>
          <a:noFill/>
        </p:spPr>
        <p:txBody>
          <a:bodyPr/>
          <a:lstStyle/>
          <a:p>
            <a:fld id="{EF811A83-AEE1-446E-817F-812EFA1DD002}" type="slidenum">
              <a:rPr lang="en-US" altLang="ja-JP" smtClean="0">
                <a:ea typeface="ＭＳ Ｐゴシック" charset="-128"/>
              </a:rPr>
              <a:pPr/>
              <a:t>29</a:t>
            </a:fld>
            <a:endParaRPr lang="en-US" altLang="ja-JP"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a:ln/>
        </p:spPr>
      </p:sp>
      <p:sp>
        <p:nvSpPr>
          <p:cNvPr id="71683"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71684" name="スライド番号プレースホルダ 3"/>
          <p:cNvSpPr>
            <a:spLocks noGrp="1"/>
          </p:cNvSpPr>
          <p:nvPr>
            <p:ph type="sldNum" sz="quarter" idx="5"/>
          </p:nvPr>
        </p:nvSpPr>
        <p:spPr>
          <a:noFill/>
        </p:spPr>
        <p:txBody>
          <a:bodyPr/>
          <a:lstStyle/>
          <a:p>
            <a:fld id="{E05DD322-7A25-4C23-9FF7-4D5593422504}" type="slidenum">
              <a:rPr lang="en-US" altLang="ja-JP" smtClean="0">
                <a:ea typeface="ＭＳ Ｐゴシック" charset="-128"/>
              </a:rPr>
              <a:pPr/>
              <a:t>30</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72708" name="スライド番号プレースホルダ 3"/>
          <p:cNvSpPr>
            <a:spLocks noGrp="1"/>
          </p:cNvSpPr>
          <p:nvPr>
            <p:ph type="sldNum" sz="quarter" idx="5"/>
          </p:nvPr>
        </p:nvSpPr>
        <p:spPr>
          <a:noFill/>
        </p:spPr>
        <p:txBody>
          <a:bodyPr/>
          <a:lstStyle/>
          <a:p>
            <a:fld id="{6C257390-58BF-45BF-A72E-3A29618C0EAE}" type="slidenum">
              <a:rPr lang="en-US" altLang="ja-JP" smtClean="0">
                <a:ea typeface="ＭＳ Ｐゴシック" charset="-128"/>
              </a:rPr>
              <a:pPr/>
              <a:t>31</a:t>
            </a:fld>
            <a:endParaRPr lang="en-US" altLang="ja-JP"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75780" name="スライド番号プレースホルダ 3"/>
          <p:cNvSpPr>
            <a:spLocks noGrp="1"/>
          </p:cNvSpPr>
          <p:nvPr>
            <p:ph type="sldNum" sz="quarter" idx="5"/>
          </p:nvPr>
        </p:nvSpPr>
        <p:spPr>
          <a:noFill/>
        </p:spPr>
        <p:txBody>
          <a:bodyPr/>
          <a:lstStyle/>
          <a:p>
            <a:fld id="{EBD5DFD0-4C09-4799-929B-E7C6ACD8C3F1}" type="slidenum">
              <a:rPr lang="en-US" altLang="ja-JP" smtClean="0">
                <a:ea typeface="ＭＳ Ｐゴシック" charset="-128"/>
              </a:rPr>
              <a:pPr/>
              <a:t>33</a:t>
            </a:fld>
            <a:endParaRPr lang="en-US" altLang="ja-JP"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54D8749-7035-400B-9006-4FF1AA7D54F0}" type="slidenum">
              <a:rPr lang="en-US" altLang="ja-JP" smtClean="0"/>
              <a:pPr>
                <a:defRPr/>
              </a:pPr>
              <a:t>34</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59396" name="スライド番号プレースホルダ 3"/>
          <p:cNvSpPr>
            <a:spLocks noGrp="1"/>
          </p:cNvSpPr>
          <p:nvPr>
            <p:ph type="sldNum" sz="quarter" idx="5"/>
          </p:nvPr>
        </p:nvSpPr>
        <p:spPr>
          <a:noFill/>
        </p:spPr>
        <p:txBody>
          <a:bodyPr/>
          <a:lstStyle/>
          <a:p>
            <a:fld id="{E332024C-A3F9-4D12-8653-8BED2A4E833B}" type="slidenum">
              <a:rPr lang="en-US" altLang="ja-JP" smtClean="0">
                <a:ea typeface="ＭＳ Ｐゴシック" charset="-128"/>
              </a:rPr>
              <a:pPr/>
              <a:t>2</a:t>
            </a:fld>
            <a:endParaRPr lang="en-US" altLang="ja-JP"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76804" name="スライド番号プレースホルダ 3"/>
          <p:cNvSpPr>
            <a:spLocks noGrp="1"/>
          </p:cNvSpPr>
          <p:nvPr>
            <p:ph type="sldNum" sz="quarter" idx="5"/>
          </p:nvPr>
        </p:nvSpPr>
        <p:spPr>
          <a:noFill/>
        </p:spPr>
        <p:txBody>
          <a:bodyPr/>
          <a:lstStyle/>
          <a:p>
            <a:fld id="{A3BC5C2E-6950-49A0-A3F9-9A131D72E808}" type="slidenum">
              <a:rPr lang="en-US" altLang="ja-JP" smtClean="0">
                <a:ea typeface="ＭＳ Ｐゴシック" charset="-128"/>
              </a:rPr>
              <a:pPr/>
              <a:t>35</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54D8749-7035-400B-9006-4FF1AA7D54F0}" type="slidenum">
              <a:rPr lang="en-US" altLang="ja-JP" smtClean="0"/>
              <a:pPr>
                <a:defRPr/>
              </a:pPr>
              <a:t>37</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54D8749-7035-400B-9006-4FF1AA7D54F0}" type="slidenum">
              <a:rPr lang="en-US" altLang="ja-JP" smtClean="0"/>
              <a:pPr>
                <a:defRPr/>
              </a:pPr>
              <a:t>38</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54D8749-7035-400B-9006-4FF1AA7D54F0}" type="slidenum">
              <a:rPr lang="en-US" altLang="ja-JP" smtClean="0"/>
              <a:pPr>
                <a:defRPr/>
              </a:pPr>
              <a:t>41</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54D8749-7035-400B-9006-4FF1AA7D54F0}" type="slidenum">
              <a:rPr lang="en-US" altLang="ja-JP" smtClean="0"/>
              <a:pPr>
                <a:defRPr/>
              </a:pPr>
              <a:t>44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54D8749-7035-400B-9006-4FF1AA7D54F0}" type="slidenum">
              <a:rPr lang="en-US" altLang="ja-JP" smtClean="0"/>
              <a:pPr>
                <a:defRPr/>
              </a:pPr>
              <a:t>47</a:t>
            </a:fld>
            <a:endParaRPr lang="en-US" altLang="ja-JP"/>
          </a:p>
        </p:txBody>
      </p:sp>
    </p:spTree>
    <p:extLst>
      <p:ext uri="{BB962C8B-B14F-4D97-AF65-F5344CB8AC3E}">
        <p14:creationId xmlns:p14="http://schemas.microsoft.com/office/powerpoint/2010/main" val="1369602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79876" name="スライド番号プレースホルダ 3"/>
          <p:cNvSpPr>
            <a:spLocks noGrp="1"/>
          </p:cNvSpPr>
          <p:nvPr>
            <p:ph type="sldNum" sz="quarter" idx="5"/>
          </p:nvPr>
        </p:nvSpPr>
        <p:spPr>
          <a:noFill/>
        </p:spPr>
        <p:txBody>
          <a:bodyPr/>
          <a:lstStyle/>
          <a:p>
            <a:fld id="{EDCA992D-6970-4F65-A5C7-870FC3F0D10A}" type="slidenum">
              <a:rPr lang="en-US" altLang="ja-JP" smtClean="0">
                <a:ea typeface="ＭＳ Ｐゴシック" charset="-128"/>
              </a:rPr>
              <a:pPr/>
              <a:t>53</a:t>
            </a:fld>
            <a:endParaRPr lang="en-US" altLang="ja-JP"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79876" name="スライド番号プレースホルダ 3"/>
          <p:cNvSpPr>
            <a:spLocks noGrp="1"/>
          </p:cNvSpPr>
          <p:nvPr>
            <p:ph type="sldNum" sz="quarter" idx="5"/>
          </p:nvPr>
        </p:nvSpPr>
        <p:spPr>
          <a:noFill/>
        </p:spPr>
        <p:txBody>
          <a:bodyPr/>
          <a:lstStyle/>
          <a:p>
            <a:fld id="{EDCA992D-6970-4F65-A5C7-870FC3F0D10A}" type="slidenum">
              <a:rPr lang="en-US" altLang="ja-JP" smtClean="0">
                <a:ea typeface="ＭＳ Ｐゴシック" charset="-128"/>
              </a:rPr>
              <a:pPr/>
              <a:t>54</a:t>
            </a:fld>
            <a:endParaRPr lang="en-US" altLang="ja-JP"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79876" name="スライド番号プレースホルダ 3"/>
          <p:cNvSpPr>
            <a:spLocks noGrp="1"/>
          </p:cNvSpPr>
          <p:nvPr>
            <p:ph type="sldNum" sz="quarter" idx="5"/>
          </p:nvPr>
        </p:nvSpPr>
        <p:spPr>
          <a:noFill/>
        </p:spPr>
        <p:txBody>
          <a:bodyPr/>
          <a:lstStyle/>
          <a:p>
            <a:fld id="{EDCA992D-6970-4F65-A5C7-870FC3F0D10A}" type="slidenum">
              <a:rPr lang="en-US" altLang="ja-JP" smtClean="0">
                <a:ea typeface="ＭＳ Ｐゴシック" charset="-128"/>
              </a:rPr>
              <a:pPr/>
              <a:t>55</a:t>
            </a:fld>
            <a:endParaRPr lang="en-US" altLang="ja-JP"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79876" name="スライド番号プレースホルダ 3"/>
          <p:cNvSpPr>
            <a:spLocks noGrp="1"/>
          </p:cNvSpPr>
          <p:nvPr>
            <p:ph type="sldNum" sz="quarter" idx="5"/>
          </p:nvPr>
        </p:nvSpPr>
        <p:spPr>
          <a:noFill/>
        </p:spPr>
        <p:txBody>
          <a:bodyPr/>
          <a:lstStyle/>
          <a:p>
            <a:fld id="{EDCA992D-6970-4F65-A5C7-870FC3F0D10A}" type="slidenum">
              <a:rPr lang="en-US" altLang="ja-JP" smtClean="0">
                <a:ea typeface="ＭＳ Ｐゴシック" charset="-128"/>
              </a:rPr>
              <a:pPr/>
              <a:t>56</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0420" name="スライド番号プレースホルダ 3"/>
          <p:cNvSpPr>
            <a:spLocks noGrp="1"/>
          </p:cNvSpPr>
          <p:nvPr>
            <p:ph type="sldNum" sz="quarter" idx="5"/>
          </p:nvPr>
        </p:nvSpPr>
        <p:spPr>
          <a:noFill/>
        </p:spPr>
        <p:txBody>
          <a:bodyPr/>
          <a:lstStyle/>
          <a:p>
            <a:fld id="{38C13A26-83FB-4126-9ECE-9BF4C7ECD066}" type="slidenum">
              <a:rPr lang="en-US" altLang="ja-JP" smtClean="0">
                <a:ea typeface="ＭＳ Ｐゴシック" charset="-128"/>
              </a:rPr>
              <a:pPr/>
              <a:t>3</a:t>
            </a:fld>
            <a:endParaRPr lang="en-US" altLang="ja-JP"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54D8749-7035-400B-9006-4FF1AA7D54F0}" type="slidenum">
              <a:rPr lang="en-US" altLang="ja-JP" smtClean="0"/>
              <a:pPr>
                <a:defRPr/>
              </a:pPr>
              <a:t>59</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a:ln/>
        </p:spPr>
      </p:sp>
      <p:sp>
        <p:nvSpPr>
          <p:cNvPr id="90115"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90116" name="スライド番号プレースホルダ 3"/>
          <p:cNvSpPr>
            <a:spLocks noGrp="1"/>
          </p:cNvSpPr>
          <p:nvPr>
            <p:ph type="sldNum" sz="quarter" idx="5"/>
          </p:nvPr>
        </p:nvSpPr>
        <p:spPr>
          <a:noFill/>
        </p:spPr>
        <p:txBody>
          <a:bodyPr/>
          <a:lstStyle/>
          <a:p>
            <a:fld id="{5B90AD7B-749D-4DD1-B3E6-41F48CFDD3E8}" type="slidenum">
              <a:rPr lang="en-US" altLang="ja-JP" smtClean="0">
                <a:ea typeface="ＭＳ Ｐゴシック" charset="-128"/>
              </a:rPr>
              <a:pPr/>
              <a:t>63</a:t>
            </a:fld>
            <a:endParaRPr lang="en-US" altLang="ja-JP"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a:ln/>
        </p:spPr>
      </p:sp>
      <p:sp>
        <p:nvSpPr>
          <p:cNvPr id="92163"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92164" name="スライド番号プレースホルダ 3"/>
          <p:cNvSpPr>
            <a:spLocks noGrp="1"/>
          </p:cNvSpPr>
          <p:nvPr>
            <p:ph type="sldNum" sz="quarter" idx="5"/>
          </p:nvPr>
        </p:nvSpPr>
        <p:spPr>
          <a:noFill/>
        </p:spPr>
        <p:txBody>
          <a:bodyPr/>
          <a:lstStyle/>
          <a:p>
            <a:fld id="{5F7C9774-513F-4A58-A686-E06983C46376}" type="slidenum">
              <a:rPr lang="en-US" altLang="ja-JP" smtClean="0">
                <a:ea typeface="ＭＳ Ｐゴシック" charset="-128"/>
              </a:rPr>
              <a:pPr/>
              <a:t>64</a:t>
            </a:fld>
            <a:endParaRPr lang="en-US" altLang="ja-JP"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93188" name="スライド番号プレースホルダ 3"/>
          <p:cNvSpPr>
            <a:spLocks noGrp="1"/>
          </p:cNvSpPr>
          <p:nvPr>
            <p:ph type="sldNum" sz="quarter" idx="5"/>
          </p:nvPr>
        </p:nvSpPr>
        <p:spPr>
          <a:noFill/>
        </p:spPr>
        <p:txBody>
          <a:bodyPr/>
          <a:lstStyle/>
          <a:p>
            <a:fld id="{C629615F-2FC5-4EDF-A299-AD993EA5EB70}" type="slidenum">
              <a:rPr lang="en-US" altLang="ja-JP" smtClean="0">
                <a:ea typeface="ＭＳ Ｐゴシック" charset="-128"/>
              </a:rPr>
              <a:pPr/>
              <a:t>65</a:t>
            </a:fld>
            <a:endParaRPr lang="en-US" altLang="ja-JP"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a:ln/>
        </p:spPr>
      </p:sp>
      <p:sp>
        <p:nvSpPr>
          <p:cNvPr id="94211"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94212" name="スライド番号プレースホルダ 3"/>
          <p:cNvSpPr>
            <a:spLocks noGrp="1"/>
          </p:cNvSpPr>
          <p:nvPr>
            <p:ph type="sldNum" sz="quarter" idx="5"/>
          </p:nvPr>
        </p:nvSpPr>
        <p:spPr>
          <a:noFill/>
        </p:spPr>
        <p:txBody>
          <a:bodyPr/>
          <a:lstStyle/>
          <a:p>
            <a:fld id="{02FA95AE-0F26-4849-A7C4-3A6953DF1341}" type="slidenum">
              <a:rPr lang="en-US" altLang="ja-JP" smtClean="0">
                <a:ea typeface="ＭＳ Ｐゴシック" charset="-128"/>
              </a:rPr>
              <a:pPr/>
              <a:t>66</a:t>
            </a:fld>
            <a:endParaRPr lang="en-US" altLang="ja-JP" smtClean="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a:ln/>
        </p:spPr>
      </p:sp>
      <p:sp>
        <p:nvSpPr>
          <p:cNvPr id="95235"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95236" name="スライド番号プレースホルダ 3"/>
          <p:cNvSpPr>
            <a:spLocks noGrp="1"/>
          </p:cNvSpPr>
          <p:nvPr>
            <p:ph type="sldNum" sz="quarter" idx="5"/>
          </p:nvPr>
        </p:nvSpPr>
        <p:spPr>
          <a:noFill/>
        </p:spPr>
        <p:txBody>
          <a:bodyPr/>
          <a:lstStyle/>
          <a:p>
            <a:fld id="{7B1C0A63-BDC9-4FAF-B820-676098E9F7C2}" type="slidenum">
              <a:rPr lang="en-US" altLang="ja-JP" smtClean="0">
                <a:ea typeface="ＭＳ Ｐゴシック" charset="-128"/>
              </a:rPr>
              <a:pPr/>
              <a:t>67</a:t>
            </a:fld>
            <a:endParaRPr lang="en-US" altLang="ja-JP"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a:ln/>
        </p:spPr>
      </p:sp>
      <p:sp>
        <p:nvSpPr>
          <p:cNvPr id="98307"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98308" name="スライド番号プレースホルダ 3"/>
          <p:cNvSpPr>
            <a:spLocks noGrp="1"/>
          </p:cNvSpPr>
          <p:nvPr>
            <p:ph type="sldNum" sz="quarter" idx="5"/>
          </p:nvPr>
        </p:nvSpPr>
        <p:spPr>
          <a:noFill/>
        </p:spPr>
        <p:txBody>
          <a:bodyPr/>
          <a:lstStyle/>
          <a:p>
            <a:fld id="{D12C4F33-7882-46D3-821D-3ADAD772CB27}" type="slidenum">
              <a:rPr lang="en-US" altLang="ja-JP" smtClean="0">
                <a:ea typeface="ＭＳ Ｐゴシック" charset="-128"/>
              </a:rPr>
              <a:pPr/>
              <a:t>68</a:t>
            </a:fld>
            <a:endParaRPr lang="en-US" altLang="ja-JP"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a:ln/>
        </p:spPr>
      </p:sp>
      <p:sp>
        <p:nvSpPr>
          <p:cNvPr id="99331"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99332" name="スライド番号プレースホルダ 3"/>
          <p:cNvSpPr>
            <a:spLocks noGrp="1"/>
          </p:cNvSpPr>
          <p:nvPr>
            <p:ph type="sldNum" sz="quarter" idx="5"/>
          </p:nvPr>
        </p:nvSpPr>
        <p:spPr>
          <a:noFill/>
        </p:spPr>
        <p:txBody>
          <a:bodyPr/>
          <a:lstStyle/>
          <a:p>
            <a:fld id="{75864C3B-DC2F-4AAF-89AA-237F83E98251}" type="slidenum">
              <a:rPr lang="en-US" altLang="ja-JP" smtClean="0">
                <a:ea typeface="ＭＳ Ｐゴシック" charset="-128"/>
              </a:rPr>
              <a:pPr/>
              <a:t>69</a:t>
            </a:fld>
            <a:endParaRPr lang="en-US" altLang="ja-JP"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a:ln/>
        </p:spPr>
      </p:sp>
      <p:sp>
        <p:nvSpPr>
          <p:cNvPr id="100355"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100356" name="スライド番号プレースホルダ 3"/>
          <p:cNvSpPr>
            <a:spLocks noGrp="1"/>
          </p:cNvSpPr>
          <p:nvPr>
            <p:ph type="sldNum" sz="quarter" idx="5"/>
          </p:nvPr>
        </p:nvSpPr>
        <p:spPr>
          <a:noFill/>
        </p:spPr>
        <p:txBody>
          <a:bodyPr/>
          <a:lstStyle/>
          <a:p>
            <a:fld id="{E3711C55-FBBE-4DA4-AB61-077076003922}" type="slidenum">
              <a:rPr lang="en-US" altLang="ja-JP" smtClean="0">
                <a:ea typeface="ＭＳ Ｐゴシック" charset="-128"/>
              </a:rPr>
              <a:pPr/>
              <a:t>70</a:t>
            </a:fld>
            <a:endParaRPr lang="en-US" altLang="ja-JP" smtClean="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a:ln/>
        </p:spPr>
      </p:sp>
      <p:sp>
        <p:nvSpPr>
          <p:cNvPr id="101379"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101380" name="スライド番号プレースホルダ 3"/>
          <p:cNvSpPr>
            <a:spLocks noGrp="1"/>
          </p:cNvSpPr>
          <p:nvPr>
            <p:ph type="sldNum" sz="quarter" idx="5"/>
          </p:nvPr>
        </p:nvSpPr>
        <p:spPr>
          <a:noFill/>
        </p:spPr>
        <p:txBody>
          <a:bodyPr/>
          <a:lstStyle/>
          <a:p>
            <a:fld id="{7834C37F-9841-4533-9313-7377B53FF8A7}" type="slidenum">
              <a:rPr lang="en-US" altLang="ja-JP" smtClean="0">
                <a:ea typeface="ＭＳ Ｐゴシック" charset="-128"/>
              </a:rPr>
              <a:pPr/>
              <a:t>71</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pPr eaLnBrk="1" hangingPunct="1"/>
            <a:endParaRPr lang="ja-JP" altLang="en-US" dirty="0" smtClean="0">
              <a:ea typeface="ＭＳ Ｐ明朝" charset="-128"/>
            </a:endParaRPr>
          </a:p>
        </p:txBody>
      </p:sp>
      <p:sp>
        <p:nvSpPr>
          <p:cNvPr id="61444" name="スライド番号プレースホルダ 3"/>
          <p:cNvSpPr>
            <a:spLocks noGrp="1"/>
          </p:cNvSpPr>
          <p:nvPr>
            <p:ph type="sldNum" sz="quarter" idx="5"/>
          </p:nvPr>
        </p:nvSpPr>
        <p:spPr>
          <a:noFill/>
        </p:spPr>
        <p:txBody>
          <a:bodyPr/>
          <a:lstStyle/>
          <a:p>
            <a:fld id="{09B653D7-3F47-49F7-A70F-752282AD1A01}" type="slidenum">
              <a:rPr lang="en-US" altLang="ja-JP" smtClean="0">
                <a:solidFill>
                  <a:prstClr val="black"/>
                </a:solidFill>
              </a:rPr>
              <a:pPr/>
              <a:t>4</a:t>
            </a:fld>
            <a:endParaRPr lang="en-US" altLang="ja-JP"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1444" name="スライド番号プレースホルダ 3"/>
          <p:cNvSpPr>
            <a:spLocks noGrp="1"/>
          </p:cNvSpPr>
          <p:nvPr>
            <p:ph type="sldNum" sz="quarter" idx="5"/>
          </p:nvPr>
        </p:nvSpPr>
        <p:spPr>
          <a:noFill/>
        </p:spPr>
        <p:txBody>
          <a:bodyPr/>
          <a:lstStyle/>
          <a:p>
            <a:fld id="{09B653D7-3F47-49F7-A70F-752282AD1A01}" type="slidenum">
              <a:rPr lang="en-US" altLang="ja-JP" smtClean="0">
                <a:ea typeface="ＭＳ Ｐゴシック" charset="-128"/>
              </a:rPr>
              <a:pPr/>
              <a:t>5</a:t>
            </a:fld>
            <a:endParaRPr lang="en-US" altLang="ja-JP"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a:ln/>
        </p:spPr>
      </p:sp>
      <p:sp>
        <p:nvSpPr>
          <p:cNvPr id="62467"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2468" name="スライド番号プレースホルダ 3"/>
          <p:cNvSpPr>
            <a:spLocks noGrp="1"/>
          </p:cNvSpPr>
          <p:nvPr>
            <p:ph type="sldNum" sz="quarter" idx="5"/>
          </p:nvPr>
        </p:nvSpPr>
        <p:spPr>
          <a:noFill/>
        </p:spPr>
        <p:txBody>
          <a:bodyPr/>
          <a:lstStyle/>
          <a:p>
            <a:fld id="{B3D35C16-AE70-424B-9292-11794C85C1C2}" type="slidenum">
              <a:rPr lang="en-US" altLang="ja-JP" smtClean="0">
                <a:ea typeface="ＭＳ Ｐゴシック" charset="-128"/>
              </a:rPr>
              <a:pPr/>
              <a:t>6</a:t>
            </a:fld>
            <a:endParaRPr lang="en-US" altLang="ja-JP"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3492" name="スライド番号プレースホルダ 3"/>
          <p:cNvSpPr>
            <a:spLocks noGrp="1"/>
          </p:cNvSpPr>
          <p:nvPr>
            <p:ph type="sldNum" sz="quarter" idx="5"/>
          </p:nvPr>
        </p:nvSpPr>
        <p:spPr>
          <a:noFill/>
        </p:spPr>
        <p:txBody>
          <a:bodyPr/>
          <a:lstStyle/>
          <a:p>
            <a:fld id="{A00FEE17-8CA8-41C5-9D78-461F776C2611}" type="slidenum">
              <a:rPr lang="en-US" altLang="ja-JP" smtClean="0">
                <a:ea typeface="ＭＳ Ｐゴシック" charset="-128"/>
              </a:rPr>
              <a:pPr/>
              <a:t>8</a:t>
            </a:fld>
            <a:endParaRPr lang="en-US" altLang="ja-JP"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54D8749-7035-400B-9006-4FF1AA7D54F0}" type="slidenum">
              <a:rPr lang="en-US" altLang="ja-JP" smtClean="0"/>
              <a:pPr>
                <a:defRPr/>
              </a:pPr>
              <a:t>17</a:t>
            </a:fld>
            <a:endParaRPr lang="en-US" altLang="ja-JP"/>
          </a:p>
        </p:txBody>
      </p:sp>
    </p:spTree>
    <p:extLst>
      <p:ext uri="{BB962C8B-B14F-4D97-AF65-F5344CB8AC3E}">
        <p14:creationId xmlns:p14="http://schemas.microsoft.com/office/powerpoint/2010/main" val="201562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a:ln/>
        </p:spPr>
      </p:sp>
      <p:sp>
        <p:nvSpPr>
          <p:cNvPr id="65539" name="ノート プレースホルダ 2"/>
          <p:cNvSpPr>
            <a:spLocks noGrp="1"/>
          </p:cNvSpPr>
          <p:nvPr>
            <p:ph type="body" idx="1"/>
          </p:nvPr>
        </p:nvSpPr>
        <p:spPr>
          <a:noFill/>
          <a:ln/>
        </p:spPr>
        <p:txBody>
          <a:bodyPr/>
          <a:lstStyle/>
          <a:p>
            <a:pPr eaLnBrk="1" hangingPunct="1"/>
            <a:endParaRPr lang="ja-JP" altLang="en-US" smtClean="0">
              <a:ea typeface="ＭＳ Ｐ明朝" charset="-128"/>
            </a:endParaRPr>
          </a:p>
        </p:txBody>
      </p:sp>
      <p:sp>
        <p:nvSpPr>
          <p:cNvPr id="65540" name="スライド番号プレースホルダ 3"/>
          <p:cNvSpPr>
            <a:spLocks noGrp="1"/>
          </p:cNvSpPr>
          <p:nvPr>
            <p:ph type="sldNum" sz="quarter" idx="5"/>
          </p:nvPr>
        </p:nvSpPr>
        <p:spPr>
          <a:noFill/>
        </p:spPr>
        <p:txBody>
          <a:bodyPr/>
          <a:lstStyle/>
          <a:p>
            <a:fld id="{34DA2523-681C-4E85-A122-87D820099883}" type="slidenum">
              <a:rPr lang="en-US" altLang="ja-JP" smtClean="0">
                <a:ea typeface="ＭＳ Ｐゴシック" charset="-128"/>
              </a:rPr>
              <a:pPr/>
              <a:t>22</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1418B3F-4A2F-402C-80B9-1D2CFB540CE1}"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443956-84FE-4973-81B3-D8D1693F2143}"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F5A14D9-1F81-4188-8F73-BB47B94BB621}"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pitchFamily="50" charset="-128"/>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ea typeface="ＭＳ Ｐゴシック" pitchFamily="50" charset="-128"/>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pitchFamily="50" charset="-128"/>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pitchFamily="50" charset="-128"/>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ea typeface="ＭＳ Ｐゴシック" pitchFamily="50" charset="-128"/>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pitchFamily="50" charset="-128"/>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ea typeface="ＭＳ Ｐゴシック" pitchFamily="50" charset="-128"/>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pitchFamily="50" charset="-128"/>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ea typeface="ＭＳ Ｐゴシック" pitchFamily="50" charset="-128"/>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pitchFamily="50" charset="-128"/>
              </a:endParaRPr>
            </a:p>
          </p:txBody>
        </p:sp>
      </p:grpSp>
      <p:sp>
        <p:nvSpPr>
          <p:cNvPr id="170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700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ja-JP" altLang="en-US"/>
              <a:t>マスタ タイトルの書式設定</a:t>
            </a:r>
          </a:p>
        </p:txBody>
      </p:sp>
      <p:sp>
        <p:nvSpPr>
          <p:cNvPr id="39" name="Rectangle 37"/>
          <p:cNvSpPr>
            <a:spLocks noGrp="1" noChangeArrowheads="1"/>
          </p:cNvSpPr>
          <p:nvPr>
            <p:ph type="dt" sz="half" idx="10"/>
          </p:nvPr>
        </p:nvSpPr>
        <p:spPr/>
        <p:txBody>
          <a:bodyPr/>
          <a:lstStyle>
            <a:lvl1pPr>
              <a:defRPr/>
            </a:lvl1pPr>
          </a:lstStyle>
          <a:p>
            <a:pPr>
              <a:defRPr/>
            </a:pPr>
            <a:endParaRPr lang="en-US" altLang="ja-JP"/>
          </a:p>
        </p:txBody>
      </p:sp>
      <p:sp>
        <p:nvSpPr>
          <p:cNvPr id="40" name="Rectangle 38"/>
          <p:cNvSpPr>
            <a:spLocks noGrp="1" noChangeArrowheads="1"/>
          </p:cNvSpPr>
          <p:nvPr>
            <p:ph type="ftr" sz="quarter" idx="11"/>
          </p:nvPr>
        </p:nvSpPr>
        <p:spPr/>
        <p:txBody>
          <a:bodyPr/>
          <a:lstStyle>
            <a:lvl1pPr>
              <a:defRPr/>
            </a:lvl1pPr>
          </a:lstStyle>
          <a:p>
            <a:pPr>
              <a:defRPr/>
            </a:pPr>
            <a:endParaRPr lang="en-US" altLang="ja-JP"/>
          </a:p>
        </p:txBody>
      </p:sp>
      <p:sp>
        <p:nvSpPr>
          <p:cNvPr id="41" name="Rectangle 41"/>
          <p:cNvSpPr>
            <a:spLocks noGrp="1" noChangeArrowheads="1"/>
          </p:cNvSpPr>
          <p:nvPr>
            <p:ph type="sldNum" sz="quarter" idx="12"/>
          </p:nvPr>
        </p:nvSpPr>
        <p:spPr/>
        <p:txBody>
          <a:bodyPr/>
          <a:lstStyle>
            <a:lvl1pPr>
              <a:defRPr/>
            </a:lvl1pPr>
          </a:lstStyle>
          <a:p>
            <a:pPr>
              <a:defRPr/>
            </a:pPr>
            <a:fld id="{4E50CF64-0E02-4B5F-B8F8-155790453948}"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F5C79859-01D8-42E6-8047-9C9BA2701150}"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2217FB37-CC7B-42B6-8E1F-B400210A6C2F}"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4772EA39-1EC8-4413-8FEE-24E055927321}"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1"/>
          <p:cNvSpPr>
            <a:spLocks noGrp="1" noChangeArrowheads="1"/>
          </p:cNvSpPr>
          <p:nvPr>
            <p:ph type="sldNum" sz="quarter" idx="12"/>
          </p:nvPr>
        </p:nvSpPr>
        <p:spPr>
          <a:ln/>
        </p:spPr>
        <p:txBody>
          <a:bodyPr/>
          <a:lstStyle>
            <a:lvl1pPr>
              <a:defRPr/>
            </a:lvl1pPr>
          </a:lstStyle>
          <a:p>
            <a:pPr>
              <a:defRPr/>
            </a:pPr>
            <a:fld id="{EBAAE252-6F0C-4887-80CF-65473183E2EF}"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1"/>
          <p:cNvSpPr>
            <a:spLocks noGrp="1" noChangeArrowheads="1"/>
          </p:cNvSpPr>
          <p:nvPr>
            <p:ph type="sldNum" sz="quarter" idx="12"/>
          </p:nvPr>
        </p:nvSpPr>
        <p:spPr>
          <a:ln/>
        </p:spPr>
        <p:txBody>
          <a:bodyPr/>
          <a:lstStyle>
            <a:lvl1pPr>
              <a:defRPr/>
            </a:lvl1pPr>
          </a:lstStyle>
          <a:p>
            <a:pPr>
              <a:defRPr/>
            </a:pPr>
            <a:fld id="{9E102E16-3D60-42CA-A876-8B98A529CA25}"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1"/>
          <p:cNvSpPr>
            <a:spLocks noGrp="1" noChangeArrowheads="1"/>
          </p:cNvSpPr>
          <p:nvPr>
            <p:ph type="sldNum" sz="quarter" idx="12"/>
          </p:nvPr>
        </p:nvSpPr>
        <p:spPr>
          <a:ln/>
        </p:spPr>
        <p:txBody>
          <a:bodyPr/>
          <a:lstStyle>
            <a:lvl1pPr>
              <a:defRPr/>
            </a:lvl1pPr>
          </a:lstStyle>
          <a:p>
            <a:pPr>
              <a:defRPr/>
            </a:pPr>
            <a:fld id="{A9AF9C51-BCCE-4A11-9166-6D94FB25908A}"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C122B4B1-6EB2-4EBD-8FDC-0583B7DEC97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C6156E2-4399-4138-9DF9-98B50590CA82}"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82DE30CC-C3FD-4DED-BD2F-94ED22CE5FBE}"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B57BC89C-4107-4E66-A88F-A24FD8EDFF28}"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6D4283F8-54A0-4A78-A2E8-518FBF7347DB}"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30725"/>
          </a:xfrm>
        </p:spPr>
        <p:txBody>
          <a:bodyPr/>
          <a:lstStyle/>
          <a:p>
            <a:pPr lvl="0"/>
            <a:endParaRPr lang="ja-JP" altLang="en-US"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F11C1875-A204-4905-A95A-37AAC4D006BA}" type="slidenum">
              <a:rPr lang="en-US" altLang="ja-JP"/>
              <a:pPr>
                <a:defRPr/>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二等辺三角形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540544" y="776288"/>
            <a:ext cx="8062912" cy="1470025"/>
          </a:xfrm>
        </p:spPr>
        <p:txBody>
          <a:bodyPr anchor="b"/>
          <a:lstStyle>
            <a:lvl1pPr algn="r">
              <a:defRPr sz="4400"/>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5" name="日付プレースホルダ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ltLang="ja-JP"/>
          </a:p>
        </p:txBody>
      </p:sp>
      <p:sp>
        <p:nvSpPr>
          <p:cNvPr id="6" name="フッター プレースホルダ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ltLang="ja-JP"/>
          </a:p>
        </p:txBody>
      </p:sp>
      <p:sp>
        <p:nvSpPr>
          <p:cNvPr id="7" name="スライド番号プレースホルダ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9F506471-AD9A-43C3-A6DA-81D6403C2514}"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399032"/>
          </a:xfrm>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457200" y="1882808"/>
            <a:ext cx="822960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a:xfrm>
            <a:off x="4791075" y="6480175"/>
            <a:ext cx="2133600" cy="301625"/>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457200" y="6481763"/>
            <a:ext cx="4259263" cy="300037"/>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3EDC24B-B0E1-4B58-9B46-A030EC184C35}" type="slidenum">
              <a:rPr lang="en-US" altLang="ja-JP"/>
              <a:pPr>
                <a:defRPr/>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1"/>
      </p:bgRef>
    </p:bg>
    <p:spTree>
      <p:nvGrpSpPr>
        <p:cNvPr id="1" name=""/>
        <p:cNvGrpSpPr/>
        <p:nvPr/>
      </p:nvGrpSpPr>
      <p:grpSpPr>
        <a:xfrm>
          <a:off x="0" y="0"/>
          <a:ext cx="0" cy="0"/>
          <a:chOff x="0" y="0"/>
          <a:chExt cx="0" cy="0"/>
        </a:xfrm>
      </p:grpSpPr>
      <p:sp>
        <p:nvSpPr>
          <p:cNvPr id="4" name="直角三角形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sz="1800"/>
          </a:p>
        </p:txBody>
      </p:sp>
      <p:sp>
        <p:nvSpPr>
          <p:cNvPr id="5" name="二等辺三角形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6" name="直線コネクタ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lstStyle>
            <a:lvl1pPr marL="0" algn="l">
              <a:buNone/>
              <a:defRPr sz="3600" b="1"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8" name="日付プレースホルダ 3"/>
          <p:cNvSpPr>
            <a:spLocks noGrp="1"/>
          </p:cNvSpPr>
          <p:nvPr>
            <p:ph type="dt" sz="half" idx="10"/>
          </p:nvPr>
        </p:nvSpPr>
        <p:spPr>
          <a:xfrm>
            <a:off x="6956425" y="6477000"/>
            <a:ext cx="2133600" cy="304800"/>
          </a:xfrm>
        </p:spPr>
        <p:txBody>
          <a:bodyPr/>
          <a:lstStyle>
            <a:lvl1pPr>
              <a:defRPr/>
            </a:lvl1pPr>
          </a:lstStyle>
          <a:p>
            <a:pPr>
              <a:defRPr/>
            </a:pPr>
            <a:endParaRPr lang="en-US" altLang="ja-JP"/>
          </a:p>
        </p:txBody>
      </p:sp>
      <p:sp>
        <p:nvSpPr>
          <p:cNvPr id="9" name="フッター プレースホルダ 4"/>
          <p:cNvSpPr>
            <a:spLocks noGrp="1"/>
          </p:cNvSpPr>
          <p:nvPr>
            <p:ph type="ftr" sz="quarter" idx="11"/>
          </p:nvPr>
        </p:nvSpPr>
        <p:spPr>
          <a:xfrm>
            <a:off x="2619375" y="6481763"/>
            <a:ext cx="4260850" cy="300037"/>
          </a:xfrm>
        </p:spPr>
        <p:txBody>
          <a:bodyPr/>
          <a:lstStyle>
            <a:lvl1pPr>
              <a:defRPr/>
            </a:lvl1pPr>
          </a:lstStyle>
          <a:p>
            <a:pPr>
              <a:defRPr/>
            </a:pPr>
            <a:endParaRPr lang="en-US" altLang="ja-JP"/>
          </a:p>
        </p:txBody>
      </p:sp>
      <p:sp>
        <p:nvSpPr>
          <p:cNvPr id="10" name="スライド番号プレースホルダ 5"/>
          <p:cNvSpPr>
            <a:spLocks noGrp="1"/>
          </p:cNvSpPr>
          <p:nvPr>
            <p:ph type="sldNum" sz="quarter" idx="12"/>
          </p:nvPr>
        </p:nvSpPr>
        <p:spPr>
          <a:xfrm>
            <a:off x="8450263" y="809625"/>
            <a:ext cx="503237" cy="300038"/>
          </a:xfrm>
        </p:spPr>
        <p:txBody>
          <a:bodyPr/>
          <a:lstStyle>
            <a:lvl1pPr>
              <a:defRPr/>
            </a:lvl1pPr>
          </a:lstStyle>
          <a:p>
            <a:pPr>
              <a:defRPr/>
            </a:pPr>
            <a:fld id="{2276D756-3149-4D9F-9B7F-A7C63B36E6D1}"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FABC1EF2-1926-4689-9F6F-DD0489F19C0F}" type="slidenum">
              <a:rPr lang="en-US" altLang="ja-JP"/>
              <a:pPr>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a:xfrm>
            <a:off x="4791075" y="6481763"/>
            <a:ext cx="2130425" cy="301625"/>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457200" y="6481763"/>
            <a:ext cx="4260850" cy="301625"/>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7589838" y="6483350"/>
            <a:ext cx="503237" cy="301625"/>
          </a:xfrm>
        </p:spPr>
        <p:txBody>
          <a:bodyPr/>
          <a:lstStyle>
            <a:lvl1pPr algn="ctr">
              <a:defRPr/>
            </a:lvl1pPr>
          </a:lstStyle>
          <a:p>
            <a:pPr>
              <a:defRPr/>
            </a:pPr>
            <a:fld id="{6A8BA64E-28BB-44C5-B2B0-B49CAB9C49AC}"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smtClean="0"/>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endParaRPr lang="en-US" altLang="ja-JP"/>
          </a:p>
        </p:txBody>
      </p:sp>
      <p:sp>
        <p:nvSpPr>
          <p:cNvPr id="4"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22"/>
          <p:cNvSpPr>
            <a:spLocks noGrp="1"/>
          </p:cNvSpPr>
          <p:nvPr>
            <p:ph type="sldNum" sz="quarter" idx="12"/>
          </p:nvPr>
        </p:nvSpPr>
        <p:spPr/>
        <p:txBody>
          <a:bodyPr/>
          <a:lstStyle>
            <a:lvl1pPr>
              <a:defRPr/>
            </a:lvl1pPr>
          </a:lstStyle>
          <a:p>
            <a:pPr>
              <a:defRPr/>
            </a:pPr>
            <a:fld id="{067E1AB0-6C52-4809-BE65-86578095966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FFD7775-A323-47E7-AFA2-7FB622A9A6D0}"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22"/>
          <p:cNvSpPr>
            <a:spLocks noGrp="1"/>
          </p:cNvSpPr>
          <p:nvPr>
            <p:ph type="sldNum" sz="quarter" idx="12"/>
          </p:nvPr>
        </p:nvSpPr>
        <p:spPr/>
        <p:txBody>
          <a:bodyPr/>
          <a:lstStyle>
            <a:lvl1pPr>
              <a:defRPr/>
            </a:lvl1pPr>
          </a:lstStyle>
          <a:p>
            <a:pPr>
              <a:defRPr/>
            </a:pPr>
            <a:fld id="{F099A4F2-1E46-4AC4-B208-884F4B3744F1}" type="slidenum">
              <a:rPr lang="en-US" altLang="ja-JP"/>
              <a:pPr>
                <a:defRPr/>
              </a:pPr>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a:xfrm>
            <a:off x="6278563" y="6556375"/>
            <a:ext cx="213360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35063" y="6556375"/>
            <a:ext cx="5143500"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410575" y="6556375"/>
            <a:ext cx="503238" cy="301625"/>
          </a:xfrm>
        </p:spPr>
        <p:txBody>
          <a:bodyPr/>
          <a:lstStyle>
            <a:lvl1pPr>
              <a:defRPr sz="900"/>
            </a:lvl1pPr>
          </a:lstStyle>
          <a:p>
            <a:pPr>
              <a:defRPr/>
            </a:pPr>
            <a:fld id="{E1930D17-FD1C-4742-A339-195649EC9372}"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5" name="日付プレースホルダ 4"/>
          <p:cNvSpPr>
            <a:spLocks noGrp="1"/>
          </p:cNvSpPr>
          <p:nvPr>
            <p:ph type="dt" sz="half" idx="10"/>
          </p:nvPr>
        </p:nvSpPr>
        <p:spPr>
          <a:xfrm>
            <a:off x="6108700" y="6556375"/>
            <a:ext cx="210185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69988" y="6557963"/>
            <a:ext cx="4948237"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216900" y="6556375"/>
            <a:ext cx="366713" cy="301625"/>
          </a:xfrm>
        </p:spPr>
        <p:txBody>
          <a:bodyPr/>
          <a:lstStyle>
            <a:lvl1pPr algn="ctr">
              <a:defRPr sz="900"/>
            </a:lvl1pPr>
          </a:lstStyle>
          <a:p>
            <a:pPr>
              <a:defRPr/>
            </a:pPr>
            <a:fld id="{BA53D39A-06A2-4A1E-8431-4E65995A4048}"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B46F6629-468A-491B-ACC3-F83571873A34}" type="slidenum">
              <a:rPr lang="en-US" altLang="ja-JP"/>
              <a:pPr>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1166B0AA-E100-4283-9BBE-43836B9618FC}" type="slidenum">
              <a:rPr lang="en-US" altLang="ja-JP"/>
              <a:pPr>
                <a:defRPr/>
              </a:pPr>
              <a: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481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0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1138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9892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686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6D662B9-29E1-4180-A984-9DD9A85971B3}"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2514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423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0895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04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8719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5CC96E-0ED8-4DB7-8732-6DCEA185C789}" type="datetimeFigureOut">
              <a:rPr lang="ja-JP" altLang="en-US" smtClean="0">
                <a:solidFill>
                  <a:prstClr val="black">
                    <a:tint val="75000"/>
                  </a:prstClr>
                </a:solidFill>
              </a:rPr>
              <a:pPr/>
              <a:t>2014/12/8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09546A1-A2AA-4A13-BB13-F575CED997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6754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grpSp>
      <p:sp>
        <p:nvSpPr>
          <p:cNvPr id="170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700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ja-JP" altLang="en-US"/>
              <a:t>マスタ タイトルの書式設定</a:t>
            </a:r>
          </a:p>
        </p:txBody>
      </p:sp>
      <p:sp>
        <p:nvSpPr>
          <p:cNvPr id="39" name="Rectangle 37"/>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4E50CF64-0E02-4B5F-B8F8-155790453948}"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15190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5C79859-01D8-42E6-8047-9C9BA270115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10319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217FB37-CC7B-42B6-8E1F-B400210A6C2F}"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13001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4772EA39-1EC8-4413-8FEE-24E055927321}"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66766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E457481-0445-4041-94F5-37658B5E0CF5}"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EBAAE252-6F0C-4887-80CF-65473183E2EF}"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27614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9E102E16-3D60-42CA-A876-8B98A529CA2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41567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A9AF9C51-BCCE-4A11-9166-6D94FB25908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9604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122B4B1-6EB2-4EBD-8FDC-0583B7DEC97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878997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2DE30CC-C3FD-4DED-BD2F-94ED22CE5FB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1930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B57BC89C-4107-4E66-A88F-A24FD8EDFF28}"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030375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D4283F8-54A0-4A78-A2E8-518FBF7347DB}"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02663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30725"/>
          </a:xfrm>
        </p:spPr>
        <p:txBody>
          <a:bodyPr/>
          <a:lstStyle/>
          <a:p>
            <a:pPr lvl="0"/>
            <a:endParaRPr lang="ja-JP" altLang="en-US"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11C1875-A204-4905-A95A-37AAC4D006B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8191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AE6EA95-96A0-4BDB-8C31-BAE09FD57ED6}"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A9F5AD2-6844-4EA1-83F5-E9B18F2A4064}"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36C6C32-A01B-427E-96F6-35FA1AD4F623}"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365EF51-3E56-4342-9128-58BE35265DA2}"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E04B7F33-0143-4DEB-9D10-B6421D423EA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800475" y="1789113"/>
            <a:ext cx="5340350" cy="5056187"/>
            <a:chOff x="2394" y="1127"/>
            <a:chExt cx="3364" cy="3185"/>
          </a:xfrm>
        </p:grpSpPr>
        <p:sp>
          <p:nvSpPr>
            <p:cNvPr id="168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pitchFamily="50" charset="-128"/>
              </a:endParaRPr>
            </a:p>
          </p:txBody>
        </p:sp>
        <p:sp>
          <p:nvSpPr>
            <p:cNvPr id="168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ea typeface="ＭＳ Ｐゴシック" pitchFamily="50" charset="-128"/>
              </a:endParaRPr>
            </a:p>
          </p:txBody>
        </p:sp>
        <p:sp>
          <p:nvSpPr>
            <p:cNvPr id="1689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pitchFamily="50" charset="-128"/>
              </a:endParaRPr>
            </a:p>
          </p:txBody>
        </p:sp>
        <p:sp>
          <p:nvSpPr>
            <p:cNvPr id="1689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pitchFamily="50" charset="-128"/>
              </a:endParaRPr>
            </a:p>
          </p:txBody>
        </p:sp>
        <p:sp>
          <p:nvSpPr>
            <p:cNvPr id="1689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ea typeface="ＭＳ Ｐゴシック" pitchFamily="50" charset="-128"/>
              </a:endParaRPr>
            </a:p>
          </p:txBody>
        </p:sp>
        <p:sp>
          <p:nvSpPr>
            <p:cNvPr id="168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pitchFamily="50" charset="-128"/>
              </a:endParaRPr>
            </a:p>
          </p:txBody>
        </p:sp>
        <p:sp>
          <p:nvSpPr>
            <p:cNvPr id="168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ea typeface="ＭＳ Ｐゴシック" pitchFamily="50" charset="-128"/>
              </a:endParaRPr>
            </a:p>
          </p:txBody>
        </p:sp>
        <p:sp>
          <p:nvSpPr>
            <p:cNvPr id="1689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pitchFamily="50" charset="-128"/>
              </a:endParaRPr>
            </a:p>
          </p:txBody>
        </p:sp>
        <p:sp>
          <p:nvSpPr>
            <p:cNvPr id="168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pitchFamily="50" charset="-128"/>
              </a:endParaRPr>
            </a:p>
          </p:txBody>
        </p:sp>
        <p:sp>
          <p:nvSpPr>
            <p:cNvPr id="168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pitchFamily="50" charset="-128"/>
              </a:endParaRPr>
            </a:p>
          </p:txBody>
        </p:sp>
        <p:sp>
          <p:nvSpPr>
            <p:cNvPr id="1689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ea typeface="ＭＳ Ｐゴシック" pitchFamily="50" charset="-128"/>
              </a:endParaRPr>
            </a:p>
          </p:txBody>
        </p:sp>
        <p:sp>
          <p:nvSpPr>
            <p:cNvPr id="1689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pitchFamily="50" charset="-128"/>
              </a:endParaRPr>
            </a:p>
          </p:txBody>
        </p:sp>
      </p:grpSp>
      <p:sp>
        <p:nvSpPr>
          <p:cNvPr id="1689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89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89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mn-lt"/>
                <a:ea typeface="ＭＳ Ｐゴシック" pitchFamily="50" charset="-128"/>
              </a:defRPr>
            </a:lvl1pPr>
          </a:lstStyle>
          <a:p>
            <a:pPr>
              <a:defRPr/>
            </a:pPr>
            <a:endParaRPr lang="en-US" altLang="ja-JP"/>
          </a:p>
        </p:txBody>
      </p:sp>
      <p:sp>
        <p:nvSpPr>
          <p:cNvPr id="1690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ea typeface="ＭＳ Ｐゴシック" pitchFamily="50" charset="-128"/>
              </a:defRPr>
            </a:lvl1pPr>
          </a:lstStyle>
          <a:p>
            <a:pPr>
              <a:defRPr/>
            </a:pPr>
            <a:endParaRPr lang="en-US" altLang="ja-JP"/>
          </a:p>
        </p:txBody>
      </p:sp>
      <p:sp>
        <p:nvSpPr>
          <p:cNvPr id="1690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ea typeface="ＭＳ Ｐゴシック" pitchFamily="50" charset="-128"/>
              </a:defRPr>
            </a:lvl1pPr>
          </a:lstStyle>
          <a:p>
            <a:pPr>
              <a:defRPr/>
            </a:pPr>
            <a:fld id="{5CC77C47-AF74-47E1-831D-104855731384}"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096"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8" name="直線コネクタ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8288"/>
            <a:ext cx="8229600" cy="1398587"/>
          </a:xfrm>
          <a:prstGeom prst="rect">
            <a:avLst/>
          </a:prstGeom>
        </p:spPr>
        <p:txBody>
          <a:bodyPr vert="horz" anchor="ctr">
            <a:normAutofit/>
          </a:bodyPr>
          <a:lstStyle/>
          <a:p>
            <a:r>
              <a:rPr lang="ja-JP" altLang="en-US" smtClean="0"/>
              <a:t>マスタ タイトルの書式設定</a:t>
            </a:r>
            <a:endParaRPr lang="en-US"/>
          </a:p>
        </p:txBody>
      </p:sp>
      <p:sp>
        <p:nvSpPr>
          <p:cNvPr id="6150" name="テキスト プレースホルダ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ea typeface="ＭＳ Ｐゴシック" pitchFamily="50" charset="-128"/>
              </a:defRPr>
            </a:lvl1pPr>
          </a:lstStyle>
          <a:p>
            <a:pPr>
              <a:defRPr/>
            </a:pPr>
            <a:endParaRPr lang="en-US" altLang="ja-JP"/>
          </a:p>
        </p:txBody>
      </p:sp>
      <p:sp>
        <p:nvSpPr>
          <p:cNvPr id="3" name="フッター プレースホルダ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ea typeface="ＭＳ Ｐゴシック" pitchFamily="50" charset="-128"/>
              </a:defRPr>
            </a:lvl1pPr>
          </a:lstStyle>
          <a:p>
            <a:pPr>
              <a:defRPr/>
            </a:pPr>
            <a:endParaRPr lang="en-US" altLang="ja-JP"/>
          </a:p>
        </p:txBody>
      </p:sp>
      <p:sp>
        <p:nvSpPr>
          <p:cNvPr id="23" name="スライド番号プレースホルダ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ea typeface="ＭＳ Ｐゴシック" pitchFamily="50" charset="-128"/>
              </a:defRPr>
            </a:lvl1pPr>
          </a:lstStyle>
          <a:p>
            <a:pPr>
              <a:defRPr/>
            </a:pPr>
            <a:fld id="{A31C3988-C900-424B-B31C-C58089442421}" type="slidenum">
              <a:rPr lang="en-US" altLang="ja-JP"/>
              <a:pPr>
                <a:defRPr/>
              </a:pPr>
              <a:t>‹#›</a:t>
            </a:fld>
            <a:endParaRPr lang="en-US" altLang="ja-JP"/>
          </a:p>
        </p:txBody>
      </p:sp>
    </p:spTree>
  </p:cSld>
  <p:clrMap bg1="dk1" tx1="lt1" bg2="dk2" tx2="lt2" accent1="accent1" accent2="accent2" accent3="accent3" accent4="accent4" accent5="accent5" accent6="accent6" hlink="hlink" folHlink="folHlink"/>
  <p:sldLayoutIdLst>
    <p:sldLayoutId id="2147484097" r:id="rId1"/>
    <p:sldLayoutId id="2147484098" r:id="rId2"/>
    <p:sldLayoutId id="2147484099" r:id="rId3"/>
    <p:sldLayoutId id="2147484091" r:id="rId4"/>
    <p:sldLayoutId id="2147484100" r:id="rId5"/>
    <p:sldLayoutId id="2147484092" r:id="rId6"/>
    <p:sldLayoutId id="2147484093" r:id="rId7"/>
    <p:sldLayoutId id="2147484101" r:id="rId8"/>
    <p:sldLayoutId id="2147484102" r:id="rId9"/>
    <p:sldLayoutId id="2147484094" r:id="rId10"/>
    <p:sldLayoutId id="2147484095" r:id="rId11"/>
  </p:sldLayoutIdLst>
  <p:txStyles>
    <p:titleStyle>
      <a:lvl1pPr marL="484188" indent="-484188" algn="l" rtl="0" eaLnBrk="0" fontAlgn="base" hangingPunct="0">
        <a:spcBef>
          <a:spcPct val="0"/>
        </a:spcBef>
        <a:spcAft>
          <a:spcPct val="0"/>
        </a:spcAft>
        <a:defRPr kumimoji="1"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2pPr>
      <a:lvl3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3pPr>
      <a:lvl4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4pPr>
      <a:lvl5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5pPr>
      <a:lvl6pPr marL="941388" indent="-484188" algn="l" rtl="0" fontAlgn="base">
        <a:spcBef>
          <a:spcPct val="0"/>
        </a:spcBef>
        <a:spcAft>
          <a:spcPct val="0"/>
        </a:spcAft>
        <a:defRPr kumimoji="1" sz="4200">
          <a:solidFill>
            <a:srgbClr val="E3E3E3"/>
          </a:solidFill>
          <a:latin typeface="Century Gothic" pitchFamily="34" charset="0"/>
          <a:ea typeface="HGｺﾞｼｯｸM" pitchFamily="49" charset="-128"/>
        </a:defRPr>
      </a:lvl6pPr>
      <a:lvl7pPr marL="1398588" indent="-484188" algn="l" rtl="0" fontAlgn="base">
        <a:spcBef>
          <a:spcPct val="0"/>
        </a:spcBef>
        <a:spcAft>
          <a:spcPct val="0"/>
        </a:spcAft>
        <a:defRPr kumimoji="1" sz="4200">
          <a:solidFill>
            <a:srgbClr val="E3E3E3"/>
          </a:solidFill>
          <a:latin typeface="Century Gothic" pitchFamily="34" charset="0"/>
          <a:ea typeface="HGｺﾞｼｯｸM" pitchFamily="49" charset="-128"/>
        </a:defRPr>
      </a:lvl7pPr>
      <a:lvl8pPr marL="1855788" indent="-484188" algn="l" rtl="0" fontAlgn="base">
        <a:spcBef>
          <a:spcPct val="0"/>
        </a:spcBef>
        <a:spcAft>
          <a:spcPct val="0"/>
        </a:spcAft>
        <a:defRPr kumimoji="1" sz="4200">
          <a:solidFill>
            <a:srgbClr val="E3E3E3"/>
          </a:solidFill>
          <a:latin typeface="Century Gothic" pitchFamily="34" charset="0"/>
          <a:ea typeface="HGｺﾞｼｯｸM" pitchFamily="49" charset="-128"/>
        </a:defRPr>
      </a:lvl8pPr>
      <a:lvl9pPr marL="2312988" indent="-484188" algn="l" rtl="0" fontAlgn="base">
        <a:spcBef>
          <a:spcPct val="0"/>
        </a:spcBef>
        <a:spcAft>
          <a:spcPct val="0"/>
        </a:spcAft>
        <a:defRPr kumimoji="1" sz="4200">
          <a:solidFill>
            <a:srgbClr val="E3E3E3"/>
          </a:solidFill>
          <a:latin typeface="Century Gothic" pitchFamily="34" charset="0"/>
          <a:ea typeface="HGｺﾞｼｯｸM" pitchFamily="49"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kumimoji="1"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kumimoji="1"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kumimoji="1"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kumimoji="1"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5CC96E-0ED8-4DB7-8732-6DCEA185C789}" type="datetimeFigureOut">
              <a:rPr lang="ja-JP" altLang="en-US" smtClean="0">
                <a:solidFill>
                  <a:prstClr val="black">
                    <a:tint val="75000"/>
                  </a:prstClr>
                </a:solidFill>
                <a:latin typeface="Calibri"/>
                <a:ea typeface="ＭＳ Ｐゴシック"/>
              </a:rPr>
              <a:pPr fontAlgn="auto">
                <a:spcBef>
                  <a:spcPts val="0"/>
                </a:spcBef>
                <a:spcAft>
                  <a:spcPts val="0"/>
                </a:spcAft>
              </a:pPr>
              <a:t>2014/12/8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09546A1-A2AA-4A13-BB13-F575CED99748}"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50468640"/>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800475" y="1789113"/>
            <a:ext cx="5340350" cy="5056187"/>
            <a:chOff x="2394" y="1127"/>
            <a:chExt cx="3364" cy="3185"/>
          </a:xfrm>
        </p:grpSpPr>
        <p:sp>
          <p:nvSpPr>
            <p:cNvPr id="168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168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168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168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1689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FFFF"/>
                </a:solidFill>
                <a:ea typeface="ＭＳ Ｐゴシック" pitchFamily="50" charset="-128"/>
              </a:endParaRPr>
            </a:p>
          </p:txBody>
        </p:sp>
        <p:sp>
          <p:nvSpPr>
            <p:cNvPr id="168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FFFF"/>
                </a:solidFill>
                <a:ea typeface="ＭＳ Ｐゴシック" pitchFamily="50" charset="-128"/>
              </a:endParaRPr>
            </a:p>
          </p:txBody>
        </p:sp>
        <p:sp>
          <p:nvSpPr>
            <p:cNvPr id="1689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sp>
          <p:nvSpPr>
            <p:cNvPr id="1689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FFFF"/>
                </a:solidFill>
                <a:ea typeface="ＭＳ Ｐゴシック" pitchFamily="50" charset="-128"/>
              </a:endParaRPr>
            </a:p>
          </p:txBody>
        </p:sp>
      </p:grpSp>
      <p:sp>
        <p:nvSpPr>
          <p:cNvPr id="1689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89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89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mn-lt"/>
                <a:ea typeface="ＭＳ Ｐゴシック" pitchFamily="50" charset="-128"/>
              </a:defRPr>
            </a:lvl1pPr>
          </a:lstStyle>
          <a:p>
            <a:pPr>
              <a:defRPr/>
            </a:pPr>
            <a:endParaRPr lang="en-US" altLang="ja-JP">
              <a:solidFill>
                <a:srgbClr val="FFFFFF"/>
              </a:solidFill>
            </a:endParaRPr>
          </a:p>
        </p:txBody>
      </p:sp>
      <p:sp>
        <p:nvSpPr>
          <p:cNvPr id="1690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ea typeface="ＭＳ Ｐゴシック" pitchFamily="50" charset="-128"/>
              </a:defRPr>
            </a:lvl1pPr>
          </a:lstStyle>
          <a:p>
            <a:pPr>
              <a:defRPr/>
            </a:pPr>
            <a:endParaRPr lang="en-US" altLang="ja-JP">
              <a:solidFill>
                <a:srgbClr val="FFFFFF"/>
              </a:solidFill>
            </a:endParaRPr>
          </a:p>
        </p:txBody>
      </p:sp>
      <p:sp>
        <p:nvSpPr>
          <p:cNvPr id="1690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ea typeface="ＭＳ Ｐゴシック" pitchFamily="50" charset="-128"/>
              </a:defRPr>
            </a:lvl1pPr>
          </a:lstStyle>
          <a:p>
            <a:pPr>
              <a:defRPr/>
            </a:pPr>
            <a:fld id="{5CC77C47-AF74-47E1-831D-104855731384}"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67211551"/>
      </p:ext>
    </p:extLst>
  </p:cSld>
  <p:clrMap bg1="dk2" tx1="lt1" bg2="dk1"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Excel_Worksheet2.xlsx"/></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Excel_Worksheet3.xlsx"/></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xml"/><Relationship Id="rId1" Type="http://schemas.openxmlformats.org/officeDocument/2006/relationships/themeOverride" Target="../theme/themeOverride4.xml"/><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5.xml"/><Relationship Id="rId4" Type="http://schemas.openxmlformats.org/officeDocument/2006/relationships/slide" Target="slide8.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5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5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3568" y="2924944"/>
            <a:ext cx="7772400" cy="1143000"/>
          </a:xfrm>
        </p:spPr>
        <p:txBody>
          <a:bodyPr/>
          <a:lstStyle/>
          <a:p>
            <a:pPr eaLnBrk="1" hangingPunct="1">
              <a:defRPr/>
            </a:pPr>
            <a:r>
              <a:rPr lang="ja-JP" altLang="en-US" sz="6600" dirty="0" smtClean="0"/>
              <a:t>国際収支について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990947"/>
          </a:xfrm>
        </p:spPr>
        <p:txBody>
          <a:bodyPr/>
          <a:lstStyle/>
          <a:p>
            <a:r>
              <a:rPr lang="ja-JP" altLang="ja-JP" dirty="0">
                <a:effectLst/>
              </a:rPr>
              <a:t>資本移転等収支</a:t>
            </a:r>
            <a:endParaRPr kumimoji="1" lang="ja-JP" altLang="en-US" dirty="0"/>
          </a:p>
        </p:txBody>
      </p:sp>
      <p:sp>
        <p:nvSpPr>
          <p:cNvPr id="3" name="コンテンツ プレースホルダー 2"/>
          <p:cNvSpPr>
            <a:spLocks noGrp="1"/>
          </p:cNvSpPr>
          <p:nvPr>
            <p:ph idx="1"/>
          </p:nvPr>
        </p:nvSpPr>
        <p:spPr>
          <a:xfrm>
            <a:off x="179512" y="1412776"/>
            <a:ext cx="8856984" cy="5184576"/>
          </a:xfrm>
        </p:spPr>
        <p:txBody>
          <a:bodyPr/>
          <a:lstStyle/>
          <a:p>
            <a:pPr marL="361950" lvl="0" indent="-361950">
              <a:buNone/>
            </a:pPr>
            <a:r>
              <a:rPr lang="ja-JP" altLang="ja-JP" dirty="0" smtClean="0">
                <a:effectLst/>
              </a:rPr>
              <a:t>固定</a:t>
            </a:r>
            <a:r>
              <a:rPr lang="ja-JP" altLang="ja-JP" dirty="0">
                <a:effectLst/>
              </a:rPr>
              <a:t>資産の取引および非生産非金融資産の</a:t>
            </a:r>
            <a:r>
              <a:rPr lang="ja-JP" altLang="ja-JP" dirty="0" smtClean="0">
                <a:effectLst/>
              </a:rPr>
              <a:t>取引</a:t>
            </a:r>
            <a:r>
              <a:rPr lang="en-US" altLang="ja-JP" dirty="0" smtClean="0">
                <a:effectLst/>
              </a:rPr>
              <a:t>  </a:t>
            </a:r>
            <a:r>
              <a:rPr lang="ja-JP" altLang="en-US" dirty="0" smtClean="0">
                <a:effectLst/>
              </a:rPr>
              <a:t>　　→</a:t>
            </a:r>
            <a:r>
              <a:rPr lang="ja-JP" altLang="ja-JP" dirty="0" smtClean="0">
                <a:effectLst/>
              </a:rPr>
              <a:t>旧その他</a:t>
            </a:r>
            <a:r>
              <a:rPr lang="ja-JP" altLang="ja-JP" dirty="0">
                <a:effectLst/>
              </a:rPr>
              <a:t>資本</a:t>
            </a:r>
            <a:r>
              <a:rPr lang="ja-JP" altLang="ja-JP" dirty="0" smtClean="0">
                <a:effectLst/>
              </a:rPr>
              <a:t>収支</a:t>
            </a:r>
            <a:endParaRPr lang="ja-JP" altLang="ja-JP" dirty="0">
              <a:effectLst/>
            </a:endParaRPr>
          </a:p>
          <a:p>
            <a:pPr lvl="1"/>
            <a:r>
              <a:rPr lang="ja-JP" altLang="ja-JP" sz="3200" dirty="0">
                <a:effectLst/>
              </a:rPr>
              <a:t>資本</a:t>
            </a:r>
            <a:r>
              <a:rPr lang="ja-JP" altLang="ja-JP" sz="3200" dirty="0" smtClean="0">
                <a:effectLst/>
              </a:rPr>
              <a:t>移転</a:t>
            </a:r>
            <a:endParaRPr lang="en-US" altLang="ja-JP" sz="3200" dirty="0" smtClean="0">
              <a:effectLst/>
            </a:endParaRPr>
          </a:p>
          <a:p>
            <a:pPr marL="857250" lvl="2" indent="0">
              <a:buNone/>
            </a:pPr>
            <a:r>
              <a:rPr lang="ja-JP" altLang="ja-JP" sz="2800" dirty="0" smtClean="0">
                <a:effectLst/>
              </a:rPr>
              <a:t>固定</a:t>
            </a:r>
            <a:r>
              <a:rPr lang="ja-JP" altLang="ja-JP" sz="2800" dirty="0">
                <a:effectLst/>
              </a:rPr>
              <a:t>資産の取得または処分にかかる資金の移転、固定資産の所有権の移転、債権者による債務免除</a:t>
            </a:r>
          </a:p>
          <a:p>
            <a:pPr lvl="1"/>
            <a:r>
              <a:rPr lang="ja-JP" altLang="ja-JP" sz="3200" dirty="0">
                <a:effectLst/>
              </a:rPr>
              <a:t>その他</a:t>
            </a:r>
            <a:r>
              <a:rPr lang="ja-JP" altLang="ja-JP" sz="3200" dirty="0" smtClean="0">
                <a:effectLst/>
              </a:rPr>
              <a:t>資産</a:t>
            </a:r>
            <a:endParaRPr lang="en-US" altLang="ja-JP" sz="3200" dirty="0" smtClean="0">
              <a:effectLst/>
            </a:endParaRPr>
          </a:p>
          <a:p>
            <a:pPr marL="857250" lvl="2" indent="0">
              <a:buNone/>
            </a:pPr>
            <a:r>
              <a:rPr lang="ja-JP" altLang="ja-JP" sz="2800" dirty="0" smtClean="0">
                <a:effectLst/>
              </a:rPr>
              <a:t>非生産</a:t>
            </a:r>
            <a:r>
              <a:rPr lang="ja-JP" altLang="ja-JP" sz="2800" dirty="0">
                <a:effectLst/>
              </a:rPr>
              <a:t>非金融資産の取引－特許権、著作権、商標権、譲渡可能な契約、大使館あるいは国際機関による土地の取得・処分など</a:t>
            </a:r>
          </a:p>
          <a:p>
            <a:endParaRPr kumimoji="1" lang="ja-JP" altLang="en-US" dirty="0"/>
          </a:p>
        </p:txBody>
      </p:sp>
    </p:spTree>
    <p:extLst>
      <p:ext uri="{BB962C8B-B14F-4D97-AF65-F5344CB8AC3E}">
        <p14:creationId xmlns:p14="http://schemas.microsoft.com/office/powerpoint/2010/main" val="264745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pPr lvl="0"/>
            <a:r>
              <a:rPr lang="ja-JP" altLang="ja-JP" dirty="0">
                <a:effectLst/>
              </a:rPr>
              <a:t>金融</a:t>
            </a:r>
            <a:r>
              <a:rPr lang="ja-JP" altLang="ja-JP" dirty="0" smtClean="0">
                <a:effectLst/>
              </a:rPr>
              <a:t>収支</a:t>
            </a:r>
            <a:r>
              <a:rPr lang="en-US" altLang="ja-JP" dirty="0" smtClean="0">
                <a:effectLst/>
              </a:rPr>
              <a:t/>
            </a:r>
            <a:br>
              <a:rPr lang="en-US" altLang="ja-JP" dirty="0" smtClean="0">
                <a:effectLst/>
              </a:rPr>
            </a:br>
            <a:r>
              <a:rPr lang="ja-JP" altLang="ja-JP" sz="3600" dirty="0" smtClean="0">
                <a:effectLst/>
              </a:rPr>
              <a:t>（旧</a:t>
            </a:r>
            <a:r>
              <a:rPr lang="ja-JP" altLang="en-US" sz="3600" dirty="0" smtClean="0">
                <a:effectLst/>
              </a:rPr>
              <a:t>投資収支</a:t>
            </a:r>
            <a:r>
              <a:rPr lang="ja-JP" altLang="ja-JP" sz="3600" dirty="0" smtClean="0">
                <a:effectLst/>
              </a:rPr>
              <a:t>＋</a:t>
            </a:r>
            <a:r>
              <a:rPr lang="ja-JP" altLang="ja-JP" sz="3600" dirty="0">
                <a:effectLst/>
              </a:rPr>
              <a:t>外貨準備増減</a:t>
            </a:r>
            <a:r>
              <a:rPr lang="ja-JP" altLang="ja-JP" sz="3600" dirty="0" smtClean="0">
                <a:effectLst/>
              </a:rPr>
              <a:t>）</a:t>
            </a:r>
            <a:endParaRPr kumimoji="1" lang="ja-JP" altLang="en-US" dirty="0"/>
          </a:p>
        </p:txBody>
      </p:sp>
      <p:sp>
        <p:nvSpPr>
          <p:cNvPr id="3" name="コンテンツ プレースホルダー 2"/>
          <p:cNvSpPr>
            <a:spLocks noGrp="1"/>
          </p:cNvSpPr>
          <p:nvPr>
            <p:ph idx="1"/>
          </p:nvPr>
        </p:nvSpPr>
        <p:spPr>
          <a:xfrm>
            <a:off x="415468" y="1124744"/>
            <a:ext cx="8712968" cy="4530725"/>
          </a:xfrm>
        </p:spPr>
        <p:txBody>
          <a:bodyPr/>
          <a:lstStyle/>
          <a:p>
            <a:pPr marL="0" lvl="1" indent="0"/>
            <a:r>
              <a:rPr lang="ja-JP" altLang="ja-JP" sz="3200" dirty="0" smtClean="0">
                <a:effectLst/>
              </a:rPr>
              <a:t>直接投資</a:t>
            </a:r>
            <a:endParaRPr lang="en-US" altLang="ja-JP" sz="3200" dirty="0" smtClean="0">
              <a:effectLst/>
            </a:endParaRPr>
          </a:p>
          <a:p>
            <a:pPr marL="0" lvl="2" indent="0">
              <a:buNone/>
            </a:pPr>
            <a:r>
              <a:rPr lang="ja-JP" altLang="ja-JP" dirty="0" smtClean="0">
                <a:effectLst/>
              </a:rPr>
              <a:t>経営</a:t>
            </a:r>
            <a:r>
              <a:rPr lang="ja-JP" altLang="ja-JP" dirty="0">
                <a:effectLst/>
              </a:rPr>
              <a:t>への支配を目的とした投資。原則出資比率</a:t>
            </a:r>
            <a:r>
              <a:rPr lang="en-US" altLang="ja-JP" dirty="0">
                <a:effectLst/>
              </a:rPr>
              <a:t>10%</a:t>
            </a:r>
            <a:r>
              <a:rPr lang="ja-JP" altLang="ja-JP" dirty="0">
                <a:effectLst/>
              </a:rPr>
              <a:t>以上</a:t>
            </a:r>
          </a:p>
          <a:p>
            <a:pPr marL="0" lvl="1" indent="0"/>
            <a:r>
              <a:rPr lang="ja-JP" altLang="ja-JP" sz="3200" dirty="0">
                <a:effectLst/>
              </a:rPr>
              <a:t>証券投資</a:t>
            </a:r>
          </a:p>
          <a:p>
            <a:pPr marL="0" lvl="1" indent="0"/>
            <a:r>
              <a:rPr lang="ja-JP" altLang="ja-JP" sz="3200" dirty="0">
                <a:effectLst/>
              </a:rPr>
              <a:t>金融派生</a:t>
            </a:r>
            <a:r>
              <a:rPr lang="ja-JP" altLang="ja-JP" sz="3200" dirty="0" smtClean="0">
                <a:effectLst/>
              </a:rPr>
              <a:t>商品</a:t>
            </a:r>
            <a:endParaRPr lang="en-US" altLang="ja-JP" sz="3200" dirty="0" smtClean="0">
              <a:effectLst/>
            </a:endParaRPr>
          </a:p>
          <a:p>
            <a:pPr marL="0" lvl="2" indent="0">
              <a:buNone/>
            </a:pPr>
            <a:r>
              <a:rPr lang="ja-JP" altLang="ja-JP" dirty="0" smtClean="0">
                <a:effectLst/>
              </a:rPr>
              <a:t>オプション</a:t>
            </a:r>
            <a:r>
              <a:rPr lang="ja-JP" altLang="ja-JP" dirty="0">
                <a:effectLst/>
              </a:rPr>
              <a:t>取引、先物および先渡取引、ワラント、通貨スワップなどその他投資：貿易信用、貸付・借入、現預金など。</a:t>
            </a:r>
          </a:p>
          <a:p>
            <a:pPr marL="0" lvl="1" indent="0"/>
            <a:r>
              <a:rPr lang="ja-JP" altLang="ja-JP" sz="3200" dirty="0">
                <a:effectLst/>
              </a:rPr>
              <a:t>その他</a:t>
            </a:r>
            <a:r>
              <a:rPr lang="ja-JP" altLang="ja-JP" sz="3200" dirty="0" smtClean="0">
                <a:effectLst/>
              </a:rPr>
              <a:t>投資</a:t>
            </a:r>
            <a:endParaRPr lang="en-US" altLang="ja-JP" sz="3200" dirty="0">
              <a:effectLst/>
            </a:endParaRPr>
          </a:p>
          <a:p>
            <a:pPr marL="0" lvl="2" indent="0">
              <a:buNone/>
            </a:pPr>
            <a:r>
              <a:rPr lang="ja-JP" altLang="ja-JP" dirty="0" smtClean="0">
                <a:effectLst/>
              </a:rPr>
              <a:t>直接</a:t>
            </a:r>
            <a:r>
              <a:rPr lang="ja-JP" altLang="ja-JP" dirty="0">
                <a:effectLst/>
              </a:rPr>
              <a:t>投資、証券投資、金融派生商品および外貨準備のいずれにも該当しない金融取引。形態別にも、貸付・借入、貿易信用、現預金、その他に細分される</a:t>
            </a:r>
          </a:p>
          <a:p>
            <a:pPr marL="0" lvl="1" indent="0"/>
            <a:r>
              <a:rPr lang="ja-JP" altLang="ja-JP" sz="3200" dirty="0" smtClean="0">
                <a:effectLst/>
              </a:rPr>
              <a:t>外貨準備</a:t>
            </a:r>
            <a:endParaRPr lang="en-US" altLang="ja-JP" sz="3200" dirty="0" smtClean="0">
              <a:effectLst/>
            </a:endParaRPr>
          </a:p>
          <a:p>
            <a:pPr marL="0" lvl="2" indent="0">
              <a:buNone/>
            </a:pPr>
            <a:r>
              <a:rPr lang="ja-JP" altLang="ja-JP" dirty="0" smtClean="0">
                <a:effectLst/>
              </a:rPr>
              <a:t>通貨</a:t>
            </a:r>
            <a:r>
              <a:rPr lang="ja-JP" altLang="ja-JP" dirty="0">
                <a:effectLst/>
              </a:rPr>
              <a:t>当局の管</a:t>
            </a:r>
            <a:r>
              <a:rPr lang="ja-JP" altLang="ja-JP" sz="2000" dirty="0">
                <a:effectLst/>
              </a:rPr>
              <a:t>理下にある利用可能な対外資産の増減</a:t>
            </a:r>
          </a:p>
          <a:p>
            <a:pPr marL="0" lvl="1" indent="0"/>
            <a:endParaRPr kumimoji="1" lang="ja-JP" altLang="en-US" dirty="0"/>
          </a:p>
        </p:txBody>
      </p:sp>
    </p:spTree>
    <p:extLst>
      <p:ext uri="{BB962C8B-B14F-4D97-AF65-F5344CB8AC3E}">
        <p14:creationId xmlns:p14="http://schemas.microsoft.com/office/powerpoint/2010/main" val="2787094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誤差脱漏</a:t>
            </a:r>
            <a:endParaRPr kumimoji="1" lang="ja-JP" altLang="en-US" dirty="0"/>
          </a:p>
        </p:txBody>
      </p:sp>
      <p:sp>
        <p:nvSpPr>
          <p:cNvPr id="5" name="コンテンツ プレースホルダー 4"/>
          <p:cNvSpPr>
            <a:spLocks noGrp="1"/>
          </p:cNvSpPr>
          <p:nvPr>
            <p:ph idx="1"/>
          </p:nvPr>
        </p:nvSpPr>
        <p:spPr>
          <a:xfrm>
            <a:off x="467544" y="1124744"/>
            <a:ext cx="8229600" cy="1468760"/>
          </a:xfrm>
        </p:spPr>
        <p:txBody>
          <a:bodyPr/>
          <a:lstStyle/>
          <a:p>
            <a:pPr marL="0" indent="0">
              <a:buNone/>
            </a:pPr>
            <a:r>
              <a:rPr lang="ja-JP" altLang="ja-JP" dirty="0">
                <a:effectLst/>
              </a:rPr>
              <a:t>統計作成の過程において生じる技術的な計数のずれを調整する項目</a:t>
            </a:r>
            <a:endParaRPr kumimoji="1" lang="ja-JP" altLang="en-US" dirty="0"/>
          </a:p>
        </p:txBody>
      </p:sp>
      <p:sp>
        <p:nvSpPr>
          <p:cNvPr id="6" name="タイトル 3"/>
          <p:cNvSpPr txBox="1">
            <a:spLocks/>
          </p:cNvSpPr>
          <p:nvPr/>
        </p:nvSpPr>
        <p:spPr bwMode="auto">
          <a:xfrm>
            <a:off x="395536" y="299695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ja-JP" altLang="en-US" kern="0" dirty="0" smtClean="0"/>
              <a:t>国際収支の恒等式</a:t>
            </a:r>
            <a:endParaRPr lang="ja-JP" altLang="en-US" kern="0" dirty="0"/>
          </a:p>
        </p:txBody>
      </p:sp>
      <p:sp>
        <p:nvSpPr>
          <p:cNvPr id="7" name="コンテンツ プレースホルダー 4"/>
          <p:cNvSpPr txBox="1">
            <a:spLocks/>
          </p:cNvSpPr>
          <p:nvPr/>
        </p:nvSpPr>
        <p:spPr bwMode="auto">
          <a:xfrm>
            <a:off x="387860" y="4293096"/>
            <a:ext cx="8229600" cy="1468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marL="0" indent="0">
              <a:buNone/>
            </a:pPr>
            <a:r>
              <a:rPr lang="ja-JP" altLang="ja-JP" dirty="0">
                <a:effectLst/>
              </a:rPr>
              <a:t> </a:t>
            </a:r>
            <a:r>
              <a:rPr lang="ja-JP" altLang="ja-JP" b="1" dirty="0">
                <a:effectLst/>
              </a:rPr>
              <a:t>経常収支 ＋ 資本移転等収支 － 金融収支 ＋ 誤差脱漏 ＝</a:t>
            </a:r>
            <a:r>
              <a:rPr lang="en-US" altLang="ja-JP" b="1" dirty="0">
                <a:effectLst/>
              </a:rPr>
              <a:t> 0 </a:t>
            </a:r>
            <a:endParaRPr lang="ja-JP" altLang="en-US" kern="0" dirty="0"/>
          </a:p>
        </p:txBody>
      </p:sp>
    </p:spTree>
    <p:extLst>
      <p:ext uri="{BB962C8B-B14F-4D97-AF65-F5344CB8AC3E}">
        <p14:creationId xmlns:p14="http://schemas.microsoft.com/office/powerpoint/2010/main" val="323497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864096"/>
          </a:xfrm>
        </p:spPr>
        <p:txBody>
          <a:bodyPr/>
          <a:lstStyle/>
          <a:p>
            <a:r>
              <a:rPr lang="ja-JP" altLang="ja-JP" b="1" dirty="0">
                <a:effectLst/>
              </a:rPr>
              <a:t>国際収支表の改正</a:t>
            </a:r>
            <a:endParaRPr kumimoji="1" lang="ja-JP" altLang="en-US" dirty="0"/>
          </a:p>
        </p:txBody>
      </p:sp>
      <p:sp>
        <p:nvSpPr>
          <p:cNvPr id="3" name="コンテンツ プレースホルダー 2"/>
          <p:cNvSpPr>
            <a:spLocks noGrp="1"/>
          </p:cNvSpPr>
          <p:nvPr>
            <p:ph idx="1"/>
          </p:nvPr>
        </p:nvSpPr>
        <p:spPr>
          <a:xfrm>
            <a:off x="467544" y="1052736"/>
            <a:ext cx="8229600" cy="4530725"/>
          </a:xfrm>
        </p:spPr>
        <p:txBody>
          <a:bodyPr>
            <a:noAutofit/>
          </a:bodyPr>
          <a:lstStyle/>
          <a:p>
            <a:pPr lvl="0"/>
            <a:r>
              <a:rPr lang="ja-JP" altLang="ja-JP" sz="2800" b="1" dirty="0">
                <a:effectLst/>
              </a:rPr>
              <a:t>我が国の国際収支関連統計は、国際収支マニュアル第</a:t>
            </a:r>
            <a:r>
              <a:rPr lang="en-US" altLang="ja-JP" sz="2800" b="1" dirty="0">
                <a:effectLst/>
              </a:rPr>
              <a:t>6</a:t>
            </a:r>
            <a:r>
              <a:rPr lang="ja-JP" altLang="ja-JP" sz="2800" b="1" dirty="0">
                <a:effectLst/>
              </a:rPr>
              <a:t>版（以下「第</a:t>
            </a:r>
            <a:r>
              <a:rPr lang="en-US" altLang="ja-JP" sz="2800" b="1" dirty="0">
                <a:effectLst/>
              </a:rPr>
              <a:t>6</a:t>
            </a:r>
            <a:r>
              <a:rPr lang="ja-JP" altLang="ja-JP" sz="2800" b="1" dirty="0">
                <a:effectLst/>
              </a:rPr>
              <a:t>版」）に準拠した統計に移行することを主眼として、平成</a:t>
            </a:r>
            <a:r>
              <a:rPr lang="en-US" altLang="ja-JP" sz="2800" b="1" dirty="0">
                <a:effectLst/>
              </a:rPr>
              <a:t>26</a:t>
            </a:r>
            <a:r>
              <a:rPr lang="ja-JP" altLang="ja-JP" sz="2800" b="1" dirty="0">
                <a:effectLst/>
              </a:rPr>
              <a:t>年</a:t>
            </a:r>
            <a:r>
              <a:rPr lang="en-US" altLang="ja-JP" sz="2800" b="1" dirty="0">
                <a:effectLst/>
              </a:rPr>
              <a:t>1</a:t>
            </a:r>
            <a:r>
              <a:rPr lang="ja-JP" altLang="ja-JP" sz="2800" b="1" dirty="0">
                <a:effectLst/>
              </a:rPr>
              <a:t>月取引計上分から所要の見直しを行う予定（第</a:t>
            </a:r>
            <a:r>
              <a:rPr lang="en-US" altLang="ja-JP" sz="2800" b="1" dirty="0">
                <a:effectLst/>
              </a:rPr>
              <a:t>6</a:t>
            </a:r>
            <a:r>
              <a:rPr lang="ja-JP" altLang="ja-JP" sz="2800" b="1" dirty="0">
                <a:effectLst/>
              </a:rPr>
              <a:t>版：平成</a:t>
            </a:r>
            <a:r>
              <a:rPr lang="en-US" altLang="ja-JP" sz="2800" b="1" dirty="0">
                <a:effectLst/>
              </a:rPr>
              <a:t>20</a:t>
            </a:r>
            <a:r>
              <a:rPr lang="ja-JP" altLang="ja-JP" sz="2800" b="1" dirty="0">
                <a:effectLst/>
              </a:rPr>
              <a:t>年</a:t>
            </a:r>
            <a:r>
              <a:rPr lang="en-US" altLang="ja-JP" sz="2800" b="1" dirty="0">
                <a:effectLst/>
              </a:rPr>
              <a:t>12</a:t>
            </a:r>
            <a:r>
              <a:rPr lang="ja-JP" altLang="ja-JP" sz="2800" b="1" dirty="0">
                <a:effectLst/>
              </a:rPr>
              <a:t>月に</a:t>
            </a:r>
            <a:r>
              <a:rPr lang="en-US" altLang="ja-JP" sz="2800" b="1" dirty="0">
                <a:effectLst/>
              </a:rPr>
              <a:t>IMF</a:t>
            </a:r>
            <a:r>
              <a:rPr lang="ja-JP" altLang="ja-JP" sz="2800" b="1" dirty="0">
                <a:effectLst/>
              </a:rPr>
              <a:t>が公表）。</a:t>
            </a:r>
            <a:endParaRPr lang="ja-JP" altLang="ja-JP" sz="2800" dirty="0">
              <a:effectLst/>
            </a:endParaRPr>
          </a:p>
          <a:p>
            <a:pPr lvl="0"/>
            <a:r>
              <a:rPr lang="en-US" altLang="ja-JP" sz="2800" b="1" dirty="0">
                <a:effectLst/>
              </a:rPr>
              <a:t> </a:t>
            </a:r>
            <a:r>
              <a:rPr lang="ja-JP" altLang="ja-JP" sz="2800" b="1" dirty="0">
                <a:effectLst/>
              </a:rPr>
              <a:t>我が国は、第</a:t>
            </a:r>
            <a:r>
              <a:rPr lang="en-US" altLang="ja-JP" sz="2800" b="1" dirty="0">
                <a:effectLst/>
              </a:rPr>
              <a:t>6</a:t>
            </a:r>
            <a:r>
              <a:rPr lang="ja-JP" altLang="ja-JP" sz="2800" b="1" dirty="0">
                <a:effectLst/>
              </a:rPr>
              <a:t>版準拠統計への移行に当たり、主要な報告者への説明や省令改正に係るパブリックコメントを実施し、改正省令の公布（平成</a:t>
            </a:r>
            <a:r>
              <a:rPr lang="en-US" altLang="ja-JP" sz="2800" b="1" dirty="0">
                <a:effectLst/>
              </a:rPr>
              <a:t>23</a:t>
            </a:r>
            <a:r>
              <a:rPr lang="ja-JP" altLang="ja-JP" sz="2800" b="1" dirty="0">
                <a:effectLst/>
              </a:rPr>
              <a:t>年</a:t>
            </a:r>
            <a:r>
              <a:rPr lang="en-US" altLang="ja-JP" sz="2800" b="1" dirty="0">
                <a:effectLst/>
              </a:rPr>
              <a:t>12</a:t>
            </a:r>
            <a:r>
              <a:rPr lang="ja-JP" altLang="ja-JP" sz="2800" b="1" dirty="0">
                <a:effectLst/>
              </a:rPr>
              <a:t>月末）から施行まで約</a:t>
            </a:r>
            <a:r>
              <a:rPr lang="en-US" altLang="ja-JP" sz="2800" b="1" dirty="0">
                <a:effectLst/>
              </a:rPr>
              <a:t>2</a:t>
            </a:r>
            <a:r>
              <a:rPr lang="ja-JP" altLang="ja-JP" sz="2800" b="1" dirty="0">
                <a:effectLst/>
              </a:rPr>
              <a:t>年間の準備期間を設ける等、必要な準備を進めてきた。</a:t>
            </a:r>
            <a:endParaRPr lang="ja-JP" altLang="ja-JP" sz="2800" dirty="0">
              <a:effectLst/>
            </a:endParaRPr>
          </a:p>
          <a:p>
            <a:pPr lvl="0"/>
            <a:r>
              <a:rPr lang="ja-JP" altLang="ja-JP" sz="2800" b="1" dirty="0">
                <a:effectLst/>
              </a:rPr>
              <a:t>主要国では豪、米、印、加、露等が既に第</a:t>
            </a:r>
            <a:r>
              <a:rPr lang="en-US" altLang="ja-JP" sz="2800" b="1" dirty="0">
                <a:effectLst/>
              </a:rPr>
              <a:t>6</a:t>
            </a:r>
            <a:r>
              <a:rPr lang="ja-JP" altLang="ja-JP" sz="2800" b="1" dirty="0">
                <a:effectLst/>
              </a:rPr>
              <a:t>版準拠統計に移行。</a:t>
            </a:r>
            <a:r>
              <a:rPr lang="en-US" altLang="ja-JP" sz="2800" b="1" dirty="0">
                <a:effectLst/>
              </a:rPr>
              <a:t>EU</a:t>
            </a:r>
            <a:r>
              <a:rPr lang="ja-JP" altLang="ja-JP" sz="2800" b="1" dirty="0">
                <a:effectLst/>
              </a:rPr>
              <a:t>諸国は我が国と同様、平成</a:t>
            </a:r>
            <a:r>
              <a:rPr lang="en-US" altLang="ja-JP" sz="2800" b="1" dirty="0">
                <a:effectLst/>
              </a:rPr>
              <a:t>26</a:t>
            </a:r>
            <a:r>
              <a:rPr lang="ja-JP" altLang="ja-JP" sz="2800" b="1" dirty="0">
                <a:effectLst/>
              </a:rPr>
              <a:t>年に移行予定。</a:t>
            </a:r>
            <a:endParaRPr lang="ja-JP" altLang="ja-JP" sz="2800" dirty="0">
              <a:effectLst/>
            </a:endParaRPr>
          </a:p>
          <a:p>
            <a:endParaRPr kumimoji="1" lang="ja-JP" altLang="en-US" sz="2800" dirty="0"/>
          </a:p>
        </p:txBody>
      </p:sp>
    </p:spTree>
    <p:extLst>
      <p:ext uri="{BB962C8B-B14F-4D97-AF65-F5344CB8AC3E}">
        <p14:creationId xmlns:p14="http://schemas.microsoft.com/office/powerpoint/2010/main" val="82348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004"/>
            <a:ext cx="8229600" cy="1143000"/>
          </a:xfrm>
        </p:spPr>
        <p:txBody>
          <a:bodyPr>
            <a:normAutofit fontScale="90000"/>
          </a:bodyPr>
          <a:lstStyle/>
          <a:p>
            <a:r>
              <a:rPr lang="en-US" altLang="ja-JP" b="1" dirty="0">
                <a:effectLst/>
              </a:rPr>
              <a:t>IMF</a:t>
            </a:r>
            <a:r>
              <a:rPr lang="ja-JP" altLang="ja-JP" b="1" dirty="0">
                <a:effectLst/>
              </a:rPr>
              <a:t>基準第</a:t>
            </a:r>
            <a:r>
              <a:rPr lang="en-US" altLang="ja-JP" b="1" dirty="0">
                <a:effectLst/>
              </a:rPr>
              <a:t>5</a:t>
            </a:r>
            <a:r>
              <a:rPr lang="ja-JP" altLang="ja-JP" b="1" dirty="0">
                <a:effectLst/>
              </a:rPr>
              <a:t>版から第</a:t>
            </a:r>
            <a:r>
              <a:rPr lang="en-US" altLang="ja-JP" b="1" dirty="0">
                <a:effectLst/>
              </a:rPr>
              <a:t>6</a:t>
            </a:r>
            <a:r>
              <a:rPr lang="ja-JP" altLang="ja-JP" b="1" dirty="0">
                <a:effectLst/>
              </a:rPr>
              <a:t>版への変更</a:t>
            </a:r>
            <a:r>
              <a:rPr lang="ja-JP" altLang="ja-JP" dirty="0">
                <a:effectLst/>
              </a:rPr>
              <a:t/>
            </a:r>
            <a:br>
              <a:rPr lang="ja-JP" altLang="ja-JP" dirty="0">
                <a:effectLst/>
              </a:rPr>
            </a:b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703" t="5675" r="1687" b="2666"/>
          <a:stretch/>
        </p:blipFill>
        <p:spPr>
          <a:xfrm>
            <a:off x="1115616" y="620688"/>
            <a:ext cx="7157138" cy="6048672"/>
          </a:xfrm>
        </p:spPr>
      </p:pic>
      <p:sp>
        <p:nvSpPr>
          <p:cNvPr id="5" name="テキスト ボックス 4"/>
          <p:cNvSpPr txBox="1"/>
          <p:nvPr/>
        </p:nvSpPr>
        <p:spPr>
          <a:xfrm>
            <a:off x="2843808" y="6305095"/>
            <a:ext cx="5401735" cy="261610"/>
          </a:xfrm>
          <a:prstGeom prst="rect">
            <a:avLst/>
          </a:prstGeom>
          <a:noFill/>
        </p:spPr>
        <p:txBody>
          <a:bodyPr wrap="square" rtlCol="0">
            <a:spAutoFit/>
          </a:bodyPr>
          <a:lstStyle/>
          <a:p>
            <a:r>
              <a:rPr lang="ja-JP" altLang="en-US" sz="1100" b="1" dirty="0" smtClean="0">
                <a:solidFill>
                  <a:schemeClr val="bg1"/>
                </a:solidFill>
              </a:rPr>
              <a:t>日本銀行「国際</a:t>
            </a:r>
            <a:r>
              <a:rPr lang="ja-JP" altLang="en-US" sz="1100" b="1" dirty="0">
                <a:solidFill>
                  <a:schemeClr val="bg1"/>
                </a:solidFill>
              </a:rPr>
              <a:t>収支関連統計の見直しに</a:t>
            </a:r>
            <a:r>
              <a:rPr lang="ja-JP" altLang="en-US" sz="1100" b="1" dirty="0" smtClean="0">
                <a:solidFill>
                  <a:schemeClr val="bg1"/>
                </a:solidFill>
              </a:rPr>
              <a:t>ついて」</a:t>
            </a:r>
            <a:endParaRPr kumimoji="1" lang="ja-JP" altLang="en-US" sz="1100" b="1" dirty="0">
              <a:solidFill>
                <a:schemeClr val="bg1"/>
              </a:solidFill>
            </a:endParaRPr>
          </a:p>
        </p:txBody>
      </p:sp>
    </p:spTree>
    <p:extLst>
      <p:ext uri="{BB962C8B-B14F-4D97-AF65-F5344CB8AC3E}">
        <p14:creationId xmlns:p14="http://schemas.microsoft.com/office/powerpoint/2010/main" val="178251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507288" cy="1143000"/>
          </a:xfrm>
        </p:spPr>
        <p:txBody>
          <a:bodyPr/>
          <a:lstStyle/>
          <a:p>
            <a:r>
              <a:rPr kumimoji="1" lang="ja-JP" altLang="en-US" dirty="0" smtClean="0"/>
              <a:t>証券投資・金融派生商品・その他投資の部門の細分化</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99" y="1844824"/>
            <a:ext cx="7492751" cy="4608512"/>
          </a:xfrm>
        </p:spPr>
      </p:pic>
      <p:sp>
        <p:nvSpPr>
          <p:cNvPr id="5" name="テキスト ボックス 4"/>
          <p:cNvSpPr txBox="1"/>
          <p:nvPr/>
        </p:nvSpPr>
        <p:spPr>
          <a:xfrm>
            <a:off x="2843807" y="6174290"/>
            <a:ext cx="5401735" cy="261610"/>
          </a:xfrm>
          <a:prstGeom prst="rect">
            <a:avLst/>
          </a:prstGeom>
          <a:noFill/>
        </p:spPr>
        <p:txBody>
          <a:bodyPr wrap="square" rtlCol="0">
            <a:spAutoFit/>
          </a:bodyPr>
          <a:lstStyle/>
          <a:p>
            <a:r>
              <a:rPr lang="ja-JP" altLang="en-US" sz="1100" b="1" dirty="0" smtClean="0">
                <a:solidFill>
                  <a:schemeClr val="bg1"/>
                </a:solidFill>
              </a:rPr>
              <a:t>日本銀行「国際</a:t>
            </a:r>
            <a:r>
              <a:rPr lang="ja-JP" altLang="en-US" sz="1100" b="1" dirty="0">
                <a:solidFill>
                  <a:schemeClr val="bg1"/>
                </a:solidFill>
              </a:rPr>
              <a:t>収支関連統計の見直しに</a:t>
            </a:r>
            <a:r>
              <a:rPr lang="ja-JP" altLang="en-US" sz="1100" b="1" dirty="0" smtClean="0">
                <a:solidFill>
                  <a:schemeClr val="bg1"/>
                </a:solidFill>
              </a:rPr>
              <a:t>ついて」</a:t>
            </a:r>
            <a:endParaRPr kumimoji="1" lang="ja-JP" altLang="en-US" sz="1100" b="1" dirty="0">
              <a:solidFill>
                <a:schemeClr val="bg1"/>
              </a:solidFill>
            </a:endParaRPr>
          </a:p>
        </p:txBody>
      </p:sp>
    </p:spTree>
    <p:extLst>
      <p:ext uri="{BB962C8B-B14F-4D97-AF65-F5344CB8AC3E}">
        <p14:creationId xmlns:p14="http://schemas.microsoft.com/office/powerpoint/2010/main" val="74744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effectLst/>
              </a:rPr>
              <a:t>計上基準等の変更</a:t>
            </a:r>
            <a:r>
              <a:rPr lang="ja-JP" altLang="en-US" dirty="0">
                <a:effectLst/>
              </a:rPr>
              <a:t> </a:t>
            </a:r>
            <a:br>
              <a:rPr lang="ja-JP" altLang="en-US" dirty="0">
                <a:effectLst/>
              </a:rPr>
            </a:br>
            <a:endParaRPr kumimoji="1" lang="ja-JP" altLang="en-US" dirty="0"/>
          </a:p>
        </p:txBody>
      </p:sp>
      <p:sp>
        <p:nvSpPr>
          <p:cNvPr id="3" name="コンテンツ プレースホルダー 2"/>
          <p:cNvSpPr>
            <a:spLocks noGrp="1"/>
          </p:cNvSpPr>
          <p:nvPr>
            <p:ph idx="1"/>
          </p:nvPr>
        </p:nvSpPr>
        <p:spPr/>
        <p:txBody>
          <a:bodyPr/>
          <a:lstStyle/>
          <a:p>
            <a:r>
              <a:rPr lang="ja-JP" altLang="en-US" b="1" dirty="0" smtClean="0">
                <a:effectLst/>
              </a:rPr>
              <a:t>所有権</a:t>
            </a:r>
            <a:r>
              <a:rPr lang="ja-JP" altLang="en-US" b="1" dirty="0">
                <a:effectLst/>
              </a:rPr>
              <a:t>移転原則の徹底</a:t>
            </a:r>
            <a:r>
              <a:rPr lang="ja-JP" altLang="en-US" dirty="0">
                <a:effectLst/>
              </a:rPr>
              <a:t/>
            </a:r>
            <a:br>
              <a:rPr lang="ja-JP" altLang="en-US" dirty="0">
                <a:effectLst/>
              </a:rPr>
            </a:br>
            <a:r>
              <a:rPr lang="ja-JP" altLang="en-US" dirty="0">
                <a:effectLst/>
              </a:rPr>
              <a:t>　現行では「貿易収支」に計上されている「加工用財貨」及び「財貨の修理」が、新統計では「サービス収支」の「委託加工サービス」及び「維持修理サービ ス」に計上替えとなる一方、現行では「サービス収支」に計上されている「仲介貿易」が、新統計では「貿易収支」に計上替えとなります。 </a:t>
            </a:r>
          </a:p>
        </p:txBody>
      </p:sp>
    </p:spTree>
    <p:extLst>
      <p:ext uri="{BB962C8B-B14F-4D97-AF65-F5344CB8AC3E}">
        <p14:creationId xmlns:p14="http://schemas.microsoft.com/office/powerpoint/2010/main" val="197483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792088"/>
          </a:xfrm>
        </p:spPr>
        <p:txBody>
          <a:bodyPr/>
          <a:lstStyle/>
          <a:p>
            <a:r>
              <a:rPr lang="ja-JP" altLang="en-US" b="1" dirty="0">
                <a:effectLst/>
              </a:rPr>
              <a:t>所有権移転原則の徹底</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980728"/>
            <a:ext cx="8592955" cy="5400600"/>
          </a:xfrm>
        </p:spPr>
      </p:pic>
      <p:sp>
        <p:nvSpPr>
          <p:cNvPr id="5" name="テキスト ボックス 4"/>
          <p:cNvSpPr txBox="1"/>
          <p:nvPr/>
        </p:nvSpPr>
        <p:spPr>
          <a:xfrm>
            <a:off x="3347864" y="6447864"/>
            <a:ext cx="5401735" cy="338554"/>
          </a:xfrm>
          <a:prstGeom prst="rect">
            <a:avLst/>
          </a:prstGeom>
          <a:noFill/>
        </p:spPr>
        <p:txBody>
          <a:bodyPr wrap="square" rtlCol="0">
            <a:spAutoFit/>
          </a:bodyPr>
          <a:lstStyle/>
          <a:p>
            <a:r>
              <a:rPr lang="ja-JP" altLang="en-US" b="1" dirty="0" smtClean="0"/>
              <a:t>日本銀行「国際</a:t>
            </a:r>
            <a:r>
              <a:rPr lang="ja-JP" altLang="en-US" b="1" dirty="0"/>
              <a:t>収支関連統計の見直しに</a:t>
            </a:r>
            <a:r>
              <a:rPr lang="ja-JP" altLang="en-US" b="1" dirty="0" smtClean="0"/>
              <a:t>ついて」</a:t>
            </a:r>
            <a:endParaRPr kumimoji="1" lang="ja-JP" altLang="en-US" b="1" dirty="0"/>
          </a:p>
        </p:txBody>
      </p:sp>
    </p:spTree>
    <p:extLst>
      <p:ext uri="{BB962C8B-B14F-4D97-AF65-F5344CB8AC3E}">
        <p14:creationId xmlns:p14="http://schemas.microsoft.com/office/powerpoint/2010/main" val="132106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effectLst/>
              </a:rPr>
              <a:t>計上基準等の変更</a:t>
            </a:r>
            <a:r>
              <a:rPr lang="ja-JP" altLang="en-US" dirty="0">
                <a:effectLst/>
              </a:rPr>
              <a:t> </a:t>
            </a:r>
            <a:endParaRPr kumimoji="1" lang="ja-JP" altLang="en-US" dirty="0"/>
          </a:p>
        </p:txBody>
      </p:sp>
      <p:sp>
        <p:nvSpPr>
          <p:cNvPr id="3" name="コンテンツ プレースホルダー 2"/>
          <p:cNvSpPr>
            <a:spLocks noGrp="1"/>
          </p:cNvSpPr>
          <p:nvPr>
            <p:ph idx="1"/>
          </p:nvPr>
        </p:nvSpPr>
        <p:spPr/>
        <p:txBody>
          <a:bodyPr/>
          <a:lstStyle/>
          <a:p>
            <a:r>
              <a:rPr lang="en-US" altLang="ja-JP" b="1" dirty="0" smtClean="0">
                <a:effectLst/>
              </a:rPr>
              <a:t>FISIM</a:t>
            </a:r>
            <a:r>
              <a:rPr lang="ja-JP" altLang="en-US" b="1" dirty="0">
                <a:effectLst/>
              </a:rPr>
              <a:t>の導入</a:t>
            </a:r>
            <a:r>
              <a:rPr lang="ja-JP" altLang="en-US" dirty="0">
                <a:effectLst/>
              </a:rPr>
              <a:t> </a:t>
            </a:r>
            <a:br>
              <a:rPr lang="ja-JP" altLang="en-US" dirty="0">
                <a:effectLst/>
              </a:rPr>
            </a:br>
            <a:r>
              <a:rPr lang="ja-JP" altLang="en-US" dirty="0">
                <a:effectLst/>
              </a:rPr>
              <a:t>　貸付金利や預金金利に利鞘の一部として含まれる</a:t>
            </a:r>
            <a:r>
              <a:rPr lang="en-US" altLang="ja-JP" dirty="0">
                <a:effectLst/>
              </a:rPr>
              <a:t>FISIM</a:t>
            </a:r>
            <a:r>
              <a:rPr lang="ja-JP" altLang="en-US" dirty="0">
                <a:effectLst/>
              </a:rPr>
              <a:t>（</a:t>
            </a:r>
            <a:r>
              <a:rPr lang="en-US" altLang="ja-JP" dirty="0">
                <a:effectLst/>
              </a:rPr>
              <a:t>Financial Intermediation Services Indirectly Measured</a:t>
            </a:r>
            <a:r>
              <a:rPr lang="ja-JP" altLang="en-US" dirty="0" err="1">
                <a:effectLst/>
              </a:rPr>
              <a:t>、</a:t>
            </a:r>
            <a:r>
              <a:rPr lang="ja-JP" altLang="en-US" dirty="0">
                <a:effectLst/>
              </a:rPr>
              <a:t>間接的に計測される金融仲介サービス）を推計し、「第一次所得収支」から控除して「金融サービス」に計上します。 </a:t>
            </a:r>
          </a:p>
        </p:txBody>
      </p:sp>
    </p:spTree>
    <p:extLst>
      <p:ext uri="{BB962C8B-B14F-4D97-AF65-F5344CB8AC3E}">
        <p14:creationId xmlns:p14="http://schemas.microsoft.com/office/powerpoint/2010/main" val="197483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effectLst/>
              </a:rPr>
              <a:t>計上基準等の変更</a:t>
            </a:r>
            <a:endParaRPr kumimoji="1" lang="ja-JP" altLang="en-US" dirty="0"/>
          </a:p>
        </p:txBody>
      </p:sp>
      <p:sp>
        <p:nvSpPr>
          <p:cNvPr id="3" name="コンテンツ プレースホルダー 2"/>
          <p:cNvSpPr>
            <a:spLocks noGrp="1"/>
          </p:cNvSpPr>
          <p:nvPr>
            <p:ph idx="1"/>
          </p:nvPr>
        </p:nvSpPr>
        <p:spPr/>
        <p:txBody>
          <a:bodyPr/>
          <a:lstStyle/>
          <a:p>
            <a:r>
              <a:rPr lang="ja-JP" altLang="en-US" b="1" dirty="0" smtClean="0">
                <a:effectLst/>
              </a:rPr>
              <a:t>ディーラー</a:t>
            </a:r>
            <a:r>
              <a:rPr lang="ja-JP" altLang="en-US" b="1" dirty="0">
                <a:effectLst/>
              </a:rPr>
              <a:t>・マージンの導入 </a:t>
            </a:r>
            <a:r>
              <a:rPr lang="ja-JP" altLang="en-US" dirty="0">
                <a:effectLst/>
              </a:rPr>
              <a:t/>
            </a:r>
            <a:br>
              <a:rPr lang="ja-JP" altLang="en-US" dirty="0">
                <a:effectLst/>
              </a:rPr>
            </a:br>
            <a:r>
              <a:rPr lang="ja-JP" altLang="en-US" dirty="0">
                <a:effectLst/>
              </a:rPr>
              <a:t>　金融商品の売買代金に含まれている間接的に徴収される取引手数料を推計し、「金融収支」から控除して「金融サービス」に計上します。 </a:t>
            </a:r>
          </a:p>
          <a:p>
            <a:r>
              <a:rPr lang="ja-JP" altLang="en-US" b="1" dirty="0" smtClean="0">
                <a:effectLst/>
              </a:rPr>
              <a:t>特許権</a:t>
            </a:r>
            <a:r>
              <a:rPr lang="ja-JP" altLang="en-US" b="1" dirty="0">
                <a:effectLst/>
              </a:rPr>
              <a:t>・著作権売買の取扱いの変更</a:t>
            </a:r>
            <a:r>
              <a:rPr lang="ja-JP" altLang="en-US" dirty="0">
                <a:effectLst/>
              </a:rPr>
              <a:t> </a:t>
            </a:r>
            <a:br>
              <a:rPr lang="ja-JP" altLang="en-US" dirty="0">
                <a:effectLst/>
              </a:rPr>
            </a:br>
            <a:r>
              <a:rPr lang="ja-JP" altLang="en-US" dirty="0">
                <a:effectLst/>
              </a:rPr>
              <a:t>　特許権等を非生産資産ではなく生産資産として扱い、その売買を「その他サービス」の下位項目に計上します。 </a:t>
            </a:r>
          </a:p>
        </p:txBody>
      </p:sp>
    </p:spTree>
    <p:extLst>
      <p:ext uri="{BB962C8B-B14F-4D97-AF65-F5344CB8AC3E}">
        <p14:creationId xmlns:p14="http://schemas.microsoft.com/office/powerpoint/2010/main" val="197483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7986713" cy="762000"/>
          </a:xfrm>
        </p:spPr>
        <p:txBody>
          <a:bodyPr/>
          <a:lstStyle/>
          <a:p>
            <a:pPr eaLnBrk="1" hangingPunct="1">
              <a:defRPr/>
            </a:pPr>
            <a:r>
              <a:rPr lang="ja-JP" altLang="en-US" sz="3700" smtClean="0"/>
              <a:t>国際収支の意味</a:t>
            </a:r>
          </a:p>
        </p:txBody>
      </p:sp>
      <p:sp>
        <p:nvSpPr>
          <p:cNvPr id="36867" name="Rectangle 3"/>
          <p:cNvSpPr>
            <a:spLocks noGrp="1" noChangeArrowheads="1"/>
          </p:cNvSpPr>
          <p:nvPr>
            <p:ph type="body" idx="1"/>
          </p:nvPr>
        </p:nvSpPr>
        <p:spPr/>
        <p:txBody>
          <a:bodyPr/>
          <a:lstStyle/>
          <a:p>
            <a:pPr eaLnBrk="1" hangingPunct="1">
              <a:defRPr/>
            </a:pPr>
            <a:r>
              <a:rPr lang="ja-JP" altLang="en-US" dirty="0" smtClean="0"/>
              <a:t>英語でｂａｌａｎｃｅ　ｏｆ　ｐａｙｍｅｎｔと書くとこからも明らかなように、黒字でもなく，赤字でもなく、均衡状態が理想。</a:t>
            </a:r>
          </a:p>
          <a:p>
            <a:pPr eaLnBrk="1" hangingPunct="1">
              <a:defRPr/>
            </a:pPr>
            <a:r>
              <a:rPr lang="ja-JP" altLang="en-US" dirty="0" smtClean="0"/>
              <a:t>黒字がよくて、赤字は悪い、とは一概にはいえない。</a:t>
            </a:r>
          </a:p>
          <a:p>
            <a:pPr eaLnBrk="1" hangingPunct="1">
              <a:defRPr/>
            </a:pPr>
            <a:r>
              <a:rPr lang="ja-JP" altLang="en-US" dirty="0" smtClean="0"/>
              <a:t>その原因が構造的なものであるのか、それとも一時的なものであるのかが問題。</a:t>
            </a:r>
            <a:endParaRPr lang="en-US" altLang="ja-JP" dirty="0" smtClean="0"/>
          </a:p>
          <a:p>
            <a:pPr eaLnBrk="1" hangingPunct="1">
              <a:defRPr/>
            </a:pPr>
            <a:endParaRPr lang="ja-JP"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effectLst/>
              </a:rPr>
              <a:t>計上基準等の変更</a:t>
            </a:r>
            <a:endParaRPr kumimoji="1" lang="ja-JP" altLang="en-US" dirty="0"/>
          </a:p>
        </p:txBody>
      </p:sp>
      <p:sp>
        <p:nvSpPr>
          <p:cNvPr id="3" name="コンテンツ プレースホルダー 2"/>
          <p:cNvSpPr>
            <a:spLocks noGrp="1"/>
          </p:cNvSpPr>
          <p:nvPr>
            <p:ph idx="1"/>
          </p:nvPr>
        </p:nvSpPr>
        <p:spPr/>
        <p:txBody>
          <a:bodyPr/>
          <a:lstStyle/>
          <a:p>
            <a:r>
              <a:rPr lang="ja-JP" altLang="en-US" b="1" dirty="0" smtClean="0">
                <a:effectLst/>
              </a:rPr>
              <a:t>証券</a:t>
            </a:r>
            <a:r>
              <a:rPr lang="ja-JP" altLang="en-US" b="1" dirty="0">
                <a:effectLst/>
              </a:rPr>
              <a:t>貸借取引の取扱いの変更</a:t>
            </a:r>
            <a:r>
              <a:rPr lang="ja-JP" altLang="en-US" dirty="0">
                <a:effectLst/>
              </a:rPr>
              <a:t> </a:t>
            </a:r>
            <a:br>
              <a:rPr lang="ja-JP" altLang="en-US" dirty="0">
                <a:effectLst/>
              </a:rPr>
            </a:br>
            <a:r>
              <a:rPr lang="ja-JP" altLang="en-US" dirty="0">
                <a:effectLst/>
              </a:rPr>
              <a:t>　現行では証券投資に計上されている証券貸借取引について、証券貸借を証券売買と見做さないこととされたことから、当該取引の計上を取り止めます。 </a:t>
            </a:r>
          </a:p>
          <a:p>
            <a:endParaRPr kumimoji="1" lang="ja-JP" altLang="en-US" dirty="0"/>
          </a:p>
        </p:txBody>
      </p:sp>
    </p:spTree>
    <p:extLst>
      <p:ext uri="{BB962C8B-B14F-4D97-AF65-F5344CB8AC3E}">
        <p14:creationId xmlns:p14="http://schemas.microsoft.com/office/powerpoint/2010/main" val="197483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2656"/>
            <a:ext cx="4680520" cy="6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013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3"/>
          <p:cNvSpPr>
            <a:spLocks noChangeArrowheads="1"/>
          </p:cNvSpPr>
          <p:nvPr/>
        </p:nvSpPr>
        <p:spPr bwMode="auto">
          <a:xfrm>
            <a:off x="2411413" y="89843"/>
            <a:ext cx="3960812" cy="461665"/>
          </a:xfrm>
          <a:prstGeom prst="rect">
            <a:avLst/>
          </a:prstGeom>
          <a:noFill/>
          <a:ln w="9525">
            <a:noFill/>
            <a:miter lim="800000"/>
            <a:headEnd/>
            <a:tailEnd/>
          </a:ln>
        </p:spPr>
        <p:txBody>
          <a:bodyPr anchor="ctr">
            <a:spAutoFit/>
          </a:bodyPr>
          <a:lstStyle/>
          <a:p>
            <a:pPr algn="ctr"/>
            <a:r>
              <a:rPr lang="en-US" altLang="ja-JP" dirty="0">
                <a:latin typeface="Century" pitchFamily="18" charset="0"/>
                <a:ea typeface="ＭＳ ゴシック" pitchFamily="49" charset="-128"/>
              </a:rPr>
              <a:t> </a:t>
            </a:r>
            <a:r>
              <a:rPr lang="ja-JP" altLang="en-US" sz="2400" dirty="0">
                <a:latin typeface="ＭＳ ゴシック" pitchFamily="49" charset="-128"/>
                <a:ea typeface="ＭＳ ゴシック" pitchFamily="49" charset="-128"/>
              </a:rPr>
              <a:t>第</a:t>
            </a:r>
            <a:r>
              <a:rPr lang="en-US" altLang="ja-JP" sz="2400" dirty="0">
                <a:latin typeface="ＭＳ ゴシック" pitchFamily="49" charset="-128"/>
                <a:ea typeface="ＭＳ ゴシック" pitchFamily="49" charset="-128"/>
              </a:rPr>
              <a:t>4</a:t>
            </a:r>
            <a:r>
              <a:rPr lang="ja-JP" altLang="en-US" sz="2400" dirty="0">
                <a:latin typeface="ＭＳ ゴシック" pitchFamily="49" charset="-128"/>
                <a:ea typeface="ＭＳ ゴシック" pitchFamily="49" charset="-128"/>
              </a:rPr>
              <a:t>版</a:t>
            </a:r>
            <a:r>
              <a:rPr lang="ja-JP" altLang="en-US" sz="2400" dirty="0" smtClean="0">
                <a:latin typeface="ＭＳ ゴシック" pitchFamily="49" charset="-128"/>
                <a:ea typeface="ＭＳ ゴシック" pitchFamily="49" charset="-128"/>
              </a:rPr>
              <a:t>国際</a:t>
            </a:r>
            <a:r>
              <a:rPr lang="ja-JP" altLang="en-US" sz="2400" dirty="0">
                <a:latin typeface="ＭＳ ゴシック" pitchFamily="49" charset="-128"/>
                <a:ea typeface="ＭＳ ゴシック" pitchFamily="49" charset="-128"/>
              </a:rPr>
              <a:t>収支表の項目</a:t>
            </a:r>
            <a:endParaRPr lang="ja-JP" altLang="en-US" sz="2400" dirty="0"/>
          </a:p>
        </p:txBody>
      </p:sp>
      <p:sp>
        <p:nvSpPr>
          <p:cNvPr id="21507" name="Line 357"/>
          <p:cNvSpPr>
            <a:spLocks noChangeShapeType="1"/>
          </p:cNvSpPr>
          <p:nvPr/>
        </p:nvSpPr>
        <p:spPr bwMode="auto">
          <a:xfrm>
            <a:off x="1778000" y="4029075"/>
            <a:ext cx="0" cy="0"/>
          </a:xfrm>
          <a:prstGeom prst="line">
            <a:avLst/>
          </a:prstGeom>
          <a:noFill/>
          <a:ln w="25400" cap="rnd">
            <a:solidFill>
              <a:srgbClr val="000000"/>
            </a:solidFill>
            <a:round/>
            <a:headEnd/>
            <a:tailEnd/>
          </a:ln>
        </p:spPr>
        <p:txBody>
          <a:bodyPr/>
          <a:lstStyle/>
          <a:p>
            <a:endParaRPr lang="ja-JP" altLang="en-US"/>
          </a:p>
        </p:txBody>
      </p:sp>
      <p:graphicFrame>
        <p:nvGraphicFramePr>
          <p:cNvPr id="211414" name="Group 470"/>
          <p:cNvGraphicFramePr>
            <a:graphicFrameLocks noGrp="1"/>
          </p:cNvGraphicFramePr>
          <p:nvPr/>
        </p:nvGraphicFramePr>
        <p:xfrm>
          <a:off x="0" y="620713"/>
          <a:ext cx="9910128" cy="6692900"/>
        </p:xfrm>
        <a:graphic>
          <a:graphicData uri="http://schemas.openxmlformats.org/drawingml/2006/table">
            <a:tbl>
              <a:tblPr/>
              <a:tblGrid>
                <a:gridCol w="208280"/>
                <a:gridCol w="471805"/>
                <a:gridCol w="1514475"/>
                <a:gridCol w="182563"/>
                <a:gridCol w="182562"/>
                <a:gridCol w="6423025"/>
                <a:gridCol w="719138"/>
                <a:gridCol w="208280"/>
              </a:tblGrid>
              <a:tr h="420688">
                <a:tc rowSpan="8">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経</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常</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収</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支</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貿易収支</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dirty="0" smtClean="0">
                          <a:ln>
                            <a:noFill/>
                          </a:ln>
                          <a:solidFill>
                            <a:schemeClr val="tx1"/>
                          </a:solidFill>
                          <a:effectLst/>
                          <a:latin typeface="ＭＳ Ｐゴシック" pitchFamily="50" charset="-128"/>
                          <a:ea typeface="ＭＳ ゴシック" pitchFamily="49" charset="-128"/>
                        </a:rPr>
                        <a:t>財貨の取引収支</a:t>
                      </a:r>
                      <a:endPar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dirty="0" smtClean="0">
                          <a:ln>
                            <a:noFill/>
                          </a:ln>
                          <a:solidFill>
                            <a:schemeClr val="tx1"/>
                          </a:solidFill>
                          <a:effectLst/>
                          <a:latin typeface="ＭＳ Ｐゴシック" pitchFamily="50" charset="-128"/>
                          <a:ea typeface="ＭＳ ゴシック" pitchFamily="49" charset="-128"/>
                        </a:rPr>
                        <a:t>（ＩＭＦベース：所有権移転　通関ベース：税関通過）</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rowSpan="8">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cap="flat">
                      <a:noFill/>
                    </a:lnR>
                    <a:lnT cap="flat">
                      <a:noFill/>
                    </a:lnT>
                    <a:lnB>
                      <a:noFill/>
                    </a:lnB>
                    <a:lnTlToBr>
                      <a:noFill/>
                    </a:lnTlToBr>
                    <a:lnBlToTr>
                      <a:noFill/>
                    </a:lnBlToTr>
                    <a:noFill/>
                  </a:tcPr>
                </a:tc>
              </a:tr>
              <a:tr h="113823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貿易外収支</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サービス業に関する取引収支</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・運輸収支：旅客運賃、貨物運賃、港湾経費、用船料など</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・旅行収支</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・資収益収支：資金の投資、借入、貸出に関する利息、配当</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・その他収支：特許権使用料、事務所経費とか</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cap="flat">
                      <a:noFill/>
                    </a:lnR>
                    <a:lnT>
                      <a:noFill/>
                    </a:lnT>
                    <a:lnB>
                      <a:noFill/>
                    </a:lnB>
                    <a:lnTlToBr>
                      <a:noFill/>
                    </a:lnTlToBr>
                    <a:lnBlToTr>
                      <a:noFill/>
                    </a:lnBlToTr>
                    <a:noFill/>
                  </a:tcPr>
                </a:tc>
              </a:tr>
              <a:tr h="78105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移転収支</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反対給付をともなわない居住者、非居住者間を移動した財貨、</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サービス、現金等について対応計上項目。政府、個人、宗教団</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体等に関わる贈与金、無償資金、協力、国際機関分担金、年</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金、租税等の受払を計上。</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cap="flat">
                      <a:noFill/>
                    </a:lnR>
                    <a:lnT>
                      <a:noFill/>
                    </a:lnT>
                    <a:lnB>
                      <a:noFill/>
                    </a:lnB>
                    <a:lnTlToBr>
                      <a:noFill/>
                    </a:lnTlToBr>
                    <a:lnBlToTr>
                      <a:noFill/>
                    </a:lnBlToTr>
                    <a:noFill/>
                  </a:tcPr>
                </a:tc>
              </a:tr>
              <a:tr h="352425">
                <a:tc vMerge="1">
                  <a:txBody>
                    <a:bodyPr/>
                    <a:lstStyle/>
                    <a:p>
                      <a:endParaRPr kumimoji="1" lang="ja-JP" altLang="en-US"/>
                    </a:p>
                  </a:txBody>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400" b="1" i="0" u="none" strike="noStrike" cap="none" normalizeH="0" baseline="0" dirty="0" smtClean="0">
                          <a:ln>
                            <a:noFill/>
                          </a:ln>
                          <a:solidFill>
                            <a:schemeClr val="tx1"/>
                          </a:solidFill>
                          <a:effectLst/>
                          <a:latin typeface="ＭＳ Ｐゴシック" pitchFamily="50" charset="-128"/>
                          <a:ea typeface="ＭＳ ゴシック" pitchFamily="49" charset="-128"/>
                        </a:rPr>
                        <a:t>  </a:t>
                      </a:r>
                      <a:r>
                        <a:rPr kumimoji="1" lang="ja-JP" altLang="en-US" sz="2000" b="1" i="0" u="none" strike="noStrike" cap="none" normalizeH="0" baseline="0" dirty="0" smtClean="0">
                          <a:ln>
                            <a:noFill/>
                          </a:ln>
                          <a:solidFill>
                            <a:srgbClr val="66FFFF"/>
                          </a:solidFill>
                          <a:effectLst/>
                          <a:latin typeface="ＭＳ Ｐゴシック" pitchFamily="50" charset="-128"/>
                          <a:ea typeface="ＭＳ ゴシック" pitchFamily="49" charset="-128"/>
                        </a:rPr>
                        <a:t>経常収支</a:t>
                      </a:r>
                      <a:r>
                        <a:rPr kumimoji="1" lang="en-US" altLang="ja-JP" sz="2000" b="1" i="0" u="none" strike="noStrike" cap="none" normalizeH="0" baseline="0" dirty="0" smtClean="0">
                          <a:ln>
                            <a:noFill/>
                          </a:ln>
                          <a:solidFill>
                            <a:srgbClr val="66FFFF"/>
                          </a:solidFill>
                          <a:effectLst/>
                          <a:latin typeface="ＭＳ Ｐゴシック" pitchFamily="50" charset="-128"/>
                          <a:ea typeface="ＭＳ ゴシック" pitchFamily="49" charset="-128"/>
                        </a:rPr>
                        <a:t>(Balance of Current Account)</a:t>
                      </a:r>
                      <a:r>
                        <a:rPr kumimoji="1" lang="ja-JP" altLang="en-US" sz="2000" b="1" i="0" u="none" strike="noStrike" cap="none" normalizeH="0" baseline="0" dirty="0" smtClean="0">
                          <a:ln>
                            <a:noFill/>
                          </a:ln>
                          <a:solidFill>
                            <a:srgbClr val="66FFFF"/>
                          </a:solidFill>
                          <a:effectLst/>
                          <a:latin typeface="ＭＳ Ｐゴシック" pitchFamily="50" charset="-128"/>
                          <a:ea typeface="ＭＳ ゴシック" pitchFamily="49" charset="-128"/>
                        </a:rPr>
                        <a:t>＝貿易収支＋貿易外収支＋移転収支</a:t>
                      </a:r>
                      <a:endParaRPr kumimoji="1" lang="ja-JP" altLang="en-US" sz="2000" b="1" i="0" u="none" strike="noStrike" cap="none" normalizeH="0" baseline="0" dirty="0" smtClean="0">
                        <a:ln>
                          <a:noFill/>
                        </a:ln>
                        <a:solidFill>
                          <a:srgbClr val="66FFFF"/>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cap="flat">
                      <a:noFill/>
                    </a:lnR>
                    <a:lnT>
                      <a:noFill/>
                    </a:lnT>
                    <a:lnB>
                      <a:noFill/>
                    </a:lnB>
                    <a:lnTlToBr>
                      <a:noFill/>
                    </a:lnTlToBr>
                    <a:lnBlToTr>
                      <a:noFill/>
                    </a:lnBlToTr>
                    <a:noFill/>
                  </a:tcPr>
                </a:tc>
              </a:tr>
              <a:tr h="600075">
                <a:tc vMerge="1">
                  <a:txBody>
                    <a:bodyPr/>
                    <a:lstStyle/>
                    <a:p>
                      <a:endParaRPr kumimoji="1" lang="ja-JP" altLang="en-US"/>
                    </a:p>
                  </a:txBody>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資</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本</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収</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支</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長期資本収支</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満期日が１年を超える資金の対外的貸借および満期日が</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特定できない証券取引の増減</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→直接投資、証券投資、延払信用（ローン）</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cap="flat">
                      <a:noFill/>
                    </a:lnR>
                    <a:lnT>
                      <a:noFill/>
                    </a:lnT>
                    <a:lnB>
                      <a:noFill/>
                    </a:lnB>
                    <a:lnTlToBr>
                      <a:noFill/>
                    </a:lnTlToBr>
                    <a:lnBlToTr>
                      <a:noFill/>
                    </a:lnBlToTr>
                    <a:noFill/>
                  </a:tcPr>
                </a:tc>
              </a:tr>
              <a:tr h="749300">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短期資本収支</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金融勘定に計上されるものを除いた満期日が１年以内の</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資金の対外的貸借</a:t>
                      </a:r>
                      <a:endPar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smtClean="0">
                          <a:ln>
                            <a:noFill/>
                          </a:ln>
                          <a:solidFill>
                            <a:schemeClr val="tx1"/>
                          </a:solidFill>
                          <a:effectLst/>
                          <a:latin typeface="ＭＳ Ｐゴシック" pitchFamily="50" charset="-128"/>
                          <a:ea typeface="ＭＳ ゴシック" pitchFamily="49" charset="-128"/>
                        </a:rPr>
                        <a:t>→貿易信用、借款、証券投資</a:t>
                      </a: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cap="flat">
                      <a:noFill/>
                    </a:lnR>
                    <a:lnT>
                      <a:noFill/>
                    </a:lnT>
                    <a:lnB>
                      <a:noFill/>
                    </a:lnB>
                    <a:lnTlToBr>
                      <a:noFill/>
                    </a:lnTlToBr>
                    <a:lnBlToTr>
                      <a:noFill/>
                    </a:lnBlToTr>
                    <a:noFill/>
                  </a:tcPr>
                </a:tc>
              </a:tr>
              <a:tr h="339725">
                <a:tc vMerge="1">
                  <a:txBody>
                    <a:bodyPr/>
                    <a:lstStyle/>
                    <a:p>
                      <a:endParaRPr kumimoji="1" lang="ja-JP" altLang="en-US"/>
                    </a:p>
                  </a:txBody>
                  <a:tcPr/>
                </a:tc>
                <a:tc vMerge="1">
                  <a:txBody>
                    <a:bodyPr/>
                    <a:lstStyle/>
                    <a:p>
                      <a:endParaRPr kumimoji="1" lang="ja-JP" altLang="en-US"/>
                    </a:p>
                  </a:txBody>
                  <a:tcPr/>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dirty="0" smtClean="0">
                          <a:ln>
                            <a:noFill/>
                          </a:ln>
                          <a:solidFill>
                            <a:schemeClr val="tx1"/>
                          </a:solidFill>
                          <a:effectLst/>
                          <a:latin typeface="ＭＳ Ｐゴシック" pitchFamily="50" charset="-128"/>
                          <a:ea typeface="ＭＳ ゴシック" pitchFamily="49" charset="-128"/>
                        </a:rPr>
                        <a:t>金融勘定</a:t>
                      </a:r>
                      <a:endParaRPr kumimoji="1" lang="en-US" altLang="ja-JP" sz="1400" b="1" i="0" u="none" strike="noStrike" cap="none" normalizeH="0" baseline="0" dirty="0" smtClean="0">
                        <a:ln>
                          <a:noFill/>
                        </a:ln>
                        <a:solidFill>
                          <a:schemeClr val="tx1"/>
                        </a:solidFill>
                        <a:effectLst/>
                        <a:latin typeface="ＭＳ Ｐゴシック" pitchFamily="50" charset="-128"/>
                        <a:ea typeface="ＭＳ ゴシック" pitchFamily="49"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400" b="1" i="0" u="none" strike="noStrike" cap="none" normalizeH="0" baseline="0" dirty="0" smtClean="0">
                        <a:ln>
                          <a:noFill/>
                        </a:ln>
                        <a:solidFill>
                          <a:schemeClr val="tx1"/>
                        </a:solidFill>
                        <a:effectLst/>
                        <a:latin typeface="ＭＳ Ｐゴシック" pitchFamily="50" charset="-128"/>
                        <a:ea typeface="ＭＳ ゴシック" pitchFamily="49"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400" b="1" i="0" u="none" strike="noStrike" cap="none" normalizeH="0" baseline="0" dirty="0" smtClean="0">
                        <a:ln>
                          <a:noFill/>
                        </a:ln>
                        <a:solidFill>
                          <a:schemeClr val="tx1"/>
                        </a:solidFill>
                        <a:effectLst/>
                        <a:latin typeface="ＭＳ Ｐゴシック" pitchFamily="50" charset="-128"/>
                        <a:ea typeface="ＭＳ ゴシック" pitchFamily="49"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ゴシック" pitchFamily="49" charset="-128"/>
                        </a:rPr>
                        <a:t>外貨準備増減</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dirty="0" smtClean="0">
                          <a:ln>
                            <a:noFill/>
                          </a:ln>
                          <a:solidFill>
                            <a:schemeClr val="tx1"/>
                          </a:solidFill>
                          <a:effectLst/>
                          <a:latin typeface="ＭＳ Ｐゴシック" pitchFamily="50" charset="-128"/>
                          <a:ea typeface="ＭＳ ゴシック" pitchFamily="49" charset="-128"/>
                        </a:rPr>
                        <a:t>一国の通貨当局、または、その国の外国為替銀行による</a:t>
                      </a:r>
                      <a:endPar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ja-JP" altLang="en-US" sz="1400" b="1" i="0" u="none" strike="noStrike" cap="none" normalizeH="0" baseline="0" dirty="0" smtClean="0">
                          <a:ln>
                            <a:noFill/>
                          </a:ln>
                          <a:solidFill>
                            <a:schemeClr val="tx1"/>
                          </a:solidFill>
                          <a:effectLst/>
                          <a:latin typeface="ＭＳ Ｐゴシック" pitchFamily="50" charset="-128"/>
                          <a:ea typeface="ＭＳ ゴシック" pitchFamily="49" charset="-128"/>
                        </a:rPr>
                        <a:t>満期日が１年以内の資金の対外的貸借</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cap="flat">
                      <a:noFill/>
                    </a:lnR>
                    <a:lnT>
                      <a:noFill/>
                    </a:lnT>
                    <a:lnB>
                      <a:noFill/>
                    </a:lnB>
                    <a:lnTlToBr>
                      <a:noFill/>
                    </a:lnTlToBr>
                    <a:lnBlToTr>
                      <a:noFill/>
                    </a:lnBlToTr>
                    <a:noFill/>
                  </a:tcPr>
                </a:tc>
              </a:tr>
              <a:tr h="180975">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254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400" b="1" i="0" u="none" strike="noStrike" cap="none" normalizeH="0" baseline="0" dirty="0" smtClean="0">
                          <a:ln>
                            <a:noFill/>
                          </a:ln>
                          <a:solidFill>
                            <a:schemeClr val="tx1"/>
                          </a:solidFill>
                          <a:effectLst/>
                          <a:latin typeface="ＭＳ Ｐゴシック" pitchFamily="50" charset="-128"/>
                          <a:ea typeface="ＭＳ ゴシック" pitchFamily="49" charset="-128"/>
                        </a:rPr>
                        <a:t>    </a:t>
                      </a:r>
                      <a:r>
                        <a:rPr kumimoji="1" lang="ja-JP" altLang="en-US" sz="1800" b="1" i="0" u="none" strike="noStrike" cap="none" normalizeH="0" baseline="0" dirty="0" smtClean="0">
                          <a:ln>
                            <a:noFill/>
                          </a:ln>
                          <a:solidFill>
                            <a:srgbClr val="FFCC66"/>
                          </a:solidFill>
                          <a:effectLst/>
                          <a:latin typeface="ＭＳ Ｐゴシック" pitchFamily="50" charset="-128"/>
                          <a:ea typeface="ＭＳ ゴシック" pitchFamily="49" charset="-128"/>
                        </a:rPr>
                        <a:t>基礎収支＝経常収支＋長期資本収支　　総合収支＝基礎収支＋短期資本収支</a:t>
                      </a:r>
                      <a:endParaRPr kumimoji="1" lang="ja-JP" altLang="en-US" sz="1800" b="1" i="0" u="none" strike="noStrike" cap="none" normalizeH="0" baseline="0" dirty="0" smtClean="0">
                        <a:ln>
                          <a:noFill/>
                        </a:ln>
                        <a:solidFill>
                          <a:srgbClr val="FFCC66"/>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明朝" charset="-128"/>
                          <a:cs typeface="Times New Roman" pitchFamily="18" charset="0"/>
                        </a:rPr>
                        <a:t> </a:t>
                      </a:r>
                      <a:endParaRPr kumimoji="1" lang="en-US" altLang="ja-JP" sz="1800" b="0" i="0" u="none" strike="noStrike" cap="none" normalizeH="0" baseline="0" dirty="0" smtClean="0">
                        <a:ln>
                          <a:noFill/>
                        </a:ln>
                        <a:solidFill>
                          <a:schemeClr val="tx1"/>
                        </a:solidFill>
                        <a:effectLst/>
                        <a:latin typeface="Arial" charset="0"/>
                        <a:ea typeface="ＭＳ 明朝" charset="-128"/>
                        <a:cs typeface="Times New Roman" pitchFamily="18"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21561" name="Rectangle 399"/>
          <p:cNvSpPr>
            <a:spLocks noChangeArrowheads="1"/>
          </p:cNvSpPr>
          <p:nvPr/>
        </p:nvSpPr>
        <p:spPr bwMode="auto">
          <a:xfrm>
            <a:off x="-327025" y="7485063"/>
            <a:ext cx="184150" cy="777875"/>
          </a:xfrm>
          <a:prstGeom prst="rect">
            <a:avLst/>
          </a:prstGeom>
          <a:noFill/>
          <a:ln w="9525">
            <a:noFill/>
            <a:miter lim="800000"/>
            <a:headEnd/>
            <a:tailEnd/>
          </a:ln>
        </p:spPr>
        <p:txBody>
          <a:bodyPr wrap="none" anchor="ctr">
            <a:spAutoFit/>
          </a:bodyPr>
          <a:lstStyle/>
          <a:p>
            <a:pPr algn="l"/>
            <a:r>
              <a:rPr lang="en-US" altLang="ja-JP" sz="1800">
                <a:latin typeface="Century" pitchFamily="18" charset="0"/>
                <a:ea typeface="ＭＳ ゴシック" pitchFamily="49" charset="-128"/>
              </a:rPr>
              <a:t/>
            </a:r>
            <a:br>
              <a:rPr lang="en-US" altLang="ja-JP" sz="1800">
                <a:latin typeface="Century" pitchFamily="18" charset="0"/>
                <a:ea typeface="ＭＳ ゴシック" pitchFamily="49" charset="-128"/>
              </a:rPr>
            </a:br>
            <a:endParaRPr lang="en-US" altLang="ja-JP" sz="900"/>
          </a:p>
          <a:p>
            <a:pPr algn="l" eaLnBrk="0" hangingPunct="0"/>
            <a:endParaRPr lang="en-US" altLang="ja-JP" sz="1800"/>
          </a:p>
        </p:txBody>
      </p:sp>
      <p:cxnSp>
        <p:nvCxnSpPr>
          <p:cNvPr id="21562" name="直線コネクタ 8"/>
          <p:cNvCxnSpPr>
            <a:cxnSpLocks noChangeShapeType="1"/>
          </p:cNvCxnSpPr>
          <p:nvPr/>
        </p:nvCxnSpPr>
        <p:spPr bwMode="auto">
          <a:xfrm>
            <a:off x="214313" y="5857875"/>
            <a:ext cx="8715375" cy="1588"/>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noChangeArrowheads="1"/>
          </p:cNvSpPr>
          <p:nvPr>
            <p:ph type="title"/>
          </p:nvPr>
        </p:nvSpPr>
        <p:spPr/>
        <p:txBody>
          <a:bodyPr>
            <a:normAutofit/>
          </a:bodyPr>
          <a:lstStyle/>
          <a:p>
            <a:pPr>
              <a:defRPr/>
            </a:pPr>
            <a:r>
              <a:rPr lang="ja-JP" altLang="en-US" dirty="0" smtClean="0"/>
              <a:t>国際収支の例：</a:t>
            </a:r>
            <a:r>
              <a:rPr lang="ja-JP" altLang="en-US" u="sng" dirty="0">
                <a:solidFill>
                  <a:srgbClr val="3333CC"/>
                </a:solidFill>
              </a:rPr>
              <a:t>経常収支</a:t>
            </a:r>
            <a:r>
              <a:rPr lang="ja-JP" altLang="en-US" dirty="0">
                <a:solidFill>
                  <a:srgbClr val="3333CC"/>
                </a:solidFill>
              </a:rPr>
              <a:t>　 </a:t>
            </a:r>
            <a:endParaRPr lang="ja-JP" altLang="en-US" dirty="0" smtClean="0"/>
          </a:p>
        </p:txBody>
      </p:sp>
      <p:sp>
        <p:nvSpPr>
          <p:cNvPr id="37896" name="Rectangle 8"/>
          <p:cNvSpPr>
            <a:spLocks noGrp="1" noChangeArrowheads="1"/>
          </p:cNvSpPr>
          <p:nvPr>
            <p:ph idx="1"/>
          </p:nvPr>
        </p:nvSpPr>
        <p:spPr>
          <a:xfrm>
            <a:off x="457200" y="1285875"/>
            <a:ext cx="8435975" cy="5286375"/>
          </a:xfrm>
        </p:spPr>
        <p:txBody>
          <a:bodyPr>
            <a:normAutofit lnSpcReduction="10000"/>
          </a:bodyPr>
          <a:lstStyle/>
          <a:p>
            <a:pPr eaLnBrk="1" hangingPunct="1">
              <a:lnSpc>
                <a:spcPct val="90000"/>
              </a:lnSpc>
              <a:defRPr/>
            </a:pPr>
            <a:r>
              <a:rPr lang="ja-JP" altLang="en-US" sz="2800" dirty="0" smtClean="0">
                <a:solidFill>
                  <a:srgbClr val="3333CC"/>
                </a:solidFill>
              </a:rPr>
              <a:t>貿易・サービス収支</a:t>
            </a:r>
          </a:p>
          <a:p>
            <a:pPr eaLnBrk="1" hangingPunct="1">
              <a:lnSpc>
                <a:spcPct val="90000"/>
              </a:lnSpc>
              <a:buFont typeface="Wingdings" pitchFamily="2" charset="2"/>
              <a:buNone/>
              <a:defRPr/>
            </a:pPr>
            <a:r>
              <a:rPr lang="ja-JP" altLang="en-US" sz="2800" dirty="0" smtClean="0"/>
              <a:t>モノの輸出　１２兆円の黒字</a:t>
            </a:r>
            <a:endParaRPr lang="en-US" altLang="ja-JP" sz="2800" dirty="0" smtClean="0"/>
          </a:p>
          <a:p>
            <a:pPr eaLnBrk="1" hangingPunct="1">
              <a:lnSpc>
                <a:spcPct val="90000"/>
              </a:lnSpc>
              <a:buFont typeface="Wingdings" pitchFamily="2" charset="2"/>
              <a:buNone/>
              <a:defRPr/>
            </a:pPr>
            <a:r>
              <a:rPr lang="ja-JP" altLang="en-US" sz="2800" dirty="0"/>
              <a:t>　</a:t>
            </a:r>
            <a:r>
              <a:rPr lang="ja-JP" altLang="en-US" sz="2800" dirty="0" smtClean="0"/>
              <a:t>　貿易収支</a:t>
            </a:r>
            <a:endParaRPr lang="en-US" altLang="ja-JP" sz="2800" dirty="0" smtClean="0"/>
          </a:p>
          <a:p>
            <a:pPr eaLnBrk="1" hangingPunct="1">
              <a:lnSpc>
                <a:spcPct val="90000"/>
              </a:lnSpc>
              <a:buFont typeface="Wingdings" pitchFamily="2" charset="2"/>
              <a:buNone/>
              <a:defRPr/>
            </a:pPr>
            <a:r>
              <a:rPr lang="ja-JP" altLang="en-US" sz="2800" dirty="0"/>
              <a:t>　</a:t>
            </a:r>
            <a:r>
              <a:rPr lang="ja-JP" altLang="en-US" sz="2800" dirty="0" smtClean="0"/>
              <a:t>　金融収支（その他投資：現預金）</a:t>
            </a:r>
            <a:endParaRPr lang="en-US" altLang="ja-JP" sz="2800" dirty="0" smtClean="0"/>
          </a:p>
          <a:p>
            <a:pPr eaLnBrk="1" hangingPunct="1">
              <a:lnSpc>
                <a:spcPct val="90000"/>
              </a:lnSpc>
              <a:buFont typeface="Wingdings" pitchFamily="2" charset="2"/>
              <a:buNone/>
              <a:defRPr/>
            </a:pPr>
            <a:r>
              <a:rPr lang="ja-JP" altLang="en-US" sz="2800" dirty="0" smtClean="0">
                <a:solidFill>
                  <a:srgbClr val="FF0000"/>
                </a:solidFill>
              </a:rPr>
              <a:t>サービスの輸入　８兆円の赤字</a:t>
            </a:r>
            <a:endParaRPr lang="en-US" altLang="ja-JP" sz="2800" dirty="0" smtClean="0">
              <a:solidFill>
                <a:srgbClr val="FF0000"/>
              </a:solidFill>
            </a:endParaRPr>
          </a:p>
          <a:p>
            <a:pPr>
              <a:lnSpc>
                <a:spcPct val="90000"/>
              </a:lnSpc>
              <a:buNone/>
              <a:defRPr/>
            </a:pPr>
            <a:r>
              <a:rPr lang="ja-JP" altLang="en-US" sz="2800" dirty="0" smtClean="0"/>
              <a:t>　　</a:t>
            </a:r>
            <a:r>
              <a:rPr lang="ja-JP" altLang="en-US" sz="2800" dirty="0">
                <a:solidFill>
                  <a:srgbClr val="FF0000"/>
                </a:solidFill>
              </a:rPr>
              <a:t> ▲サービス</a:t>
            </a:r>
            <a:r>
              <a:rPr lang="ja-JP" altLang="en-US" sz="2800" dirty="0" smtClean="0">
                <a:solidFill>
                  <a:srgbClr val="FF0000"/>
                </a:solidFill>
              </a:rPr>
              <a:t>収支</a:t>
            </a:r>
            <a:endParaRPr lang="en-US" altLang="ja-JP" sz="2800" dirty="0">
              <a:solidFill>
                <a:srgbClr val="FF0000"/>
              </a:solidFill>
            </a:endParaRPr>
          </a:p>
          <a:p>
            <a:pPr>
              <a:lnSpc>
                <a:spcPct val="90000"/>
              </a:lnSpc>
              <a:buNone/>
              <a:defRPr/>
            </a:pPr>
            <a:r>
              <a:rPr lang="ja-JP" altLang="en-US" sz="2800" dirty="0" smtClean="0">
                <a:solidFill>
                  <a:srgbClr val="FF0000"/>
                </a:solidFill>
              </a:rPr>
              <a:t>　　 </a:t>
            </a:r>
            <a:r>
              <a:rPr lang="ja-JP" altLang="en-US" sz="2800" dirty="0">
                <a:solidFill>
                  <a:srgbClr val="FF0000"/>
                </a:solidFill>
              </a:rPr>
              <a:t>▲</a:t>
            </a:r>
            <a:r>
              <a:rPr lang="ja-JP" altLang="en-US" sz="2800" dirty="0" smtClean="0">
                <a:solidFill>
                  <a:srgbClr val="FF0000"/>
                </a:solidFill>
              </a:rPr>
              <a:t>金融</a:t>
            </a:r>
            <a:r>
              <a:rPr lang="ja-JP" altLang="en-US" sz="2800" dirty="0">
                <a:solidFill>
                  <a:srgbClr val="FF0000"/>
                </a:solidFill>
              </a:rPr>
              <a:t>収支（その他</a:t>
            </a:r>
            <a:r>
              <a:rPr lang="ja-JP" altLang="en-US" sz="2800" dirty="0" smtClean="0">
                <a:solidFill>
                  <a:srgbClr val="FF0000"/>
                </a:solidFill>
              </a:rPr>
              <a:t>投資：現預金）</a:t>
            </a:r>
            <a:endParaRPr lang="en-US" altLang="ja-JP" sz="2800" dirty="0" smtClean="0">
              <a:solidFill>
                <a:srgbClr val="FF0000"/>
              </a:solidFill>
            </a:endParaRPr>
          </a:p>
          <a:p>
            <a:pPr eaLnBrk="1" hangingPunct="1">
              <a:lnSpc>
                <a:spcPct val="90000"/>
              </a:lnSpc>
              <a:buNone/>
              <a:defRPr/>
            </a:pPr>
            <a:endParaRPr lang="en-US" altLang="ja-JP" sz="2800" dirty="0"/>
          </a:p>
          <a:p>
            <a:pPr eaLnBrk="1" hangingPunct="1">
              <a:lnSpc>
                <a:spcPct val="90000"/>
              </a:lnSpc>
              <a:buNone/>
              <a:defRPr/>
            </a:pPr>
            <a:r>
              <a:rPr lang="ja-JP" altLang="en-US" sz="2800" dirty="0" smtClean="0">
                <a:solidFill>
                  <a:srgbClr val="3333CC"/>
                </a:solidFill>
              </a:rPr>
              <a:t>貿易・サービス収支　４兆円</a:t>
            </a:r>
            <a:endParaRPr lang="en-US" altLang="ja-JP" sz="2800" dirty="0" smtClean="0">
              <a:solidFill>
                <a:srgbClr val="3333CC"/>
              </a:solidFill>
            </a:endParaRPr>
          </a:p>
          <a:p>
            <a:pPr eaLnBrk="1" hangingPunct="1">
              <a:lnSpc>
                <a:spcPct val="90000"/>
              </a:lnSpc>
              <a:buNone/>
              <a:defRPr/>
            </a:pPr>
            <a:r>
              <a:rPr lang="ja-JP" altLang="en-US" sz="2800" dirty="0"/>
              <a:t>　</a:t>
            </a:r>
            <a:r>
              <a:rPr lang="ja-JP" altLang="en-US" sz="2800" dirty="0" smtClean="0"/>
              <a:t>　</a:t>
            </a:r>
            <a:r>
              <a:rPr lang="ja-JP" altLang="en-US" sz="2800" dirty="0"/>
              <a:t>貿易</a:t>
            </a:r>
            <a:r>
              <a:rPr lang="ja-JP" altLang="en-US" sz="2800" dirty="0" smtClean="0"/>
              <a:t>収支</a:t>
            </a:r>
            <a:r>
              <a:rPr lang="en-US" altLang="ja-JP" sz="2800" dirty="0" smtClean="0"/>
              <a:t>12</a:t>
            </a:r>
            <a:r>
              <a:rPr lang="ja-JP" altLang="en-US" sz="2800" dirty="0" smtClean="0"/>
              <a:t>兆円</a:t>
            </a:r>
            <a:r>
              <a:rPr lang="ja-JP" altLang="en-US" sz="2800" dirty="0" smtClean="0">
                <a:solidFill>
                  <a:srgbClr val="FF0000"/>
                </a:solidFill>
              </a:rPr>
              <a:t>－</a:t>
            </a:r>
            <a:r>
              <a:rPr lang="ja-JP" altLang="en-US" sz="2800" dirty="0">
                <a:solidFill>
                  <a:srgbClr val="FF0000"/>
                </a:solidFill>
              </a:rPr>
              <a:t>サービス</a:t>
            </a:r>
            <a:r>
              <a:rPr lang="ja-JP" altLang="en-US" sz="2800" dirty="0" smtClean="0">
                <a:solidFill>
                  <a:srgbClr val="FF0000"/>
                </a:solidFill>
              </a:rPr>
              <a:t>収支８兆円</a:t>
            </a:r>
            <a:r>
              <a:rPr lang="ja-JP" altLang="en-US" sz="2800" dirty="0" smtClean="0"/>
              <a:t>＝４兆円</a:t>
            </a:r>
            <a:endParaRPr lang="en-US" altLang="ja-JP" sz="2800" dirty="0" smtClean="0"/>
          </a:p>
          <a:p>
            <a:pPr eaLnBrk="1" hangingPunct="1">
              <a:lnSpc>
                <a:spcPct val="90000"/>
              </a:lnSpc>
              <a:buNone/>
              <a:defRPr/>
            </a:pPr>
            <a:r>
              <a:rPr lang="ja-JP" altLang="en-US" sz="2800" dirty="0" smtClean="0"/>
              <a:t>恒等式</a:t>
            </a:r>
            <a:endParaRPr lang="en-US" altLang="ja-JP" sz="2800" dirty="0" smtClean="0"/>
          </a:p>
          <a:p>
            <a:pPr eaLnBrk="1" hangingPunct="1">
              <a:lnSpc>
                <a:spcPct val="90000"/>
              </a:lnSpc>
              <a:buNone/>
              <a:defRPr/>
            </a:pPr>
            <a:r>
              <a:rPr lang="ja-JP" altLang="en-US" sz="2800" dirty="0"/>
              <a:t>　</a:t>
            </a:r>
            <a:r>
              <a:rPr lang="ja-JP" altLang="en-US" sz="2800" dirty="0" smtClean="0"/>
              <a:t>経常収支４兆円－金融収支４兆円＝０円</a:t>
            </a:r>
          </a:p>
          <a:p>
            <a:pPr eaLnBrk="1" hangingPunct="1">
              <a:lnSpc>
                <a:spcPct val="90000"/>
              </a:lnSpc>
              <a:defRPr/>
            </a:pPr>
            <a:endParaRPr lang="en-US" altLang="ja-JP"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経常収支</a:t>
            </a:r>
            <a:endParaRPr kumimoji="1" lang="ja-JP" altLang="en-US" dirty="0"/>
          </a:p>
        </p:txBody>
      </p:sp>
      <p:sp>
        <p:nvSpPr>
          <p:cNvPr id="3" name="コンテンツ プレースホルダー 2"/>
          <p:cNvSpPr>
            <a:spLocks noGrp="1"/>
          </p:cNvSpPr>
          <p:nvPr>
            <p:ph idx="1"/>
          </p:nvPr>
        </p:nvSpPr>
        <p:spPr/>
        <p:txBody>
          <a:bodyPr/>
          <a:lstStyle/>
          <a:p>
            <a:pPr eaLnBrk="1" hangingPunct="1">
              <a:lnSpc>
                <a:spcPct val="90000"/>
              </a:lnSpc>
              <a:defRPr/>
            </a:pPr>
            <a:r>
              <a:rPr lang="ja-JP" altLang="en-US" dirty="0" smtClean="0">
                <a:solidFill>
                  <a:srgbClr val="3333CC"/>
                </a:solidFill>
                <a:latin typeface="+mj-ea"/>
                <a:ea typeface="+mj-ea"/>
              </a:rPr>
              <a:t>第一次</a:t>
            </a:r>
            <a:r>
              <a:rPr lang="ja-JP" altLang="en-US" dirty="0">
                <a:solidFill>
                  <a:srgbClr val="3333CC"/>
                </a:solidFill>
                <a:latin typeface="+mj-ea"/>
                <a:ea typeface="+mj-ea"/>
              </a:rPr>
              <a:t>所得収支</a:t>
            </a:r>
            <a:r>
              <a:rPr lang="zh-CN" altLang="en-US" dirty="0">
                <a:solidFill>
                  <a:srgbClr val="3333CC"/>
                </a:solidFill>
                <a:latin typeface="ＭＳ Ｐゴシック" panose="020B0600070205080204" pitchFamily="50" charset="-128"/>
                <a:ea typeface="ＭＳ Ｐゴシック" panose="020B0600070205080204" pitchFamily="50" charset="-128"/>
              </a:rPr>
              <a:t>（旧　所得収支）</a:t>
            </a:r>
            <a:endParaRPr lang="en-US" altLang="ja-JP" dirty="0">
              <a:solidFill>
                <a:srgbClr val="3333CC"/>
              </a:solidFill>
              <a:latin typeface="ＭＳ Ｐゴシック" panose="020B0600070205080204" pitchFamily="50" charset="-128"/>
              <a:ea typeface="ＭＳ Ｐゴシック" panose="020B0600070205080204" pitchFamily="50" charset="-128"/>
            </a:endParaRPr>
          </a:p>
          <a:p>
            <a:pPr marL="0" indent="0" eaLnBrk="1" hangingPunct="1">
              <a:lnSpc>
                <a:spcPct val="90000"/>
              </a:lnSpc>
              <a:buNone/>
              <a:defRPr/>
            </a:pPr>
            <a:r>
              <a:rPr lang="ja-JP" altLang="en-US" dirty="0" smtClean="0"/>
              <a:t>海外子会社からの利益送金　７兆円</a:t>
            </a:r>
            <a:r>
              <a:rPr lang="ja-JP" altLang="en-US" dirty="0"/>
              <a:t>の黒字</a:t>
            </a:r>
            <a:endParaRPr lang="en-US" altLang="ja-JP" dirty="0"/>
          </a:p>
          <a:p>
            <a:pPr eaLnBrk="1" hangingPunct="1">
              <a:lnSpc>
                <a:spcPct val="90000"/>
              </a:lnSpc>
              <a:buNone/>
              <a:defRPr/>
            </a:pPr>
            <a:r>
              <a:rPr lang="ja-JP" altLang="en-US" dirty="0" smtClean="0"/>
              <a:t>　第一次</a:t>
            </a:r>
            <a:r>
              <a:rPr lang="ja-JP" altLang="en-US" dirty="0"/>
              <a:t>所得収支（投資</a:t>
            </a:r>
            <a:r>
              <a:rPr lang="ja-JP" altLang="en-US" dirty="0" smtClean="0"/>
              <a:t>収益）</a:t>
            </a:r>
            <a:endParaRPr lang="en-US" altLang="ja-JP" dirty="0" smtClean="0"/>
          </a:p>
          <a:p>
            <a:pPr eaLnBrk="1" hangingPunct="1">
              <a:lnSpc>
                <a:spcPct val="90000"/>
              </a:lnSpc>
              <a:buNone/>
              <a:defRPr/>
            </a:pPr>
            <a:r>
              <a:rPr lang="ja-JP" altLang="en-US" dirty="0"/>
              <a:t>　</a:t>
            </a:r>
            <a:r>
              <a:rPr lang="ja-JP" altLang="en-US" dirty="0" smtClean="0"/>
              <a:t>金融</a:t>
            </a:r>
            <a:r>
              <a:rPr lang="ja-JP" altLang="en-US" dirty="0"/>
              <a:t>収支（その他</a:t>
            </a:r>
            <a:r>
              <a:rPr lang="ja-JP" altLang="en-US" dirty="0" smtClean="0"/>
              <a:t>投資：現預金）</a:t>
            </a:r>
            <a:endParaRPr lang="ja-JP" altLang="en-US" dirty="0"/>
          </a:p>
          <a:p>
            <a:pPr eaLnBrk="1" hangingPunct="1">
              <a:lnSpc>
                <a:spcPct val="90000"/>
              </a:lnSpc>
              <a:defRPr/>
            </a:pPr>
            <a:r>
              <a:rPr lang="zh-CN" altLang="en-US" dirty="0">
                <a:solidFill>
                  <a:srgbClr val="3333CC"/>
                </a:solidFill>
                <a:latin typeface="ＭＳ Ｐゴシック" panose="020B0600070205080204" pitchFamily="50" charset="-128"/>
                <a:ea typeface="ＭＳ Ｐゴシック" panose="020B0600070205080204" pitchFamily="50" charset="-128"/>
              </a:rPr>
              <a:t>第二次所得収支（旧　経常移転収支）</a:t>
            </a:r>
            <a:endParaRPr lang="en-US" altLang="zh-CN" dirty="0">
              <a:solidFill>
                <a:srgbClr val="3333CC"/>
              </a:solidFill>
              <a:latin typeface="ＭＳ Ｐゴシック" panose="020B0600070205080204" pitchFamily="50" charset="-128"/>
              <a:ea typeface="ＭＳ Ｐゴシック" panose="020B0600070205080204" pitchFamily="50" charset="-128"/>
            </a:endParaRPr>
          </a:p>
          <a:p>
            <a:pPr marL="0" indent="0" eaLnBrk="1" hangingPunct="1">
              <a:lnSpc>
                <a:spcPct val="90000"/>
              </a:lnSpc>
              <a:buNone/>
              <a:defRPr/>
            </a:pPr>
            <a:r>
              <a:rPr lang="ja-JP" altLang="en-US" dirty="0"/>
              <a:t>援助・国際機関への</a:t>
            </a:r>
            <a:r>
              <a:rPr lang="ja-JP" altLang="en-US" dirty="0" smtClean="0"/>
              <a:t>拠出　１兆円</a:t>
            </a:r>
            <a:r>
              <a:rPr lang="ja-JP" altLang="en-US" dirty="0"/>
              <a:t>の赤字</a:t>
            </a:r>
            <a:endParaRPr lang="en-US" altLang="ja-JP" dirty="0"/>
          </a:p>
          <a:p>
            <a:pPr lvl="1" eaLnBrk="1" hangingPunct="1">
              <a:lnSpc>
                <a:spcPct val="90000"/>
              </a:lnSpc>
              <a:buNone/>
              <a:defRPr/>
            </a:pPr>
            <a:r>
              <a:rPr lang="ja-JP" altLang="en-US" sz="3200" dirty="0" smtClean="0">
                <a:solidFill>
                  <a:srgbClr val="FF0000"/>
                </a:solidFill>
              </a:rPr>
              <a:t>▲第二次</a:t>
            </a:r>
            <a:r>
              <a:rPr lang="ja-JP" altLang="en-US" sz="3200" dirty="0">
                <a:solidFill>
                  <a:srgbClr val="FF0000"/>
                </a:solidFill>
              </a:rPr>
              <a:t>所得収支（無償資金協力</a:t>
            </a:r>
            <a:r>
              <a:rPr lang="ja-JP" altLang="en-US" sz="3200" dirty="0" smtClean="0">
                <a:solidFill>
                  <a:srgbClr val="FF0000"/>
                </a:solidFill>
              </a:rPr>
              <a:t>）</a:t>
            </a:r>
            <a:endParaRPr lang="en-US" altLang="ja-JP" sz="3200" dirty="0" smtClean="0">
              <a:solidFill>
                <a:srgbClr val="FF0000"/>
              </a:solidFill>
            </a:endParaRPr>
          </a:p>
          <a:p>
            <a:pPr lvl="1">
              <a:lnSpc>
                <a:spcPct val="90000"/>
              </a:lnSpc>
              <a:buNone/>
              <a:defRPr/>
            </a:pPr>
            <a:r>
              <a:rPr lang="ja-JP" altLang="en-US" sz="3200" dirty="0">
                <a:solidFill>
                  <a:srgbClr val="FF0000"/>
                </a:solidFill>
              </a:rPr>
              <a:t>▲</a:t>
            </a:r>
            <a:r>
              <a:rPr lang="ja-JP" altLang="en-US" sz="3200" dirty="0" smtClean="0">
                <a:solidFill>
                  <a:srgbClr val="FF0000"/>
                </a:solidFill>
              </a:rPr>
              <a:t>金融</a:t>
            </a:r>
            <a:r>
              <a:rPr lang="ja-JP" altLang="en-US" sz="3200" dirty="0">
                <a:solidFill>
                  <a:srgbClr val="FF0000"/>
                </a:solidFill>
              </a:rPr>
              <a:t>収支（その他</a:t>
            </a:r>
            <a:r>
              <a:rPr lang="ja-JP" altLang="en-US" sz="3200" dirty="0" smtClean="0">
                <a:solidFill>
                  <a:srgbClr val="FF0000"/>
                </a:solidFill>
              </a:rPr>
              <a:t>投資：現預金） </a:t>
            </a:r>
            <a:endParaRPr lang="ja-JP" altLang="en-US" sz="3200" dirty="0">
              <a:solidFill>
                <a:srgbClr val="FF0000"/>
              </a:solidFill>
            </a:endParaRPr>
          </a:p>
          <a:p>
            <a:endParaRPr kumimoji="1" lang="ja-JP" altLang="en-US" dirty="0"/>
          </a:p>
        </p:txBody>
      </p:sp>
    </p:spTree>
    <p:extLst>
      <p:ext uri="{BB962C8B-B14F-4D97-AF65-F5344CB8AC3E}">
        <p14:creationId xmlns:p14="http://schemas.microsoft.com/office/powerpoint/2010/main" val="57196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ja-JP" dirty="0"/>
              <a:t>資本移転等収支</a:t>
            </a:r>
            <a:endParaRPr lang="ja-JP" altLang="en-US" dirty="0" smtClean="0"/>
          </a:p>
        </p:txBody>
      </p:sp>
      <p:sp>
        <p:nvSpPr>
          <p:cNvPr id="3" name="コンテンツ プレースホルダ 2"/>
          <p:cNvSpPr>
            <a:spLocks noGrp="1"/>
          </p:cNvSpPr>
          <p:nvPr>
            <p:ph idx="1"/>
          </p:nvPr>
        </p:nvSpPr>
        <p:spPr/>
        <p:txBody>
          <a:bodyPr>
            <a:normAutofit/>
          </a:bodyPr>
          <a:lstStyle/>
          <a:p>
            <a:pPr eaLnBrk="1" hangingPunct="1">
              <a:lnSpc>
                <a:spcPct val="90000"/>
              </a:lnSpc>
              <a:buFont typeface="Wingdings" pitchFamily="2" charset="2"/>
              <a:buNone/>
              <a:defRPr/>
            </a:pPr>
            <a:r>
              <a:rPr lang="ja-JP" altLang="en-US" dirty="0" smtClean="0"/>
              <a:t>海外の企業に特許を２兆円で</a:t>
            </a:r>
            <a:r>
              <a:rPr lang="ja-JP" altLang="en-US" cap="all" dirty="0" smtClean="0"/>
              <a:t>売却した</a:t>
            </a:r>
            <a:endParaRPr lang="en-US" altLang="ja-JP" cap="all" dirty="0" smtClean="0"/>
          </a:p>
          <a:p>
            <a:pPr lvl="1">
              <a:lnSpc>
                <a:spcPct val="90000"/>
              </a:lnSpc>
              <a:buNone/>
              <a:defRPr/>
            </a:pPr>
            <a:r>
              <a:rPr lang="ja-JP" altLang="ja-JP" dirty="0"/>
              <a:t>資本移転等</a:t>
            </a:r>
            <a:r>
              <a:rPr lang="ja-JP" altLang="ja-JP" dirty="0" smtClean="0"/>
              <a:t>収支</a:t>
            </a:r>
            <a:r>
              <a:rPr lang="ja-JP" altLang="en-US" dirty="0" smtClean="0"/>
              <a:t>（その他資産）</a:t>
            </a:r>
            <a:endParaRPr lang="en-US" altLang="ja-JP" dirty="0" smtClean="0"/>
          </a:p>
          <a:p>
            <a:pPr lvl="1">
              <a:lnSpc>
                <a:spcPct val="90000"/>
              </a:lnSpc>
              <a:buNone/>
              <a:defRPr/>
            </a:pPr>
            <a:r>
              <a:rPr lang="ja-JP" altLang="en-US" dirty="0"/>
              <a:t>金融収支（その他投資：現預金）</a:t>
            </a:r>
            <a:endParaRPr lang="ja-JP" altLang="en-US" dirty="0" smtClean="0"/>
          </a:p>
          <a:p>
            <a:pPr algn="ctr" eaLnBrk="1" hangingPunct="1">
              <a:defRPr/>
            </a:pPr>
            <a:endParaRPr lang="ja-JP" altLang="en-US" dirty="0" smtClean="0"/>
          </a:p>
        </p:txBody>
      </p:sp>
    </p:spTree>
    <p:extLst>
      <p:ext uri="{BB962C8B-B14F-4D97-AF65-F5344CB8AC3E}">
        <p14:creationId xmlns:p14="http://schemas.microsoft.com/office/powerpoint/2010/main" val="3212502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solidFill>
                  <a:schemeClr val="accent6">
                    <a:lumMod val="50000"/>
                  </a:schemeClr>
                </a:solidFill>
              </a:rPr>
              <a:t>金融収支</a:t>
            </a:r>
            <a:endParaRPr lang="en-US" altLang="ja-JP" dirty="0">
              <a:solidFill>
                <a:schemeClr val="accent6">
                  <a:lumMod val="50000"/>
                </a:schemeClr>
              </a:solidFill>
            </a:endParaRPr>
          </a:p>
        </p:txBody>
      </p:sp>
      <p:sp>
        <p:nvSpPr>
          <p:cNvPr id="3" name="コンテンツ プレースホルダ 2"/>
          <p:cNvSpPr>
            <a:spLocks noGrp="1"/>
          </p:cNvSpPr>
          <p:nvPr>
            <p:ph idx="1"/>
          </p:nvPr>
        </p:nvSpPr>
        <p:spPr>
          <a:xfrm>
            <a:off x="457200" y="1196752"/>
            <a:ext cx="8229600" cy="1900808"/>
          </a:xfrm>
        </p:spPr>
        <p:txBody>
          <a:bodyPr>
            <a:normAutofit/>
          </a:bodyPr>
          <a:lstStyle/>
          <a:p>
            <a:pPr eaLnBrk="1" hangingPunct="1">
              <a:lnSpc>
                <a:spcPct val="90000"/>
              </a:lnSpc>
              <a:buFont typeface="Wingdings" pitchFamily="2" charset="2"/>
              <a:buNone/>
              <a:defRPr/>
            </a:pPr>
            <a:r>
              <a:rPr lang="ja-JP" altLang="en-US" dirty="0" smtClean="0"/>
              <a:t>海外で工場を建設し、</a:t>
            </a:r>
            <a:r>
              <a:rPr lang="en-US" altLang="ja-JP" dirty="0" smtClean="0"/>
              <a:t>16</a:t>
            </a:r>
            <a:r>
              <a:rPr lang="ja-JP" altLang="en-US" dirty="0" smtClean="0"/>
              <a:t>兆円で株式を購入する</a:t>
            </a:r>
            <a:endParaRPr lang="en-US" altLang="ja-JP" dirty="0" smtClean="0"/>
          </a:p>
          <a:p>
            <a:pPr lvl="1" eaLnBrk="1" hangingPunct="1">
              <a:lnSpc>
                <a:spcPct val="90000"/>
              </a:lnSpc>
              <a:buNone/>
              <a:defRPr/>
            </a:pPr>
            <a:r>
              <a:rPr lang="ja-JP" altLang="en-US" dirty="0" smtClean="0">
                <a:latin typeface="ＭＳ Ｐゴシック" panose="020B0600070205080204" pitchFamily="50" charset="-128"/>
                <a:ea typeface="ＭＳ Ｐゴシック" panose="020B0600070205080204" pitchFamily="50" charset="-128"/>
              </a:rPr>
              <a:t>金融</a:t>
            </a:r>
            <a:r>
              <a:rPr lang="zh-TW" altLang="en-US" dirty="0" smtClean="0">
                <a:latin typeface="ＭＳ Ｐゴシック" panose="020B0600070205080204" pitchFamily="50" charset="-128"/>
                <a:ea typeface="ＭＳ Ｐゴシック" panose="020B0600070205080204" pitchFamily="50" charset="-128"/>
              </a:rPr>
              <a:t>収支</a:t>
            </a:r>
            <a:r>
              <a:rPr lang="ja-JP" altLang="en-US" dirty="0" smtClean="0">
                <a:latin typeface="ＭＳ Ｐゴシック" panose="020B0600070205080204" pitchFamily="50" charset="-128"/>
                <a:ea typeface="ＭＳ Ｐゴシック" panose="020B0600070205080204" pitchFamily="50" charset="-128"/>
              </a:rPr>
              <a:t>（</a:t>
            </a:r>
            <a:r>
              <a:rPr lang="zh-TW" altLang="en-US" dirty="0">
                <a:latin typeface="ＭＳ Ｐゴシック" panose="020B0600070205080204" pitchFamily="50" charset="-128"/>
                <a:ea typeface="ＭＳ Ｐゴシック" panose="020B0600070205080204" pitchFamily="50" charset="-128"/>
              </a:rPr>
              <a:t>直接投資</a:t>
            </a:r>
            <a:r>
              <a:rPr lang="zh-TW" altLang="en-US" dirty="0" smtClean="0">
                <a:latin typeface="ＭＳ Ｐゴシック" panose="020B0600070205080204" pitchFamily="50" charset="-128"/>
                <a:ea typeface="ＭＳ Ｐゴシック" panose="020B0600070205080204" pitchFamily="50" charset="-128"/>
              </a:rPr>
              <a:t>）</a:t>
            </a:r>
            <a:endParaRPr lang="en-US" altLang="zh-TW" dirty="0" err="1">
              <a:latin typeface="ＭＳ Ｐゴシック" panose="020B0600070205080204" pitchFamily="50" charset="-128"/>
              <a:ea typeface="ＭＳ Ｐゴシック" panose="020B0600070205080204" pitchFamily="50" charset="-128"/>
            </a:endParaRPr>
          </a:p>
          <a:p>
            <a:pPr lvl="1" eaLnBrk="1" hangingPunct="1">
              <a:lnSpc>
                <a:spcPct val="90000"/>
              </a:lnSpc>
              <a:buNone/>
              <a:defRPr/>
            </a:pPr>
            <a:r>
              <a:rPr lang="ja-JP" altLang="en-US" dirty="0" smtClean="0">
                <a:solidFill>
                  <a:srgbClr val="FF0000"/>
                </a:solidFill>
                <a:latin typeface="ＭＳ Ｐゴシック" panose="020B0600070205080204" pitchFamily="50" charset="-128"/>
                <a:ea typeface="ＭＳ Ｐゴシック" panose="020B0600070205080204" pitchFamily="50" charset="-128"/>
              </a:rPr>
              <a:t>▲金融</a:t>
            </a:r>
            <a:r>
              <a:rPr lang="zh-TW" altLang="en-US" dirty="0" smtClean="0">
                <a:solidFill>
                  <a:srgbClr val="FF0000"/>
                </a:solidFill>
                <a:latin typeface="ＭＳ Ｐゴシック" panose="020B0600070205080204" pitchFamily="50" charset="-128"/>
                <a:ea typeface="ＭＳ Ｐゴシック" panose="020B0600070205080204" pitchFamily="50" charset="-128"/>
              </a:rPr>
              <a:t>収支</a:t>
            </a:r>
            <a:r>
              <a:rPr lang="zh-TW" altLang="en-US"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rgbClr val="FF0000"/>
                </a:solidFill>
                <a:latin typeface="ＭＳ Ｐゴシック" panose="020B0600070205080204" pitchFamily="50" charset="-128"/>
                <a:ea typeface="ＭＳ Ｐゴシック" panose="020B0600070205080204" pitchFamily="50" charset="-128"/>
              </a:rPr>
              <a:t>その他</a:t>
            </a:r>
            <a:r>
              <a:rPr lang="ja-JP" altLang="en-US" dirty="0" smtClean="0">
                <a:solidFill>
                  <a:srgbClr val="FF0000"/>
                </a:solidFill>
                <a:latin typeface="ＭＳ Ｐゴシック" panose="020B0600070205080204" pitchFamily="50" charset="-128"/>
                <a:ea typeface="ＭＳ Ｐゴシック" panose="020B0600070205080204" pitchFamily="50" charset="-128"/>
              </a:rPr>
              <a:t>投資：現預金</a:t>
            </a:r>
            <a:r>
              <a:rPr lang="zh-TW" altLang="en-US" dirty="0" smtClean="0">
                <a:solidFill>
                  <a:srgbClr val="FF0000"/>
                </a:solidFill>
                <a:latin typeface="ＭＳ Ｐゴシック" panose="020B0600070205080204" pitchFamily="50" charset="-128"/>
                <a:ea typeface="ＭＳ Ｐゴシック" panose="020B0600070205080204" pitchFamily="50" charset="-128"/>
              </a:rPr>
              <a:t>）</a:t>
            </a:r>
            <a:endParaRPr lang="en-US" altLang="zh-TW" dirty="0" smtClean="0">
              <a:solidFill>
                <a:srgbClr val="FF0000"/>
              </a:solidFill>
              <a:latin typeface="ＭＳ Ｐゴシック" panose="020B0600070205080204" pitchFamily="50" charset="-128"/>
              <a:ea typeface="ＭＳ Ｐゴシック" panose="020B0600070205080204" pitchFamily="50" charset="-128"/>
            </a:endParaRPr>
          </a:p>
          <a:p>
            <a:pPr marL="0" indent="0" eaLnBrk="1" hangingPunct="1">
              <a:lnSpc>
                <a:spcPct val="90000"/>
              </a:lnSpc>
              <a:buNone/>
              <a:defRPr/>
            </a:pPr>
            <a:endParaRPr lang="ja-JP" altLang="en-US" dirty="0" smtClean="0"/>
          </a:p>
          <a:p>
            <a:pPr algn="ctr" eaLnBrk="1" hangingPunct="1">
              <a:defRPr/>
            </a:pPr>
            <a:endParaRPr lang="ja-JP" altLang="en-US" dirty="0" smtClean="0"/>
          </a:p>
        </p:txBody>
      </p:sp>
      <p:sp>
        <p:nvSpPr>
          <p:cNvPr id="4" name="テキスト ボックス 3"/>
          <p:cNvSpPr txBox="1"/>
          <p:nvPr/>
        </p:nvSpPr>
        <p:spPr>
          <a:xfrm>
            <a:off x="179512" y="2924944"/>
            <a:ext cx="8640960" cy="34778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000" b="1" dirty="0" smtClean="0"/>
              <a:t>恒等式</a:t>
            </a:r>
            <a:endParaRPr kumimoji="1" lang="en-US" altLang="ja-JP" sz="2000" b="1" dirty="0" smtClean="0"/>
          </a:p>
          <a:p>
            <a:pPr algn="ctr"/>
            <a:endParaRPr lang="en-US" altLang="ja-JP" sz="2000" b="1" dirty="0"/>
          </a:p>
          <a:p>
            <a:pPr algn="ctr"/>
            <a:r>
              <a:rPr kumimoji="1" lang="ja-JP" altLang="en-US" sz="2000" b="1" dirty="0" smtClean="0"/>
              <a:t>経常収支１０（貿易・サービス収支４＋</a:t>
            </a:r>
            <a:r>
              <a:rPr lang="ja-JP" altLang="ja-JP" sz="2000" b="1" dirty="0"/>
              <a:t>第一次所得</a:t>
            </a:r>
            <a:r>
              <a:rPr lang="ja-JP" altLang="ja-JP" sz="2000" b="1" dirty="0" smtClean="0"/>
              <a:t>収支</a:t>
            </a:r>
            <a:r>
              <a:rPr lang="ja-JP" altLang="en-US" sz="2000" b="1" dirty="0" smtClean="0"/>
              <a:t>７－</a:t>
            </a:r>
            <a:r>
              <a:rPr lang="ja-JP" altLang="ja-JP" sz="2000" b="1" dirty="0" smtClean="0"/>
              <a:t>第</a:t>
            </a:r>
            <a:r>
              <a:rPr lang="ja-JP" altLang="en-US" sz="2000" b="1" dirty="0" smtClean="0"/>
              <a:t>二</a:t>
            </a:r>
            <a:r>
              <a:rPr lang="ja-JP" altLang="ja-JP" sz="2000" b="1" dirty="0" smtClean="0"/>
              <a:t>次</a:t>
            </a:r>
            <a:r>
              <a:rPr lang="ja-JP" altLang="ja-JP" sz="2000" b="1" dirty="0"/>
              <a:t>所得</a:t>
            </a:r>
            <a:r>
              <a:rPr lang="ja-JP" altLang="ja-JP" sz="2000" b="1" dirty="0" smtClean="0"/>
              <a:t>収支</a:t>
            </a:r>
            <a:r>
              <a:rPr lang="ja-JP" altLang="en-US" sz="2000" b="1" dirty="0" smtClean="0"/>
              <a:t>１）</a:t>
            </a:r>
            <a:endParaRPr lang="en-US" altLang="ja-JP" sz="2000" b="1" dirty="0" smtClean="0"/>
          </a:p>
          <a:p>
            <a:pPr algn="ctr"/>
            <a:r>
              <a:rPr kumimoji="1" lang="ja-JP" altLang="en-US" sz="2000" b="1" dirty="0" smtClean="0"/>
              <a:t>＋</a:t>
            </a:r>
            <a:endParaRPr kumimoji="1" lang="en-US" altLang="ja-JP" sz="2000" b="1" dirty="0" smtClean="0"/>
          </a:p>
          <a:p>
            <a:pPr algn="ctr"/>
            <a:r>
              <a:rPr lang="ja-JP" altLang="ja-JP" sz="2000" b="1" dirty="0"/>
              <a:t>資本移転等</a:t>
            </a:r>
            <a:r>
              <a:rPr lang="ja-JP" altLang="ja-JP" sz="2000" b="1" dirty="0" smtClean="0"/>
              <a:t>収支</a:t>
            </a:r>
            <a:r>
              <a:rPr lang="ja-JP" altLang="en-US" sz="2000" b="1" dirty="0" smtClean="0"/>
              <a:t>２</a:t>
            </a:r>
            <a:endParaRPr lang="en-US" altLang="ja-JP" sz="2000" b="1" dirty="0" smtClean="0"/>
          </a:p>
          <a:p>
            <a:pPr algn="ctr"/>
            <a:r>
              <a:rPr kumimoji="1" lang="ja-JP" altLang="en-US" sz="2000" b="1" dirty="0" smtClean="0"/>
              <a:t>－</a:t>
            </a:r>
            <a:endParaRPr kumimoji="1" lang="en-US" altLang="ja-JP" sz="2000" b="1" dirty="0" smtClean="0"/>
          </a:p>
          <a:p>
            <a:pPr algn="ctr"/>
            <a:r>
              <a:rPr lang="ja-JP" altLang="en-US" sz="2000" b="1" dirty="0"/>
              <a:t>金融</a:t>
            </a:r>
            <a:r>
              <a:rPr lang="ja-JP" altLang="en-US" sz="2000" b="1" dirty="0" smtClean="0"/>
              <a:t>収支１２（直接投資６＋</a:t>
            </a:r>
            <a:r>
              <a:rPr lang="ja-JP" altLang="ja-JP" sz="2000" b="1" dirty="0"/>
              <a:t>その他投資：</a:t>
            </a:r>
            <a:r>
              <a:rPr lang="ja-JP" altLang="ja-JP" sz="2000" b="1" dirty="0" smtClean="0"/>
              <a:t>現預金</a:t>
            </a:r>
            <a:r>
              <a:rPr lang="ja-JP" altLang="en-US" sz="2000" b="1" dirty="0" smtClean="0"/>
              <a:t>１８）</a:t>
            </a:r>
            <a:endParaRPr lang="en-US" altLang="ja-JP" sz="2000" b="1" dirty="0" smtClean="0"/>
          </a:p>
          <a:p>
            <a:pPr algn="ctr"/>
            <a:r>
              <a:rPr lang="ja-JP" altLang="en-US" sz="2000" b="1" dirty="0" smtClean="0"/>
              <a:t>＋</a:t>
            </a:r>
            <a:endParaRPr lang="en-US" altLang="ja-JP" sz="2000" b="1" dirty="0" smtClean="0"/>
          </a:p>
          <a:p>
            <a:pPr algn="ctr"/>
            <a:r>
              <a:rPr lang="ja-JP" altLang="en-US" sz="2000" b="1" dirty="0" smtClean="0"/>
              <a:t>誤差脱漏０</a:t>
            </a:r>
            <a:r>
              <a:rPr lang="en-US" altLang="ja-JP" sz="2000" b="1" dirty="0" smtClean="0"/>
              <a:t/>
            </a:r>
            <a:br>
              <a:rPr lang="en-US" altLang="ja-JP" sz="2000" b="1" dirty="0" smtClean="0"/>
            </a:br>
            <a:r>
              <a:rPr lang="ja-JP" altLang="en-US" sz="2000" b="1" dirty="0" smtClean="0"/>
              <a:t>＝</a:t>
            </a:r>
            <a:endParaRPr lang="en-US" altLang="ja-JP" sz="2000" b="1" dirty="0" smtClean="0"/>
          </a:p>
          <a:p>
            <a:pPr algn="ctr"/>
            <a:r>
              <a:rPr kumimoji="1" lang="ja-JP" altLang="en-US" sz="2000" b="1" dirty="0" smtClean="0"/>
              <a:t>０</a:t>
            </a:r>
            <a:endParaRPr kumimoji="1" lang="ja-JP"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arn(inVertic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arn(inVertical)">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 2"/>
          <p:cNvSpPr>
            <a:spLocks noGrp="1"/>
          </p:cNvSpPr>
          <p:nvPr>
            <p:ph idx="1"/>
          </p:nvPr>
        </p:nvSpPr>
        <p:spPr>
          <a:xfrm>
            <a:off x="457200" y="428625"/>
            <a:ext cx="8401050" cy="6072188"/>
          </a:xfrm>
        </p:spPr>
        <p:txBody>
          <a:bodyPr/>
          <a:lstStyle/>
          <a:p>
            <a:pPr marL="514350" indent="-514350" algn="ctr" eaLnBrk="1" hangingPunct="1">
              <a:lnSpc>
                <a:spcPct val="90000"/>
              </a:lnSpc>
              <a:buFontTx/>
              <a:buNone/>
            </a:pPr>
            <a:r>
              <a:rPr lang="ja-JP" altLang="en-US" sz="2700" dirty="0" smtClean="0"/>
              <a:t>練習問題</a:t>
            </a:r>
            <a:endParaRPr lang="en-US" altLang="ja-JP" sz="2700" dirty="0" smtClean="0"/>
          </a:p>
          <a:p>
            <a:pPr marL="514350" indent="-514350" eaLnBrk="1" hangingPunct="1">
              <a:lnSpc>
                <a:spcPct val="90000"/>
              </a:lnSpc>
              <a:buFontTx/>
              <a:buAutoNum type="arabicPeriod"/>
            </a:pPr>
            <a:r>
              <a:rPr lang="ja-JP" altLang="en-US" sz="2700" dirty="0" smtClean="0"/>
              <a:t>日本人が海外旅行に行き、現地のホテルに宿泊費を払った。 </a:t>
            </a:r>
          </a:p>
          <a:p>
            <a:pPr marL="514350" indent="-514350" eaLnBrk="1" hangingPunct="1">
              <a:lnSpc>
                <a:spcPct val="90000"/>
              </a:lnSpc>
              <a:buFontTx/>
              <a:buAutoNum type="arabicPeriod"/>
            </a:pPr>
            <a:r>
              <a:rPr lang="ja-JP" altLang="en-US" sz="2700" dirty="0" smtClean="0"/>
              <a:t>日本企業が中国に工場を建てた。</a:t>
            </a:r>
          </a:p>
          <a:p>
            <a:pPr marL="514350" indent="-514350" eaLnBrk="1" hangingPunct="1">
              <a:lnSpc>
                <a:spcPct val="90000"/>
              </a:lnSpc>
              <a:buFontTx/>
              <a:buAutoNum type="arabicPeriod"/>
            </a:pPr>
            <a:r>
              <a:rPr lang="ja-JP" altLang="en-US" sz="2700" dirty="0" smtClean="0"/>
              <a:t>日本企業が、海外から原材料を購入した。　　　　　　　　　　　 </a:t>
            </a:r>
          </a:p>
          <a:p>
            <a:pPr marL="514350" indent="-514350" eaLnBrk="1" hangingPunct="1">
              <a:lnSpc>
                <a:spcPct val="90000"/>
              </a:lnSpc>
              <a:buFontTx/>
              <a:buAutoNum type="arabicPeriod"/>
            </a:pPr>
            <a:r>
              <a:rPr lang="ja-JP" altLang="en-US" sz="2700" dirty="0" smtClean="0"/>
              <a:t>日本人が個人で外国の債券を購入した。 </a:t>
            </a:r>
          </a:p>
          <a:p>
            <a:pPr marL="514350" indent="-514350" eaLnBrk="1" hangingPunct="1">
              <a:lnSpc>
                <a:spcPct val="90000"/>
              </a:lnSpc>
              <a:buFontTx/>
              <a:buAutoNum type="arabicPeriod"/>
            </a:pPr>
            <a:r>
              <a:rPr lang="ja-JP" altLang="en-US" sz="2700" dirty="0" smtClean="0"/>
              <a:t>日本人が持っていた米国債の利息を受け取った。</a:t>
            </a:r>
          </a:p>
          <a:p>
            <a:pPr marL="514350" indent="-514350" eaLnBrk="1" hangingPunct="1">
              <a:lnSpc>
                <a:spcPct val="90000"/>
              </a:lnSpc>
              <a:buFontTx/>
              <a:buAutoNum type="arabicPeriod"/>
            </a:pPr>
            <a:r>
              <a:rPr lang="ja-JP" altLang="en-US" sz="2700" dirty="0" smtClean="0"/>
              <a:t>海外子会社から本社に利益送金があった。 </a:t>
            </a:r>
          </a:p>
          <a:p>
            <a:pPr marL="514350" indent="-514350" eaLnBrk="1" hangingPunct="1">
              <a:lnSpc>
                <a:spcPct val="90000"/>
              </a:lnSpc>
              <a:buFontTx/>
              <a:buAutoNum type="arabicPeriod"/>
            </a:pPr>
            <a:r>
              <a:rPr lang="ja-JP" altLang="en-US" sz="2700" dirty="0" smtClean="0"/>
              <a:t>イギリスに留学中の子どもに生活費を送った。</a:t>
            </a:r>
          </a:p>
          <a:p>
            <a:pPr marL="514350" indent="-514350" eaLnBrk="1" hangingPunct="1">
              <a:lnSpc>
                <a:spcPct val="90000"/>
              </a:lnSpc>
              <a:buFontTx/>
              <a:buAutoNum type="arabicPeriod"/>
            </a:pPr>
            <a:r>
              <a:rPr lang="ja-JP" altLang="en-US" sz="2700" dirty="0" smtClean="0"/>
              <a:t>日本政府が</a:t>
            </a:r>
            <a:r>
              <a:rPr lang="en-US" altLang="ja-JP" sz="2700" dirty="0" smtClean="0"/>
              <a:t>ODA</a:t>
            </a:r>
            <a:r>
              <a:rPr lang="ja-JP" altLang="en-US" sz="2700" dirty="0" smtClean="0"/>
              <a:t>（政府開発援助－無償）を行った。</a:t>
            </a:r>
          </a:p>
          <a:p>
            <a:pPr marL="514350" indent="-514350" eaLnBrk="1" hangingPunct="1">
              <a:lnSpc>
                <a:spcPct val="90000"/>
              </a:lnSpc>
              <a:buFontTx/>
              <a:buAutoNum type="arabicPeriod"/>
            </a:pPr>
            <a:r>
              <a:rPr lang="ja-JP" altLang="en-US" sz="2700" dirty="0" smtClean="0"/>
              <a:t>円高対策のため、日本政府が円売りドル買いの市場介入を行った</a:t>
            </a:r>
          </a:p>
          <a:p>
            <a:pPr marL="514350" indent="-514350" eaLnBrk="1" hangingPunct="1">
              <a:lnSpc>
                <a:spcPct val="90000"/>
              </a:lnSpc>
              <a:buFontTx/>
              <a:buAutoNum type="arabicPeriod"/>
            </a:pPr>
            <a:r>
              <a:rPr lang="ja-JP" altLang="en-US" sz="2700" dirty="0" smtClean="0"/>
              <a:t>米国投資家が、経営目的で日本企業の株を購入した。</a:t>
            </a:r>
          </a:p>
          <a:p>
            <a:pPr marL="514350" indent="-514350" eaLnBrk="1" hangingPunct="1">
              <a:lnSpc>
                <a:spcPct val="90000"/>
              </a:lnSpc>
              <a:buFontTx/>
              <a:buAutoNum type="arabicPeriod"/>
            </a:pPr>
            <a:endParaRPr lang="ja-JP" altLang="en-US" sz="27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コンテンツ プレースホルダ 2"/>
          <p:cNvSpPr>
            <a:spLocks noGrp="1"/>
          </p:cNvSpPr>
          <p:nvPr>
            <p:ph idx="1"/>
          </p:nvPr>
        </p:nvSpPr>
        <p:spPr>
          <a:xfrm>
            <a:off x="457200" y="500063"/>
            <a:ext cx="8229600" cy="6143625"/>
          </a:xfrm>
        </p:spPr>
        <p:txBody>
          <a:bodyPr/>
          <a:lstStyle/>
          <a:p>
            <a:pPr marL="514350" indent="-514350" eaLnBrk="1" hangingPunct="1">
              <a:buFontTx/>
              <a:buAutoNum type="arabicPeriod"/>
            </a:pPr>
            <a:r>
              <a:rPr lang="ja-JP" altLang="en-US" dirty="0" smtClean="0"/>
              <a:t>日本人が海外旅行に行き、現地のホテルに宿泊費を払った。 </a:t>
            </a:r>
            <a:endParaRPr lang="en-US" altLang="ja-JP" dirty="0" smtClean="0"/>
          </a:p>
          <a:p>
            <a:pPr marL="514350" indent="-514350" eaLnBrk="1" hangingPunct="1">
              <a:buFontTx/>
              <a:buNone/>
            </a:pPr>
            <a:endParaRPr lang="en-US" altLang="ja-JP" dirty="0" smtClean="0"/>
          </a:p>
          <a:p>
            <a:pPr marL="514350" indent="-514350" eaLnBrk="1" hangingPunct="1">
              <a:buFontTx/>
              <a:buNone/>
            </a:pPr>
            <a:endParaRPr lang="en-US" altLang="ja-JP" dirty="0" smtClean="0"/>
          </a:p>
          <a:p>
            <a:pPr marL="514350" indent="-514350" eaLnBrk="1" hangingPunct="1">
              <a:buFontTx/>
              <a:buAutoNum type="arabicPeriod" startAt="2"/>
            </a:pPr>
            <a:r>
              <a:rPr lang="ja-JP" altLang="en-US" dirty="0" smtClean="0"/>
              <a:t>日本企業が中国に工場を建てた。</a:t>
            </a:r>
            <a:endParaRPr lang="en-US" altLang="ja-JP" dirty="0" smtClean="0"/>
          </a:p>
          <a:p>
            <a:pPr marL="514350" indent="-514350" eaLnBrk="1" hangingPunct="1">
              <a:buFontTx/>
              <a:buNone/>
            </a:pPr>
            <a:endParaRPr lang="en-US" altLang="ja-JP" dirty="0" smtClean="0"/>
          </a:p>
          <a:p>
            <a:pPr marL="514350" indent="-514350" eaLnBrk="1" hangingPunct="1">
              <a:buFontTx/>
              <a:buAutoNum type="arabicPeriod" startAt="2"/>
            </a:pPr>
            <a:endParaRPr lang="en-US" altLang="ja-JP" dirty="0" smtClean="0"/>
          </a:p>
          <a:p>
            <a:pPr marL="514350" indent="-514350" eaLnBrk="1" hangingPunct="1">
              <a:buFontTx/>
              <a:buAutoNum type="arabicPeriod" startAt="3"/>
            </a:pPr>
            <a:r>
              <a:rPr lang="ja-JP" altLang="en-US" dirty="0" smtClean="0"/>
              <a:t>日本企業が、海外から原材料を購入した。</a:t>
            </a:r>
          </a:p>
        </p:txBody>
      </p:sp>
      <p:graphicFrame>
        <p:nvGraphicFramePr>
          <p:cNvPr id="7" name="表 6"/>
          <p:cNvGraphicFramePr>
            <a:graphicFrameLocks noGrp="1"/>
          </p:cNvGraphicFramePr>
          <p:nvPr>
            <p:extLst>
              <p:ext uri="{D42A27DB-BD31-4B8C-83A1-F6EECF244321}">
                <p14:modId xmlns:p14="http://schemas.microsoft.com/office/powerpoint/2010/main" val="3473834300"/>
              </p:ext>
            </p:extLst>
          </p:nvPr>
        </p:nvGraphicFramePr>
        <p:xfrm>
          <a:off x="428625" y="3357563"/>
          <a:ext cx="8358246" cy="1214446"/>
        </p:xfrm>
        <a:graphic>
          <a:graphicData uri="http://schemas.openxmlformats.org/drawingml/2006/table">
            <a:tbl>
              <a:tblPr firstRow="1" bandRow="1">
                <a:tableStyleId>{10A1B5D5-9B99-4C35-A422-299274C87663}</a:tableStyleId>
              </a:tblPr>
              <a:tblGrid>
                <a:gridCol w="4036247"/>
                <a:gridCol w="4321999"/>
              </a:tblGrid>
              <a:tr h="1214446">
                <a:tc>
                  <a:txBody>
                    <a:bodyPr/>
                    <a:lstStyle/>
                    <a:p>
                      <a:pPr algn="ctr">
                        <a:lnSpc>
                          <a:spcPct val="150000"/>
                        </a:lnSpc>
                      </a:pPr>
                      <a:r>
                        <a:rPr lang="ja-JP" altLang="en-US" sz="2400" dirty="0" smtClean="0"/>
                        <a:t>金融収支（その他投資） </a:t>
                      </a:r>
                      <a:endParaRPr kumimoji="1" lang="ja-JP" altLang="en-US" sz="2400" dirty="0"/>
                    </a:p>
                  </a:txBody>
                  <a:tcPr anchor="ctr">
                    <a:lnR w="12700" cap="flat" cmpd="sng" algn="ctr">
                      <a:solidFill>
                        <a:srgbClr val="FFFF00"/>
                      </a:solidFill>
                      <a:prstDash val="solid"/>
                      <a:round/>
                      <a:headEnd type="none" w="med" len="med"/>
                      <a:tailEnd type="none" w="med" len="med"/>
                    </a:lnR>
                    <a:solidFill>
                      <a:srgbClr val="C00000"/>
                    </a:solidFill>
                  </a:tcPr>
                </a:tc>
                <a:tc>
                  <a:txBody>
                    <a:bodyPr/>
                    <a:lstStyle/>
                    <a:p>
                      <a:pPr algn="ctr">
                        <a:lnSpc>
                          <a:spcPct val="150000"/>
                        </a:lnSpc>
                      </a:pPr>
                      <a:r>
                        <a:rPr lang="zh-TW" altLang="en-US" sz="2400" dirty="0" smtClean="0"/>
                        <a:t>金融収支</a:t>
                      </a:r>
                      <a:r>
                        <a:rPr lang="ja-JP" altLang="en-US" sz="2400" dirty="0" smtClean="0"/>
                        <a:t>（</a:t>
                      </a:r>
                      <a:r>
                        <a:rPr lang="zh-TW" altLang="en-US" sz="2400" dirty="0" smtClean="0"/>
                        <a:t>直接投資）</a:t>
                      </a:r>
                      <a:endParaRPr kumimoji="1" lang="ja-JP" altLang="en-US" sz="2400" dirty="0"/>
                    </a:p>
                  </a:txBody>
                  <a:tcPr anchor="ctr">
                    <a:lnL w="12700" cap="flat" cmpd="sng" algn="ctr">
                      <a:solidFill>
                        <a:srgbClr val="FFFF00"/>
                      </a:solidFill>
                      <a:prstDash val="solid"/>
                      <a:round/>
                      <a:headEnd type="none" w="med" len="med"/>
                      <a:tailEnd type="none" w="med" len="med"/>
                    </a:lnL>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925971451"/>
              </p:ext>
            </p:extLst>
          </p:nvPr>
        </p:nvGraphicFramePr>
        <p:xfrm>
          <a:off x="357188" y="1500188"/>
          <a:ext cx="8358246" cy="1214446"/>
        </p:xfrm>
        <a:graphic>
          <a:graphicData uri="http://schemas.openxmlformats.org/drawingml/2006/table">
            <a:tbl>
              <a:tblPr firstRow="1" bandRow="1">
                <a:tableStyleId>{10A1B5D5-9B99-4C35-A422-299274C87663}</a:tableStyleId>
              </a:tblPr>
              <a:tblGrid>
                <a:gridCol w="4036247"/>
                <a:gridCol w="4321999"/>
              </a:tblGrid>
              <a:tr h="1214446">
                <a:tc>
                  <a:txBody>
                    <a:bodyPr/>
                    <a:lstStyle/>
                    <a:p>
                      <a:pPr algn="ctr">
                        <a:lnSpc>
                          <a:spcPct val="150000"/>
                        </a:lnSpc>
                      </a:pPr>
                      <a:r>
                        <a:rPr lang="ja-JP" altLang="en-US" sz="2400" dirty="0" smtClean="0"/>
                        <a:t>金融収支（その他投資） </a:t>
                      </a:r>
                      <a:endParaRPr kumimoji="1" lang="ja-JP" altLang="en-US" sz="2400" dirty="0"/>
                    </a:p>
                  </a:txBody>
                  <a:tcPr anchor="ctr">
                    <a:lnR w="12700" cap="flat" cmpd="sng" algn="ctr">
                      <a:solidFill>
                        <a:srgbClr val="FFFF00"/>
                      </a:solidFill>
                      <a:prstDash val="solid"/>
                      <a:round/>
                      <a:headEnd type="none" w="med" len="med"/>
                      <a:tailEnd type="none" w="med" len="med"/>
                    </a:lnR>
                    <a:solidFill>
                      <a:srgbClr val="C00000"/>
                    </a:solidFill>
                  </a:tcPr>
                </a:tc>
                <a:tc>
                  <a:txBody>
                    <a:bodyPr/>
                    <a:lstStyle/>
                    <a:p>
                      <a:pPr algn="ctr">
                        <a:lnSpc>
                          <a:spcPct val="150000"/>
                        </a:lnSpc>
                      </a:pPr>
                      <a:r>
                        <a:rPr lang="ja-JP" altLang="en-US" sz="2400" dirty="0" smtClean="0"/>
                        <a:t>サービス収支（旅行）</a:t>
                      </a:r>
                      <a:endParaRPr kumimoji="1" lang="ja-JP" altLang="en-US" sz="2400" dirty="0"/>
                    </a:p>
                  </a:txBody>
                  <a:tcPr anchor="ctr">
                    <a:lnL w="12700" cap="flat" cmpd="sng" algn="ctr">
                      <a:solidFill>
                        <a:srgbClr val="FFFF00"/>
                      </a:solidFill>
                      <a:prstDash val="solid"/>
                      <a:round/>
                      <a:headEnd type="none" w="med" len="med"/>
                      <a:tailEnd type="none" w="med" len="med"/>
                    </a:lnL>
                    <a:solidFill>
                      <a:srgbClr val="C00000"/>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821893124"/>
              </p:ext>
            </p:extLst>
          </p:nvPr>
        </p:nvGraphicFramePr>
        <p:xfrm>
          <a:off x="428625" y="5143500"/>
          <a:ext cx="8358246" cy="1214458"/>
        </p:xfrm>
        <a:graphic>
          <a:graphicData uri="http://schemas.openxmlformats.org/drawingml/2006/table">
            <a:tbl>
              <a:tblPr firstRow="1" bandRow="1">
                <a:tableStyleId>{10A1B5D5-9B99-4C35-A422-299274C87663}</a:tableStyleId>
              </a:tblPr>
              <a:tblGrid>
                <a:gridCol w="4036247"/>
                <a:gridCol w="4321999"/>
              </a:tblGrid>
              <a:tr h="1214458">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ja-JP" altLang="en-US" sz="2400" dirty="0" smtClean="0"/>
                        <a:t>金融収支（その他投資） </a:t>
                      </a:r>
                      <a:endParaRPr lang="en-US" altLang="ja-JP" sz="2400" dirty="0" smtClean="0"/>
                    </a:p>
                  </a:txBody>
                  <a:tcPr anchor="ctr">
                    <a:lnR w="12700" cap="flat" cmpd="sng" algn="ctr">
                      <a:solidFill>
                        <a:srgbClr val="FFFF00"/>
                      </a:solidFill>
                      <a:prstDash val="solid"/>
                      <a:round/>
                      <a:headEnd type="none" w="med" len="med"/>
                      <a:tailEnd type="none" w="med" len="med"/>
                    </a:lnR>
                    <a:solidFill>
                      <a:srgbClr val="C0000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ja-JP" altLang="en-US" sz="2400" dirty="0" smtClean="0"/>
                        <a:t>貿易収支</a:t>
                      </a:r>
                      <a:r>
                        <a:rPr lang="en-US" altLang="ja-JP" sz="2400" dirty="0" smtClean="0"/>
                        <a:t>(</a:t>
                      </a:r>
                      <a:r>
                        <a:rPr lang="ja-JP" altLang="en-US" sz="2400" dirty="0" smtClean="0"/>
                        <a:t>輸入</a:t>
                      </a:r>
                      <a:r>
                        <a:rPr lang="en-US" altLang="ja-JP" sz="2400" dirty="0" smtClean="0"/>
                        <a:t>)</a:t>
                      </a:r>
                    </a:p>
                  </a:txBody>
                  <a:tcPr anchor="ctr">
                    <a:lnL w="12700" cap="flat" cmpd="sng" algn="ctr">
                      <a:solidFill>
                        <a:srgbClr val="FFFF00"/>
                      </a:solidFill>
                      <a:prstDash val="solid"/>
                      <a:round/>
                      <a:headEnd type="none" w="med" len="med"/>
                      <a:tailEnd type="none" w="med" len="med"/>
                    </a:lnL>
                    <a:solidFill>
                      <a:srgbClr val="C0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コンテンツ プレースホルダ 2"/>
          <p:cNvSpPr>
            <a:spLocks noGrp="1"/>
          </p:cNvSpPr>
          <p:nvPr>
            <p:ph idx="1"/>
          </p:nvPr>
        </p:nvSpPr>
        <p:spPr>
          <a:xfrm>
            <a:off x="457200" y="500063"/>
            <a:ext cx="8229600" cy="6143625"/>
          </a:xfrm>
        </p:spPr>
        <p:txBody>
          <a:bodyPr/>
          <a:lstStyle/>
          <a:p>
            <a:pPr marL="514350" indent="-514350" eaLnBrk="1" hangingPunct="1">
              <a:buFontTx/>
              <a:buAutoNum type="arabicPeriod" startAt="4"/>
            </a:pPr>
            <a:r>
              <a:rPr lang="ja-JP" altLang="en-US" dirty="0" smtClean="0"/>
              <a:t>日本人が個人で外国の債券を購入した。</a:t>
            </a:r>
            <a:endParaRPr lang="en-US" altLang="ja-JP" dirty="0" smtClean="0"/>
          </a:p>
          <a:p>
            <a:pPr marL="514350" indent="-514350" eaLnBrk="1" hangingPunct="1">
              <a:buFontTx/>
              <a:buAutoNum type="arabicPeriod" startAt="4"/>
            </a:pPr>
            <a:endParaRPr lang="en-US" altLang="ja-JP" dirty="0" smtClean="0"/>
          </a:p>
          <a:p>
            <a:pPr marL="514350" indent="-514350" eaLnBrk="1" hangingPunct="1">
              <a:buFontTx/>
              <a:buAutoNum type="arabicPeriod" startAt="4"/>
            </a:pPr>
            <a:endParaRPr lang="en-US" altLang="ja-JP" dirty="0" smtClean="0"/>
          </a:p>
          <a:p>
            <a:pPr marL="514350" indent="-514350" eaLnBrk="1" hangingPunct="1">
              <a:buFontTx/>
              <a:buAutoNum type="arabicPeriod" startAt="5"/>
            </a:pPr>
            <a:r>
              <a:rPr lang="ja-JP" altLang="en-US" dirty="0" smtClean="0"/>
              <a:t>日本人が持っていた米国債の利息を受け取った。</a:t>
            </a:r>
          </a:p>
          <a:p>
            <a:pPr marL="514350" indent="-514350" eaLnBrk="1" hangingPunct="1">
              <a:buFontTx/>
              <a:buNone/>
            </a:pPr>
            <a:endParaRPr lang="en-US" altLang="ja-JP" dirty="0" smtClean="0"/>
          </a:p>
          <a:p>
            <a:pPr marL="514350" indent="-514350" eaLnBrk="1" hangingPunct="1">
              <a:buFontTx/>
              <a:buAutoNum type="arabicPeriod" startAt="2"/>
            </a:pPr>
            <a:endParaRPr lang="en-US" altLang="ja-JP" dirty="0" smtClean="0"/>
          </a:p>
          <a:p>
            <a:pPr marL="514350" indent="-514350" eaLnBrk="1" hangingPunct="1">
              <a:buFontTx/>
              <a:buAutoNum type="arabicPeriod" startAt="6"/>
            </a:pPr>
            <a:r>
              <a:rPr lang="ja-JP" altLang="en-US" dirty="0" smtClean="0"/>
              <a:t>海外子会社から本社に利益送金があった。</a:t>
            </a:r>
          </a:p>
        </p:txBody>
      </p:sp>
      <p:graphicFrame>
        <p:nvGraphicFramePr>
          <p:cNvPr id="4" name="表 3"/>
          <p:cNvGraphicFramePr>
            <a:graphicFrameLocks noGrp="1"/>
          </p:cNvGraphicFramePr>
          <p:nvPr>
            <p:extLst>
              <p:ext uri="{D42A27DB-BD31-4B8C-83A1-F6EECF244321}">
                <p14:modId xmlns:p14="http://schemas.microsoft.com/office/powerpoint/2010/main" val="1952682068"/>
              </p:ext>
            </p:extLst>
          </p:nvPr>
        </p:nvGraphicFramePr>
        <p:xfrm>
          <a:off x="428625" y="1143000"/>
          <a:ext cx="8358246" cy="1214446"/>
        </p:xfrm>
        <a:graphic>
          <a:graphicData uri="http://schemas.openxmlformats.org/drawingml/2006/table">
            <a:tbl>
              <a:tblPr firstRow="1" bandRow="1">
                <a:tableStyleId>{10A1B5D5-9B99-4C35-A422-299274C87663}</a:tableStyleId>
              </a:tblPr>
              <a:tblGrid>
                <a:gridCol w="4036247"/>
                <a:gridCol w="4321999"/>
              </a:tblGrid>
              <a:tr h="1214446">
                <a:tc>
                  <a:txBody>
                    <a:bodyPr/>
                    <a:lstStyle/>
                    <a:p>
                      <a:pPr algn="ctr">
                        <a:lnSpc>
                          <a:spcPct val="150000"/>
                        </a:lnSpc>
                      </a:pPr>
                      <a:r>
                        <a:rPr lang="ja-JP" altLang="en-US" sz="2400" dirty="0" smtClean="0"/>
                        <a:t>金融収支（その他投資） </a:t>
                      </a:r>
                      <a:endParaRPr kumimoji="1" lang="ja-JP" altLang="en-US" sz="2400" dirty="0"/>
                    </a:p>
                  </a:txBody>
                  <a:tcPr anchor="ctr">
                    <a:lnR w="12700" cap="flat" cmpd="sng" algn="ctr">
                      <a:solidFill>
                        <a:srgbClr val="FFFF00"/>
                      </a:solidFill>
                      <a:prstDash val="solid"/>
                      <a:round/>
                      <a:headEnd type="none" w="med" len="med"/>
                      <a:tailEnd type="none" w="med" len="med"/>
                    </a:lnR>
                    <a:solidFill>
                      <a:srgbClr val="C00000"/>
                    </a:solidFill>
                  </a:tcPr>
                </a:tc>
                <a:tc>
                  <a:txBody>
                    <a:bodyPr/>
                    <a:lstStyle/>
                    <a:p>
                      <a:pPr algn="ctr">
                        <a:lnSpc>
                          <a:spcPct val="150000"/>
                        </a:lnSpc>
                      </a:pPr>
                      <a:r>
                        <a:rPr lang="ja-JP" altLang="en-US" sz="2400" dirty="0" smtClean="0"/>
                        <a:t>金融収支（証券投資） </a:t>
                      </a:r>
                      <a:endParaRPr kumimoji="1" lang="ja-JP" altLang="en-US" sz="2400" dirty="0"/>
                    </a:p>
                  </a:txBody>
                  <a:tcPr anchor="ctr">
                    <a:lnL w="12700" cap="flat" cmpd="sng" algn="ctr">
                      <a:solidFill>
                        <a:srgbClr val="FFFF00"/>
                      </a:solidFill>
                      <a:prstDash val="solid"/>
                      <a:round/>
                      <a:headEnd type="none" w="med" len="med"/>
                      <a:tailEnd type="none" w="med" len="med"/>
                    </a:ln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12869007"/>
              </p:ext>
            </p:extLst>
          </p:nvPr>
        </p:nvGraphicFramePr>
        <p:xfrm>
          <a:off x="428625" y="5143500"/>
          <a:ext cx="8358246" cy="1214446"/>
        </p:xfrm>
        <a:graphic>
          <a:graphicData uri="http://schemas.openxmlformats.org/drawingml/2006/table">
            <a:tbl>
              <a:tblPr firstRow="1" bandRow="1">
                <a:tableStyleId>{10A1B5D5-9B99-4C35-A422-299274C87663}</a:tableStyleId>
              </a:tblPr>
              <a:tblGrid>
                <a:gridCol w="4036247"/>
                <a:gridCol w="4321999"/>
              </a:tblGrid>
              <a:tr h="1214446">
                <a:tc>
                  <a:txBody>
                    <a:bodyPr/>
                    <a:lstStyle/>
                    <a:p>
                      <a:pPr algn="ctr">
                        <a:lnSpc>
                          <a:spcPct val="150000"/>
                        </a:lnSpc>
                      </a:pPr>
                      <a:r>
                        <a:rPr lang="ja-JP" altLang="en-US" sz="2400" dirty="0" smtClean="0"/>
                        <a:t>第一次所得収支（投資収益） </a:t>
                      </a:r>
                      <a:endParaRPr kumimoji="1" lang="ja-JP" altLang="en-US" sz="2400" dirty="0"/>
                    </a:p>
                  </a:txBody>
                  <a:tcPr anchor="ctr">
                    <a:lnR w="12700" cap="flat" cmpd="sng" algn="ctr">
                      <a:solidFill>
                        <a:srgbClr val="FFFF00"/>
                      </a:solidFill>
                      <a:prstDash val="solid"/>
                      <a:round/>
                      <a:headEnd type="none" w="med" len="med"/>
                      <a:tailEnd type="none" w="med" len="med"/>
                    </a:lnR>
                  </a:tcPr>
                </a:tc>
                <a:tc>
                  <a:txBody>
                    <a:bodyPr/>
                    <a:lstStyle/>
                    <a:p>
                      <a:pPr algn="ctr">
                        <a:lnSpc>
                          <a:spcPct val="150000"/>
                        </a:lnSpc>
                      </a:pPr>
                      <a:r>
                        <a:rPr lang="ja-JP" altLang="en-US" sz="2400" dirty="0" smtClean="0"/>
                        <a:t>金融収支（その他投資） </a:t>
                      </a:r>
                      <a:endParaRPr kumimoji="1" lang="ja-JP" altLang="en-US" sz="2400" dirty="0"/>
                    </a:p>
                  </a:txBody>
                  <a:tcPr anchor="ctr">
                    <a:lnL w="12700" cap="flat" cmpd="sng" algn="ctr">
                      <a:solidFill>
                        <a:srgbClr val="FFFF00"/>
                      </a:solidFill>
                      <a:prstDash val="solid"/>
                      <a:round/>
                      <a:headEnd type="none" w="med" len="med"/>
                      <a:tailEnd type="none" w="med" len="med"/>
                    </a:ln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723120580"/>
              </p:ext>
            </p:extLst>
          </p:nvPr>
        </p:nvGraphicFramePr>
        <p:xfrm>
          <a:off x="428625" y="3357563"/>
          <a:ext cx="8358246" cy="1214446"/>
        </p:xfrm>
        <a:graphic>
          <a:graphicData uri="http://schemas.openxmlformats.org/drawingml/2006/table">
            <a:tbl>
              <a:tblPr firstRow="1" bandRow="1">
                <a:tableStyleId>{10A1B5D5-9B99-4C35-A422-299274C87663}</a:tableStyleId>
              </a:tblPr>
              <a:tblGrid>
                <a:gridCol w="4036247"/>
                <a:gridCol w="4321999"/>
              </a:tblGrid>
              <a:tr h="1214446">
                <a:tc>
                  <a:txBody>
                    <a:bodyPr/>
                    <a:lstStyle/>
                    <a:p>
                      <a:pPr algn="ctr">
                        <a:lnSpc>
                          <a:spcPct val="150000"/>
                        </a:lnSpc>
                      </a:pPr>
                      <a:r>
                        <a:rPr lang="ja-JP" altLang="en-US" sz="2400" dirty="0" smtClean="0"/>
                        <a:t>第一次所得収支（投資収益） </a:t>
                      </a:r>
                      <a:endParaRPr kumimoji="1" lang="ja-JP" altLang="en-US" sz="2400" dirty="0"/>
                    </a:p>
                  </a:txBody>
                  <a:tcPr anchor="ctr">
                    <a:lnR w="12700" cap="flat" cmpd="sng" algn="ctr">
                      <a:solidFill>
                        <a:srgbClr val="FFFF00"/>
                      </a:solidFill>
                      <a:prstDash val="solid"/>
                      <a:round/>
                      <a:headEnd type="none" w="med" len="med"/>
                      <a:tailEnd type="none" w="med" len="med"/>
                    </a:lnR>
                  </a:tcPr>
                </a:tc>
                <a:tc>
                  <a:txBody>
                    <a:bodyPr/>
                    <a:lstStyle/>
                    <a:p>
                      <a:pPr algn="ctr">
                        <a:lnSpc>
                          <a:spcPct val="150000"/>
                        </a:lnSpc>
                      </a:pPr>
                      <a:r>
                        <a:rPr lang="ja-JP" altLang="en-US" sz="2400" dirty="0" smtClean="0"/>
                        <a:t>金融収支（その他投資） </a:t>
                      </a:r>
                      <a:endParaRPr kumimoji="1" lang="ja-JP" altLang="en-US" sz="2400" dirty="0"/>
                    </a:p>
                  </a:txBody>
                  <a:tcPr anchor="ctr">
                    <a:lnL w="12700" cap="flat" cmpd="sng" algn="ctr">
                      <a:solidFill>
                        <a:srgbClr val="FFFF00"/>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smtClean="0"/>
              <a:t>国際収支統計</a:t>
            </a:r>
          </a:p>
        </p:txBody>
      </p:sp>
      <p:sp>
        <p:nvSpPr>
          <p:cNvPr id="3" name="コンテンツ プレースホルダ 2"/>
          <p:cNvSpPr>
            <a:spLocks noGrp="1"/>
          </p:cNvSpPr>
          <p:nvPr>
            <p:ph idx="1"/>
          </p:nvPr>
        </p:nvSpPr>
        <p:spPr/>
        <p:txBody>
          <a:bodyPr/>
          <a:lstStyle/>
          <a:p>
            <a:pPr eaLnBrk="1" hangingPunct="1">
              <a:defRPr/>
            </a:pPr>
            <a:r>
              <a:rPr lang="ja-JP" altLang="en-US" sz="3600" dirty="0" smtClean="0"/>
              <a:t>一定期間における一国のあらゆる対外経済取引を体系的に記録した統計。</a:t>
            </a:r>
          </a:p>
          <a:p>
            <a:pPr lvl="1" eaLnBrk="1" hangingPunct="1">
              <a:defRPr/>
            </a:pPr>
            <a:r>
              <a:rPr lang="ja-JP" altLang="en-US" dirty="0" smtClean="0"/>
              <a:t>国際通貨基金（ＩＭＦ）による「国際収支マニュアル第５版」に準拠</a:t>
            </a:r>
            <a:endParaRPr lang="en-US" altLang="ja-JP" sz="3600" dirty="0" smtClean="0"/>
          </a:p>
          <a:p>
            <a:pPr eaLnBrk="1" hangingPunct="1">
              <a:defRPr/>
            </a:pPr>
            <a:endParaRPr lang="ja-JP"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 2"/>
          <p:cNvSpPr>
            <a:spLocks noGrp="1"/>
          </p:cNvSpPr>
          <p:nvPr>
            <p:ph idx="1"/>
          </p:nvPr>
        </p:nvSpPr>
        <p:spPr>
          <a:xfrm>
            <a:off x="457200" y="500063"/>
            <a:ext cx="8543925" cy="6143625"/>
          </a:xfrm>
        </p:spPr>
        <p:txBody>
          <a:bodyPr/>
          <a:lstStyle/>
          <a:p>
            <a:pPr marL="514350" indent="-514350" eaLnBrk="1" hangingPunct="1">
              <a:buFontTx/>
              <a:buAutoNum type="arabicPeriod" startAt="7"/>
            </a:pPr>
            <a:r>
              <a:rPr lang="ja-JP" altLang="en-US" dirty="0" smtClean="0"/>
              <a:t>イギリスに留学中の子どもに生活費を送った。</a:t>
            </a:r>
          </a:p>
          <a:p>
            <a:pPr marL="514350" indent="-514350" eaLnBrk="1" hangingPunct="1">
              <a:buFontTx/>
              <a:buAutoNum type="arabicPeriod" startAt="4"/>
            </a:pPr>
            <a:endParaRPr lang="en-US" altLang="ja-JP" dirty="0" smtClean="0"/>
          </a:p>
          <a:p>
            <a:pPr marL="514350" indent="-514350" eaLnBrk="1" hangingPunct="1">
              <a:buFontTx/>
              <a:buAutoNum type="arabicPeriod" startAt="4"/>
            </a:pPr>
            <a:endParaRPr lang="en-US" altLang="ja-JP" dirty="0" smtClean="0"/>
          </a:p>
          <a:p>
            <a:pPr marL="514350" indent="-514350" eaLnBrk="1" hangingPunct="1">
              <a:buFontTx/>
              <a:buAutoNum type="arabicPeriod" startAt="8"/>
            </a:pPr>
            <a:r>
              <a:rPr lang="ja-JP" altLang="en-US" dirty="0" smtClean="0"/>
              <a:t>日本政府が</a:t>
            </a:r>
            <a:r>
              <a:rPr lang="en-US" altLang="ja-JP" dirty="0" smtClean="0"/>
              <a:t>ODA</a:t>
            </a:r>
            <a:r>
              <a:rPr lang="ja-JP" altLang="en-US" dirty="0" smtClean="0"/>
              <a:t>（政府開発援助－無償）を行った。</a:t>
            </a:r>
          </a:p>
          <a:p>
            <a:pPr marL="514350" indent="-514350" eaLnBrk="1" hangingPunct="1">
              <a:buFontTx/>
              <a:buNone/>
            </a:pPr>
            <a:endParaRPr lang="en-US" altLang="ja-JP" dirty="0" smtClean="0"/>
          </a:p>
          <a:p>
            <a:pPr marL="514350" indent="-514350" eaLnBrk="1" hangingPunct="1">
              <a:buFontTx/>
              <a:buAutoNum type="arabicPeriod" startAt="2"/>
            </a:pPr>
            <a:endParaRPr lang="en-US" altLang="ja-JP" dirty="0" smtClean="0"/>
          </a:p>
          <a:p>
            <a:pPr marL="514350" indent="-514350" eaLnBrk="1" hangingPunct="1">
              <a:buFontTx/>
              <a:buAutoNum type="arabicPeriod" startAt="9"/>
            </a:pPr>
            <a:r>
              <a:rPr lang="ja-JP" altLang="en-US" dirty="0" smtClean="0"/>
              <a:t>円高対策のため、日本政府が円売りドル買いの市場介入を行った</a:t>
            </a:r>
          </a:p>
        </p:txBody>
      </p:sp>
      <p:graphicFrame>
        <p:nvGraphicFramePr>
          <p:cNvPr id="4" name="表 3"/>
          <p:cNvGraphicFramePr>
            <a:graphicFrameLocks noGrp="1"/>
          </p:cNvGraphicFramePr>
          <p:nvPr>
            <p:extLst>
              <p:ext uri="{D42A27DB-BD31-4B8C-83A1-F6EECF244321}">
                <p14:modId xmlns:p14="http://schemas.microsoft.com/office/powerpoint/2010/main" val="1896621429"/>
              </p:ext>
            </p:extLst>
          </p:nvPr>
        </p:nvGraphicFramePr>
        <p:xfrm>
          <a:off x="428625" y="1071563"/>
          <a:ext cx="8358246" cy="1214446"/>
        </p:xfrm>
        <a:graphic>
          <a:graphicData uri="http://schemas.openxmlformats.org/drawingml/2006/table">
            <a:tbl>
              <a:tblPr firstRow="1" bandRow="1">
                <a:tableStyleId>{10A1B5D5-9B99-4C35-A422-299274C87663}</a:tableStyleId>
              </a:tblPr>
              <a:tblGrid>
                <a:gridCol w="4036247"/>
                <a:gridCol w="4321999"/>
              </a:tblGrid>
              <a:tr h="1214446">
                <a:tc>
                  <a:txBody>
                    <a:bodyPr/>
                    <a:lstStyle/>
                    <a:p>
                      <a:pPr algn="ctr">
                        <a:lnSpc>
                          <a:spcPct val="150000"/>
                        </a:lnSpc>
                      </a:pPr>
                      <a:r>
                        <a:rPr lang="ja-JP" altLang="en-US" sz="2400" dirty="0" smtClean="0"/>
                        <a:t>金融収支（その他投資） </a:t>
                      </a:r>
                      <a:endParaRPr kumimoji="1" lang="ja-JP" altLang="en-US" sz="2400" dirty="0"/>
                    </a:p>
                  </a:txBody>
                  <a:tcPr anchor="ctr">
                    <a:lnR w="12700" cap="flat" cmpd="sng" algn="ctr">
                      <a:solidFill>
                        <a:srgbClr val="FFFF00"/>
                      </a:solidFill>
                      <a:prstDash val="solid"/>
                      <a:round/>
                      <a:headEnd type="none" w="med" len="med"/>
                      <a:tailEnd type="none" w="med" len="med"/>
                    </a:lnR>
                    <a:solidFill>
                      <a:srgbClr val="C00000"/>
                    </a:solidFill>
                  </a:tcPr>
                </a:tc>
                <a:tc>
                  <a:txBody>
                    <a:bodyPr/>
                    <a:lstStyle/>
                    <a:p>
                      <a:pPr algn="ctr">
                        <a:lnSpc>
                          <a:spcPct val="150000"/>
                        </a:lnSpc>
                      </a:pPr>
                      <a:r>
                        <a:rPr lang="ja-JP" altLang="en-US" sz="2400" dirty="0" smtClean="0"/>
                        <a:t>第二次所得収支</a:t>
                      </a:r>
                      <a:endParaRPr kumimoji="1" lang="ja-JP" altLang="en-US" sz="2400" dirty="0"/>
                    </a:p>
                  </a:txBody>
                  <a:tcPr anchor="ctr">
                    <a:lnL w="12700" cap="flat" cmpd="sng" algn="ctr">
                      <a:solidFill>
                        <a:srgbClr val="FFFF00"/>
                      </a:solidFill>
                      <a:prstDash val="solid"/>
                      <a:round/>
                      <a:headEnd type="none" w="med" len="med"/>
                      <a:tailEnd type="none" w="med" len="med"/>
                    </a:lnL>
                    <a:solidFill>
                      <a:srgbClr val="C00000"/>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000672030"/>
              </p:ext>
            </p:extLst>
          </p:nvPr>
        </p:nvGraphicFramePr>
        <p:xfrm>
          <a:off x="428625" y="5526088"/>
          <a:ext cx="8358246" cy="1189102"/>
        </p:xfrm>
        <a:graphic>
          <a:graphicData uri="http://schemas.openxmlformats.org/drawingml/2006/table">
            <a:tbl>
              <a:tblPr firstRow="1" bandRow="1">
                <a:tableStyleId>{10A1B5D5-9B99-4C35-A422-299274C87663}</a:tableStyleId>
              </a:tblPr>
              <a:tblGrid>
                <a:gridCol w="4036247"/>
                <a:gridCol w="4321999"/>
              </a:tblGrid>
              <a:tr h="1189102">
                <a:tc>
                  <a:txBody>
                    <a:bodyPr/>
                    <a:lstStyle/>
                    <a:p>
                      <a:pPr algn="ctr">
                        <a:lnSpc>
                          <a:spcPct val="150000"/>
                        </a:lnSpc>
                      </a:pPr>
                      <a:r>
                        <a:rPr lang="ja-JP" altLang="en-US" sz="2400" dirty="0" smtClean="0"/>
                        <a:t>金融収支（その他投資） </a:t>
                      </a:r>
                      <a:endParaRPr kumimoji="1" lang="ja-JP" altLang="en-US" sz="2400" dirty="0"/>
                    </a:p>
                  </a:txBody>
                  <a:tcPr anchor="ctr">
                    <a:lnR w="12700" cap="flat" cmpd="sng" algn="ctr">
                      <a:solidFill>
                        <a:srgbClr val="FFFF00"/>
                      </a:solidFill>
                      <a:prstDash val="solid"/>
                      <a:round/>
                      <a:headEnd type="none" w="med" len="med"/>
                      <a:tailEnd type="none" w="med" len="med"/>
                    </a:lnR>
                    <a:solidFill>
                      <a:srgbClr val="C00000"/>
                    </a:solidFill>
                  </a:tcPr>
                </a:tc>
                <a:tc>
                  <a:txBody>
                    <a:bodyPr/>
                    <a:lstStyle/>
                    <a:p>
                      <a:pPr algn="ctr">
                        <a:lnSpc>
                          <a:spcPct val="150000"/>
                        </a:lnSpc>
                      </a:pPr>
                      <a:r>
                        <a:rPr lang="ja-JP" altLang="en-US" sz="2400" dirty="0" smtClean="0"/>
                        <a:t>金融収支（</a:t>
                      </a:r>
                      <a:r>
                        <a:rPr kumimoji="1" lang="ja-JP" altLang="en-US" sz="2400" dirty="0" smtClean="0"/>
                        <a:t>外貨準備）</a:t>
                      </a:r>
                      <a:endParaRPr kumimoji="1" lang="ja-JP" altLang="en-US" sz="2400" dirty="0"/>
                    </a:p>
                  </a:txBody>
                  <a:tcPr anchor="ctr">
                    <a:lnL w="12700" cap="flat" cmpd="sng" algn="ctr">
                      <a:solidFill>
                        <a:srgbClr val="FFFF00"/>
                      </a:solidFill>
                      <a:prstDash val="solid"/>
                      <a:round/>
                      <a:headEnd type="none" w="med" len="med"/>
                      <a:tailEnd type="none" w="med" len="med"/>
                    </a:ln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569804368"/>
              </p:ext>
            </p:extLst>
          </p:nvPr>
        </p:nvGraphicFramePr>
        <p:xfrm>
          <a:off x="428625" y="3357563"/>
          <a:ext cx="8358246" cy="1214446"/>
        </p:xfrm>
        <a:graphic>
          <a:graphicData uri="http://schemas.openxmlformats.org/drawingml/2006/table">
            <a:tbl>
              <a:tblPr firstRow="1" bandRow="1">
                <a:tableStyleId>{10A1B5D5-9B99-4C35-A422-299274C87663}</a:tableStyleId>
              </a:tblPr>
              <a:tblGrid>
                <a:gridCol w="4036247"/>
                <a:gridCol w="4321999"/>
              </a:tblGrid>
              <a:tr h="1214446">
                <a:tc>
                  <a:txBody>
                    <a:bodyPr/>
                    <a:lstStyle/>
                    <a:p>
                      <a:pPr algn="ctr">
                        <a:lnSpc>
                          <a:spcPct val="150000"/>
                        </a:lnSpc>
                      </a:pPr>
                      <a:r>
                        <a:rPr lang="ja-JP" altLang="en-US" sz="2400" dirty="0" smtClean="0"/>
                        <a:t>金融収支（その他投資） </a:t>
                      </a:r>
                      <a:endParaRPr kumimoji="1" lang="ja-JP" altLang="en-US" sz="2400" dirty="0"/>
                    </a:p>
                  </a:txBody>
                  <a:tcPr anchor="ctr">
                    <a:lnR w="12700" cap="flat" cmpd="sng" algn="ctr">
                      <a:solidFill>
                        <a:srgbClr val="FFFF00"/>
                      </a:solidFill>
                      <a:prstDash val="solid"/>
                      <a:round/>
                      <a:headEnd type="none" w="med" len="med"/>
                      <a:tailEnd type="none" w="med" len="med"/>
                    </a:lnR>
                    <a:solidFill>
                      <a:srgbClr val="C00000"/>
                    </a:solidFill>
                  </a:tcPr>
                </a:tc>
                <a:tc>
                  <a:txBody>
                    <a:bodyPr/>
                    <a:lstStyle/>
                    <a:p>
                      <a:pPr algn="ctr">
                        <a:lnSpc>
                          <a:spcPct val="150000"/>
                        </a:lnSpc>
                      </a:pPr>
                      <a:r>
                        <a:rPr lang="ja-JP" altLang="en-US" sz="2400" dirty="0" smtClean="0"/>
                        <a:t>第二次所得収支</a:t>
                      </a:r>
                      <a:endParaRPr kumimoji="1" lang="ja-JP" altLang="en-US" sz="2400" dirty="0"/>
                    </a:p>
                  </a:txBody>
                  <a:tcPr anchor="ctr">
                    <a:lnL w="12700" cap="flat" cmpd="sng" algn="ctr">
                      <a:solidFill>
                        <a:srgbClr val="FFFF00"/>
                      </a:solidFill>
                      <a:prstDash val="solid"/>
                      <a:round/>
                      <a:headEnd type="none" w="med" len="med"/>
                      <a:tailEnd type="none" w="med" len="med"/>
                    </a:lnL>
                    <a:solidFill>
                      <a:srgbClr val="C0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コンテンツ プレースホルダ 2"/>
          <p:cNvSpPr>
            <a:spLocks noGrp="1"/>
          </p:cNvSpPr>
          <p:nvPr>
            <p:ph idx="1"/>
          </p:nvPr>
        </p:nvSpPr>
        <p:spPr>
          <a:xfrm>
            <a:off x="457200" y="500063"/>
            <a:ext cx="8543925" cy="6143625"/>
          </a:xfrm>
        </p:spPr>
        <p:txBody>
          <a:bodyPr/>
          <a:lstStyle/>
          <a:p>
            <a:pPr marL="514350" indent="-514350" eaLnBrk="1" hangingPunct="1">
              <a:buFontTx/>
              <a:buAutoNum type="arabicPeriod" startAt="10"/>
            </a:pPr>
            <a:r>
              <a:rPr lang="ja-JP" altLang="en-US" dirty="0" smtClean="0"/>
              <a:t>米国投資家が、経営目的で日本企業の株を購入した</a:t>
            </a:r>
            <a:endParaRPr lang="en-US" altLang="ja-JP" dirty="0" smtClean="0"/>
          </a:p>
          <a:p>
            <a:pPr marL="514350" indent="-514350" eaLnBrk="1" hangingPunct="1">
              <a:buFontTx/>
              <a:buNone/>
            </a:pPr>
            <a:endParaRPr lang="en-US" altLang="ja-JP" dirty="0" smtClean="0"/>
          </a:p>
          <a:p>
            <a:pPr marL="514350" indent="-514350" eaLnBrk="1" hangingPunct="1">
              <a:buFontTx/>
              <a:buNone/>
            </a:pPr>
            <a:endParaRPr lang="en-US" altLang="ja-JP" dirty="0" smtClean="0"/>
          </a:p>
          <a:p>
            <a:pPr marL="514350" indent="-514350" eaLnBrk="1" hangingPunct="1">
              <a:buFontTx/>
              <a:buNone/>
            </a:pPr>
            <a:endParaRPr lang="en-US" altLang="ja-JP" dirty="0" smtClean="0"/>
          </a:p>
          <a:p>
            <a:pPr marL="514350" indent="-514350" eaLnBrk="1" hangingPunct="1">
              <a:buFontTx/>
              <a:buNone/>
            </a:pPr>
            <a:endParaRPr lang="en-US" altLang="ja-JP" dirty="0" smtClean="0"/>
          </a:p>
          <a:p>
            <a:pPr marL="514350" indent="-514350" eaLnBrk="1" hangingPunct="1">
              <a:buFontTx/>
              <a:buAutoNum type="arabicPeriod" startAt="10"/>
            </a:pPr>
            <a:endParaRPr lang="en-US" altLang="ja-JP" dirty="0" smtClean="0"/>
          </a:p>
          <a:p>
            <a:pPr marL="514350" indent="-514350" eaLnBrk="1" hangingPunct="1">
              <a:buFontTx/>
              <a:buAutoNum type="arabicPeriod" startAt="10"/>
            </a:pPr>
            <a:endParaRPr lang="en-US" altLang="ja-JP" dirty="0" smtClean="0"/>
          </a:p>
          <a:p>
            <a:pPr marL="514350" indent="-514350" eaLnBrk="1" hangingPunct="1">
              <a:buFontTx/>
              <a:buAutoNum type="arabicPeriod" startAt="10"/>
            </a:pPr>
            <a:endParaRPr lang="en-US" altLang="ja-JP" dirty="0" smtClean="0"/>
          </a:p>
          <a:p>
            <a:pPr marL="514350" indent="-514350" eaLnBrk="1" hangingPunct="1">
              <a:buFontTx/>
              <a:buAutoNum type="arabicPeriod" startAt="10"/>
            </a:pPr>
            <a:endParaRPr lang="en-US" altLang="ja-JP" dirty="0" smtClean="0"/>
          </a:p>
          <a:p>
            <a:pPr marL="514350" indent="-514350" eaLnBrk="1" hangingPunct="1">
              <a:buFontTx/>
              <a:buAutoNum type="arabicPeriod" startAt="10"/>
            </a:pPr>
            <a:endParaRPr lang="en-US" altLang="ja-JP" dirty="0" smtClean="0"/>
          </a:p>
          <a:p>
            <a:pPr marL="514350" indent="-514350" eaLnBrk="1" hangingPunct="1">
              <a:buFontTx/>
              <a:buAutoNum type="arabicPeriod" startAt="4"/>
            </a:pPr>
            <a:endParaRPr lang="en-US" altLang="ja-JP" dirty="0" smtClean="0"/>
          </a:p>
          <a:p>
            <a:pPr marL="514350" indent="-514350" eaLnBrk="1" hangingPunct="1">
              <a:buFontTx/>
              <a:buNone/>
            </a:pPr>
            <a:endParaRPr lang="en-US" altLang="ja-JP" dirty="0" smtClean="0"/>
          </a:p>
        </p:txBody>
      </p:sp>
      <p:graphicFrame>
        <p:nvGraphicFramePr>
          <p:cNvPr id="5" name="表 4"/>
          <p:cNvGraphicFramePr>
            <a:graphicFrameLocks noGrp="1"/>
          </p:cNvGraphicFramePr>
          <p:nvPr>
            <p:extLst>
              <p:ext uri="{D42A27DB-BD31-4B8C-83A1-F6EECF244321}">
                <p14:modId xmlns:p14="http://schemas.microsoft.com/office/powerpoint/2010/main" val="805015868"/>
              </p:ext>
            </p:extLst>
          </p:nvPr>
        </p:nvGraphicFramePr>
        <p:xfrm>
          <a:off x="323528" y="1844824"/>
          <a:ext cx="8358246" cy="1285884"/>
        </p:xfrm>
        <a:graphic>
          <a:graphicData uri="http://schemas.openxmlformats.org/drawingml/2006/table">
            <a:tbl>
              <a:tblPr firstRow="1" bandRow="1">
                <a:tableStyleId>{10A1B5D5-9B99-4C35-A422-299274C87663}</a:tableStyleId>
              </a:tblPr>
              <a:tblGrid>
                <a:gridCol w="4036247"/>
                <a:gridCol w="4321999"/>
              </a:tblGrid>
              <a:tr h="128588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ja-JP" altLang="en-US" sz="2400" dirty="0" smtClean="0"/>
                        <a:t>金融収支（その他投資） </a:t>
                      </a:r>
                      <a:endParaRPr lang="en-US" altLang="ja-JP" sz="2400" dirty="0" smtClean="0"/>
                    </a:p>
                  </a:txBody>
                  <a:tcPr anchor="ctr">
                    <a:lnR w="12700" cap="flat" cmpd="sng" algn="ctr">
                      <a:solidFill>
                        <a:srgbClr val="FFFF00"/>
                      </a:solidFill>
                      <a:prstDash val="solid"/>
                      <a:round/>
                      <a:headEnd type="none" w="med" len="med"/>
                      <a:tailEnd type="none" w="med" len="med"/>
                    </a:lnR>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dirty="0" smtClean="0"/>
                        <a:t>金融収支</a:t>
                      </a:r>
                      <a:r>
                        <a:rPr lang="ja-JP" altLang="en-US" sz="2400" dirty="0" smtClean="0"/>
                        <a:t>（</a:t>
                      </a:r>
                      <a:r>
                        <a:rPr lang="zh-TW" altLang="en-US" sz="2400" dirty="0" smtClean="0"/>
                        <a:t>直接投資）</a:t>
                      </a:r>
                      <a:endParaRPr kumimoji="1" lang="ja-JP" altLang="en-US" sz="2400" dirty="0" smtClean="0"/>
                    </a:p>
                  </a:txBody>
                  <a:tcPr anchor="ctr">
                    <a:lnL w="12700" cap="flat" cmpd="sng" algn="ctr">
                      <a:solidFill>
                        <a:srgbClr val="FFFF00"/>
                      </a:solidFill>
                      <a:prstDash val="solid"/>
                      <a:round/>
                      <a:headEnd type="none" w="med" len="med"/>
                      <a:tailEnd type="none" w="med" len="med"/>
                    </a:lnL>
                    <a:solidFill>
                      <a:srgbClr val="C0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3515705740"/>
              </p:ext>
            </p:extLst>
          </p:nvPr>
        </p:nvGraphicFramePr>
        <p:xfrm>
          <a:off x="7938" y="692150"/>
          <a:ext cx="9134475" cy="5400675"/>
        </p:xfrm>
        <a:graphic>
          <a:graphicData uri="http://schemas.openxmlformats.org/presentationml/2006/ole">
            <mc:AlternateContent xmlns:mc="http://schemas.openxmlformats.org/markup-compatibility/2006">
              <mc:Choice xmlns:v="urn:schemas-microsoft-com:vml" Requires="v">
                <p:oleObj spid="_x0000_s143378" name="ワークシート" r:id="rId3" imgW="12315901" imgH="4562543" progId="Excel.Sheet.12">
                  <p:embed/>
                </p:oleObj>
              </mc:Choice>
              <mc:Fallback>
                <p:oleObj name="ワークシート" r:id="rId3" imgW="12315901" imgH="4562543" progId="Excel.Sheet.12">
                  <p:embed/>
                  <p:pic>
                    <p:nvPicPr>
                      <p:cNvPr id="0" name=""/>
                      <p:cNvPicPr/>
                      <p:nvPr/>
                    </p:nvPicPr>
                    <p:blipFill>
                      <a:blip r:embed="rId4"/>
                      <a:stretch>
                        <a:fillRect/>
                      </a:stretch>
                    </p:blipFill>
                    <p:spPr>
                      <a:xfrm>
                        <a:off x="7938" y="692150"/>
                        <a:ext cx="9134475" cy="5400675"/>
                      </a:xfrm>
                      <a:prstGeom prst="rect">
                        <a:avLst/>
                      </a:prstGeom>
                    </p:spPr>
                  </p:pic>
                </p:oleObj>
              </mc:Fallback>
            </mc:AlternateContent>
          </a:graphicData>
        </a:graphic>
      </p:graphicFrame>
    </p:spTree>
    <p:extLst>
      <p:ext uri="{BB962C8B-B14F-4D97-AF65-F5344CB8AC3E}">
        <p14:creationId xmlns:p14="http://schemas.microsoft.com/office/powerpoint/2010/main" val="2946150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810151080"/>
              </p:ext>
            </p:extLst>
          </p:nvPr>
        </p:nvGraphicFramePr>
        <p:xfrm>
          <a:off x="120846" y="224514"/>
          <a:ext cx="9001001" cy="6624736"/>
        </p:xfrm>
        <a:graphic>
          <a:graphicData uri="http://schemas.openxmlformats.org/presentationml/2006/ole">
            <mc:AlternateContent xmlns:mc="http://schemas.openxmlformats.org/markup-compatibility/2006">
              <mc:Choice xmlns:v="urn:schemas-microsoft-com:vml" Requires="v">
                <p:oleObj spid="_x0000_s62525" name="ワークシート" r:id="rId4" imgW="10686999" imgH="7124700" progId="Excel.Sheet.12">
                  <p:embed/>
                </p:oleObj>
              </mc:Choice>
              <mc:Fallback>
                <p:oleObj name="ワークシート" r:id="rId4" imgW="10686999" imgH="7124700" progId="Excel.Sheet.12">
                  <p:embed/>
                  <p:pic>
                    <p:nvPicPr>
                      <p:cNvPr id="0" name=""/>
                      <p:cNvPicPr/>
                      <p:nvPr/>
                    </p:nvPicPr>
                    <p:blipFill>
                      <a:blip r:embed="rId5"/>
                      <a:stretch>
                        <a:fillRect/>
                      </a:stretch>
                    </p:blipFill>
                    <p:spPr>
                      <a:xfrm>
                        <a:off x="120846" y="224514"/>
                        <a:ext cx="9001001" cy="6624736"/>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800871380"/>
              </p:ext>
            </p:extLst>
          </p:nvPr>
        </p:nvGraphicFramePr>
        <p:xfrm>
          <a:off x="107504" y="116632"/>
          <a:ext cx="8848342" cy="6624736"/>
        </p:xfrm>
        <a:graphic>
          <a:graphicData uri="http://schemas.openxmlformats.org/presentationml/2006/ole">
            <mc:AlternateContent xmlns:mc="http://schemas.openxmlformats.org/markup-compatibility/2006">
              <mc:Choice xmlns:v="urn:schemas-microsoft-com:vml" Requires="v">
                <p:oleObj spid="_x0000_s130109" name="ワークシート" r:id="rId4" imgW="9610790" imgH="5943600" progId="Excel.Sheet.12">
                  <p:embed/>
                </p:oleObj>
              </mc:Choice>
              <mc:Fallback>
                <p:oleObj name="ワークシート" r:id="rId4" imgW="9610790" imgH="5943600" progId="Excel.Sheet.12">
                  <p:embed/>
                  <p:pic>
                    <p:nvPicPr>
                      <p:cNvPr id="0" name=""/>
                      <p:cNvPicPr/>
                      <p:nvPr/>
                    </p:nvPicPr>
                    <p:blipFill>
                      <a:blip r:embed="rId5"/>
                      <a:stretch>
                        <a:fillRect/>
                      </a:stretch>
                    </p:blipFill>
                    <p:spPr>
                      <a:xfrm>
                        <a:off x="107504" y="116632"/>
                        <a:ext cx="8848342" cy="6624736"/>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タイトル 1"/>
          <p:cNvSpPr>
            <a:spLocks noGrp="1"/>
          </p:cNvSpPr>
          <p:nvPr>
            <p:ph type="title"/>
          </p:nvPr>
        </p:nvSpPr>
        <p:spPr/>
        <p:txBody>
          <a:bodyPr/>
          <a:lstStyle/>
          <a:p>
            <a:r>
              <a:rPr lang="ja-JP" altLang="en-US" dirty="0" smtClean="0"/>
              <a:t>日本の国際収支（第４版）</a:t>
            </a:r>
          </a:p>
        </p:txBody>
      </p:sp>
      <p:graphicFrame>
        <p:nvGraphicFramePr>
          <p:cNvPr id="2050" name="Object 1"/>
          <p:cNvGraphicFramePr>
            <a:graphicFrameLocks noChangeAspect="1"/>
          </p:cNvGraphicFramePr>
          <p:nvPr>
            <p:extLst>
              <p:ext uri="{D42A27DB-BD31-4B8C-83A1-F6EECF244321}">
                <p14:modId xmlns:p14="http://schemas.microsoft.com/office/powerpoint/2010/main" val="1152425944"/>
              </p:ext>
            </p:extLst>
          </p:nvPr>
        </p:nvGraphicFramePr>
        <p:xfrm>
          <a:off x="1" y="1714500"/>
          <a:ext cx="8892480" cy="4738011"/>
        </p:xfrm>
        <a:graphic>
          <a:graphicData uri="http://schemas.openxmlformats.org/presentationml/2006/ole">
            <mc:AlternateContent xmlns:mc="http://schemas.openxmlformats.org/markup-compatibility/2006">
              <mc:Choice xmlns:v="urn:schemas-microsoft-com:vml" Requires="v">
                <p:oleObj spid="_x0000_s2110" name="ワークシート" r:id="rId4" imgW="9725056" imgH="5181600" progId="Excel.Sheet.8">
                  <p:embed/>
                </p:oleObj>
              </mc:Choice>
              <mc:Fallback>
                <p:oleObj name="ワークシート" r:id="rId4" imgW="9725056" imgH="5181600" progId="Excel.Sheet.8">
                  <p:embed/>
                  <p:pic>
                    <p:nvPicPr>
                      <p:cNvPr id="0" name="Object 1"/>
                      <p:cNvPicPr>
                        <a:picLocks noChangeAspect="1" noChangeArrowheads="1"/>
                      </p:cNvPicPr>
                      <p:nvPr/>
                    </p:nvPicPr>
                    <p:blipFill>
                      <a:blip r:embed="rId5"/>
                      <a:srcRect/>
                      <a:stretch>
                        <a:fillRect/>
                      </a:stretch>
                    </p:blipFill>
                    <p:spPr bwMode="auto">
                      <a:xfrm>
                        <a:off x="1" y="1714500"/>
                        <a:ext cx="8892480" cy="4738011"/>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dirty="0"/>
              <a:t>統計</a:t>
            </a:r>
            <a:r>
              <a:rPr lang="ja-JP" altLang="en-US" dirty="0" smtClean="0"/>
              <a:t>より世界を観る</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311696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700523957"/>
              </p:ext>
            </p:extLst>
          </p:nvPr>
        </p:nvGraphicFramePr>
        <p:xfrm>
          <a:off x="179512" y="0"/>
          <a:ext cx="8856984"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title="日本の貿易収支（ドル建）"/>
          <p:cNvGraphicFramePr>
            <a:graphicFrameLocks/>
          </p:cNvGraphicFramePr>
          <p:nvPr>
            <p:extLst>
              <p:ext uri="{D42A27DB-BD31-4B8C-83A1-F6EECF244321}">
                <p14:modId xmlns:p14="http://schemas.microsoft.com/office/powerpoint/2010/main" val="423333060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811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225876337"/>
              </p:ext>
            </p:extLst>
          </p:nvPr>
        </p:nvGraphicFramePr>
        <p:xfrm>
          <a:off x="0" y="0"/>
          <a:ext cx="9036496"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500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68313" y="188913"/>
            <a:ext cx="7696200" cy="838200"/>
          </a:xfrm>
        </p:spPr>
        <p:txBody>
          <a:bodyPr/>
          <a:lstStyle/>
          <a:p>
            <a:pPr eaLnBrk="1" hangingPunct="1">
              <a:defRPr/>
            </a:pPr>
            <a:r>
              <a:rPr lang="ja-JP" altLang="en-US" sz="3600" dirty="0" smtClean="0"/>
              <a:t>国際収支の体系</a:t>
            </a:r>
            <a:r>
              <a:rPr lang="en-US" altLang="ja-JP" sz="3600" dirty="0" smtClean="0"/>
              <a:t>(</a:t>
            </a:r>
            <a:r>
              <a:rPr lang="ja-JP" altLang="en-US" sz="3600" dirty="0" smtClean="0"/>
              <a:t>平成</a:t>
            </a:r>
            <a:r>
              <a:rPr lang="en-US" altLang="ja-JP" sz="3600" dirty="0" smtClean="0"/>
              <a:t>26</a:t>
            </a:r>
            <a:r>
              <a:rPr lang="ja-JP" altLang="en-US" sz="3600" dirty="0" smtClean="0"/>
              <a:t>年</a:t>
            </a:r>
            <a:r>
              <a:rPr lang="en-US" altLang="ja-JP" sz="3600" dirty="0" smtClean="0"/>
              <a:t>2</a:t>
            </a:r>
            <a:r>
              <a:rPr lang="ja-JP" altLang="en-US" sz="3600" dirty="0" smtClean="0"/>
              <a:t>月改訂）</a:t>
            </a:r>
          </a:p>
        </p:txBody>
      </p:sp>
      <p:sp>
        <p:nvSpPr>
          <p:cNvPr id="18435" name="Text Box 4"/>
          <p:cNvSpPr txBox="1">
            <a:spLocks noChangeArrowheads="1"/>
          </p:cNvSpPr>
          <p:nvPr/>
        </p:nvSpPr>
        <p:spPr bwMode="auto">
          <a:xfrm>
            <a:off x="3184525" y="1111250"/>
            <a:ext cx="184150" cy="519113"/>
          </a:xfrm>
          <a:prstGeom prst="rect">
            <a:avLst/>
          </a:prstGeom>
          <a:noFill/>
          <a:ln w="9525">
            <a:noFill/>
            <a:miter lim="800000"/>
            <a:headEnd/>
            <a:tailEnd/>
          </a:ln>
        </p:spPr>
        <p:txBody>
          <a:bodyPr wrap="none">
            <a:spAutoFit/>
          </a:bodyPr>
          <a:lstStyle/>
          <a:p>
            <a:pPr algn="l"/>
            <a:endParaRPr lang="ja-JP" altLang="ja-JP" sz="2800">
              <a:solidFill>
                <a:prstClr val="white"/>
              </a:solidFill>
              <a:latin typeface="Times New Roman" pitchFamily="18" charset="0"/>
            </a:endParaRPr>
          </a:p>
        </p:txBody>
      </p:sp>
      <p:sp>
        <p:nvSpPr>
          <p:cNvPr id="32773" name="Line 5"/>
          <p:cNvSpPr>
            <a:spLocks noChangeShapeType="1"/>
          </p:cNvSpPr>
          <p:nvPr/>
        </p:nvSpPr>
        <p:spPr bwMode="auto">
          <a:xfrm>
            <a:off x="539750" y="2060574"/>
            <a:ext cx="16848" cy="3320528"/>
          </a:xfrm>
          <a:prstGeom prst="line">
            <a:avLst/>
          </a:prstGeom>
          <a:noFill/>
          <a:ln w="38100">
            <a:solidFill>
              <a:schemeClr val="tx1"/>
            </a:solidFill>
            <a:round/>
            <a:headEnd/>
            <a:tailEnd/>
          </a:ln>
        </p:spPr>
        <p:txBody>
          <a:bodyPr/>
          <a:lstStyle/>
          <a:p>
            <a:endParaRPr lang="ja-JP" altLang="en-US">
              <a:solidFill>
                <a:prstClr val="white"/>
              </a:solidFill>
            </a:endParaRPr>
          </a:p>
        </p:txBody>
      </p:sp>
      <p:sp>
        <p:nvSpPr>
          <p:cNvPr id="32774" name="Line 6"/>
          <p:cNvSpPr>
            <a:spLocks noChangeShapeType="1"/>
          </p:cNvSpPr>
          <p:nvPr/>
        </p:nvSpPr>
        <p:spPr bwMode="auto">
          <a:xfrm>
            <a:off x="539750" y="2060575"/>
            <a:ext cx="228600" cy="0"/>
          </a:xfrm>
          <a:prstGeom prst="line">
            <a:avLst/>
          </a:prstGeom>
          <a:noFill/>
          <a:ln w="38100">
            <a:solidFill>
              <a:schemeClr val="tx1"/>
            </a:solidFill>
            <a:round/>
            <a:headEnd/>
            <a:tailEnd/>
          </a:ln>
        </p:spPr>
        <p:txBody>
          <a:bodyPr/>
          <a:lstStyle/>
          <a:p>
            <a:endParaRPr lang="ja-JP" altLang="en-US">
              <a:solidFill>
                <a:prstClr val="white"/>
              </a:solidFill>
            </a:endParaRPr>
          </a:p>
        </p:txBody>
      </p:sp>
      <p:sp>
        <p:nvSpPr>
          <p:cNvPr id="32775" name="Line 7"/>
          <p:cNvSpPr>
            <a:spLocks noChangeShapeType="1"/>
          </p:cNvSpPr>
          <p:nvPr/>
        </p:nvSpPr>
        <p:spPr bwMode="auto">
          <a:xfrm>
            <a:off x="558715" y="4661261"/>
            <a:ext cx="228600" cy="0"/>
          </a:xfrm>
          <a:prstGeom prst="line">
            <a:avLst/>
          </a:prstGeom>
          <a:noFill/>
          <a:ln w="38100">
            <a:solidFill>
              <a:schemeClr val="tx1"/>
            </a:solidFill>
            <a:round/>
            <a:headEnd/>
            <a:tailEnd/>
          </a:ln>
        </p:spPr>
        <p:txBody>
          <a:bodyPr/>
          <a:lstStyle/>
          <a:p>
            <a:endParaRPr lang="ja-JP" altLang="en-US">
              <a:solidFill>
                <a:prstClr val="white"/>
              </a:solidFill>
            </a:endParaRPr>
          </a:p>
        </p:txBody>
      </p:sp>
      <p:sp>
        <p:nvSpPr>
          <p:cNvPr id="32776" name="Line 8"/>
          <p:cNvSpPr>
            <a:spLocks noChangeShapeType="1"/>
          </p:cNvSpPr>
          <p:nvPr/>
        </p:nvSpPr>
        <p:spPr bwMode="auto">
          <a:xfrm>
            <a:off x="2514600" y="2057400"/>
            <a:ext cx="228600" cy="0"/>
          </a:xfrm>
          <a:prstGeom prst="line">
            <a:avLst/>
          </a:prstGeom>
          <a:noFill/>
          <a:ln w="38100">
            <a:solidFill>
              <a:schemeClr val="tx1"/>
            </a:solidFill>
            <a:round/>
            <a:headEnd/>
            <a:tailEnd/>
          </a:ln>
        </p:spPr>
        <p:txBody>
          <a:bodyPr/>
          <a:lstStyle/>
          <a:p>
            <a:endParaRPr lang="ja-JP" altLang="en-US">
              <a:solidFill>
                <a:prstClr val="white"/>
              </a:solidFill>
            </a:endParaRPr>
          </a:p>
        </p:txBody>
      </p:sp>
      <p:sp>
        <p:nvSpPr>
          <p:cNvPr id="32777" name="Line 9"/>
          <p:cNvSpPr>
            <a:spLocks noChangeShapeType="1"/>
          </p:cNvSpPr>
          <p:nvPr/>
        </p:nvSpPr>
        <p:spPr bwMode="auto">
          <a:xfrm flipH="1">
            <a:off x="2725738" y="1600200"/>
            <a:ext cx="17462" cy="2549525"/>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78" name="Line 10"/>
          <p:cNvSpPr>
            <a:spLocks noChangeShapeType="1"/>
          </p:cNvSpPr>
          <p:nvPr/>
        </p:nvSpPr>
        <p:spPr bwMode="auto">
          <a:xfrm>
            <a:off x="2743200" y="1600200"/>
            <a:ext cx="457200"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79" name="Line 11"/>
          <p:cNvSpPr>
            <a:spLocks noChangeShapeType="1"/>
          </p:cNvSpPr>
          <p:nvPr/>
        </p:nvSpPr>
        <p:spPr bwMode="auto">
          <a:xfrm>
            <a:off x="2725738" y="3644900"/>
            <a:ext cx="528637"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0" name="Line 12"/>
          <p:cNvSpPr>
            <a:spLocks noChangeShapeType="1"/>
          </p:cNvSpPr>
          <p:nvPr/>
        </p:nvSpPr>
        <p:spPr bwMode="auto">
          <a:xfrm>
            <a:off x="2725738" y="4149725"/>
            <a:ext cx="647700"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1" name="Line 13"/>
          <p:cNvSpPr>
            <a:spLocks noChangeShapeType="1"/>
          </p:cNvSpPr>
          <p:nvPr/>
        </p:nvSpPr>
        <p:spPr bwMode="auto">
          <a:xfrm>
            <a:off x="4343400" y="1752600"/>
            <a:ext cx="12700" cy="884238"/>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2" name="Line 14"/>
          <p:cNvSpPr>
            <a:spLocks noChangeShapeType="1"/>
          </p:cNvSpPr>
          <p:nvPr/>
        </p:nvSpPr>
        <p:spPr bwMode="auto">
          <a:xfrm>
            <a:off x="4343400" y="2613026"/>
            <a:ext cx="609600"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3" name="Line 15"/>
          <p:cNvSpPr>
            <a:spLocks noChangeShapeType="1"/>
          </p:cNvSpPr>
          <p:nvPr/>
        </p:nvSpPr>
        <p:spPr bwMode="auto">
          <a:xfrm>
            <a:off x="4953000" y="2222500"/>
            <a:ext cx="0" cy="83820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4" name="Line 16"/>
          <p:cNvSpPr>
            <a:spLocks noChangeShapeType="1"/>
          </p:cNvSpPr>
          <p:nvPr/>
        </p:nvSpPr>
        <p:spPr bwMode="auto">
          <a:xfrm>
            <a:off x="4953000" y="2222500"/>
            <a:ext cx="533400"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5" name="Line 17"/>
          <p:cNvSpPr>
            <a:spLocks noChangeShapeType="1"/>
          </p:cNvSpPr>
          <p:nvPr/>
        </p:nvSpPr>
        <p:spPr bwMode="auto">
          <a:xfrm>
            <a:off x="4953000" y="3060700"/>
            <a:ext cx="533400"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7" name="Line 19"/>
          <p:cNvSpPr>
            <a:spLocks noChangeShapeType="1"/>
          </p:cNvSpPr>
          <p:nvPr/>
        </p:nvSpPr>
        <p:spPr bwMode="auto">
          <a:xfrm>
            <a:off x="7021513" y="2133600"/>
            <a:ext cx="574675"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8" name="Line 20"/>
          <p:cNvSpPr>
            <a:spLocks noChangeShapeType="1"/>
          </p:cNvSpPr>
          <p:nvPr/>
        </p:nvSpPr>
        <p:spPr bwMode="auto">
          <a:xfrm>
            <a:off x="7597775" y="1773238"/>
            <a:ext cx="1588" cy="69215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89" name="Line 21"/>
          <p:cNvSpPr>
            <a:spLocks noChangeShapeType="1"/>
          </p:cNvSpPr>
          <p:nvPr/>
        </p:nvSpPr>
        <p:spPr bwMode="auto">
          <a:xfrm>
            <a:off x="7597775" y="1773238"/>
            <a:ext cx="304800"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90" name="Line 22"/>
          <p:cNvSpPr>
            <a:spLocks noChangeShapeType="1"/>
          </p:cNvSpPr>
          <p:nvPr/>
        </p:nvSpPr>
        <p:spPr bwMode="auto">
          <a:xfrm>
            <a:off x="7599363" y="2465388"/>
            <a:ext cx="304800"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91" name="Line 23"/>
          <p:cNvSpPr>
            <a:spLocks noChangeShapeType="1"/>
          </p:cNvSpPr>
          <p:nvPr/>
        </p:nvSpPr>
        <p:spPr bwMode="auto">
          <a:xfrm>
            <a:off x="1771565" y="5525565"/>
            <a:ext cx="0" cy="45720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92" name="Line 24"/>
          <p:cNvSpPr>
            <a:spLocks noChangeShapeType="1"/>
          </p:cNvSpPr>
          <p:nvPr/>
        </p:nvSpPr>
        <p:spPr bwMode="auto">
          <a:xfrm>
            <a:off x="1806635" y="5990702"/>
            <a:ext cx="1143000" cy="0"/>
          </a:xfrm>
          <a:prstGeom prst="line">
            <a:avLst/>
          </a:prstGeom>
          <a:noFill/>
          <a:ln w="28575">
            <a:solidFill>
              <a:schemeClr val="tx1"/>
            </a:solidFill>
            <a:round/>
            <a:headEnd/>
            <a:tailEnd/>
          </a:ln>
        </p:spPr>
        <p:txBody>
          <a:bodyPr/>
          <a:lstStyle/>
          <a:p>
            <a:endParaRPr lang="ja-JP" altLang="en-US">
              <a:solidFill>
                <a:prstClr val="white"/>
              </a:solidFill>
            </a:endParaRPr>
          </a:p>
        </p:txBody>
      </p:sp>
      <p:sp>
        <p:nvSpPr>
          <p:cNvPr id="32796" name="Rectangle 28">
            <a:hlinkClick r:id="rId4" action="ppaction://hlinksldjump"/>
          </p:cNvPr>
          <p:cNvSpPr>
            <a:spLocks noChangeArrowheads="1"/>
          </p:cNvSpPr>
          <p:nvPr/>
        </p:nvSpPr>
        <p:spPr bwMode="auto">
          <a:xfrm>
            <a:off x="827088" y="1844675"/>
            <a:ext cx="1657350" cy="504825"/>
          </a:xfrm>
          <a:prstGeom prst="rect">
            <a:avLst/>
          </a:prstGeom>
          <a:solidFill>
            <a:schemeClr val="accent1"/>
          </a:solidFill>
          <a:ln w="9525">
            <a:solidFill>
              <a:schemeClr val="tx1"/>
            </a:solidFill>
            <a:miter lim="800000"/>
            <a:headEnd/>
            <a:tailEnd/>
          </a:ln>
        </p:spPr>
        <p:txBody>
          <a:bodyPr wrap="none" anchor="ctr"/>
          <a:lstStyle/>
          <a:p>
            <a:pPr algn="ctr"/>
            <a:r>
              <a:rPr lang="ja-JP" altLang="en-US" sz="2800" dirty="0">
                <a:solidFill>
                  <a:srgbClr val="66FFFF"/>
                </a:solidFill>
              </a:rPr>
              <a:t>経常収支</a:t>
            </a:r>
          </a:p>
        </p:txBody>
      </p:sp>
      <p:sp>
        <p:nvSpPr>
          <p:cNvPr id="32798" name="Rectangle 30">
            <a:hlinkClick r:id="rId4" action="ppaction://hlinksldjump"/>
          </p:cNvPr>
          <p:cNvSpPr>
            <a:spLocks noChangeArrowheads="1"/>
          </p:cNvSpPr>
          <p:nvPr/>
        </p:nvSpPr>
        <p:spPr bwMode="auto">
          <a:xfrm>
            <a:off x="790157" y="5132659"/>
            <a:ext cx="5961047" cy="503238"/>
          </a:xfrm>
          <a:prstGeom prst="rect">
            <a:avLst/>
          </a:prstGeom>
          <a:solidFill>
            <a:srgbClr val="FFFF99"/>
          </a:solidFill>
          <a:ln w="9525">
            <a:solidFill>
              <a:schemeClr val="tx1"/>
            </a:solidFill>
            <a:miter lim="800000"/>
            <a:headEnd/>
            <a:tailEnd/>
          </a:ln>
        </p:spPr>
        <p:txBody>
          <a:bodyPr wrap="none" anchor="ctr"/>
          <a:lstStyle/>
          <a:p>
            <a:pPr algn="l"/>
            <a:r>
              <a:rPr lang="ja-JP" altLang="en-US" sz="2800" dirty="0" smtClean="0">
                <a:solidFill>
                  <a:srgbClr val="FF9933"/>
                </a:solidFill>
              </a:rPr>
              <a:t>金融収支</a:t>
            </a:r>
            <a:r>
              <a:rPr lang="ja-JP" altLang="en-US" sz="2400" dirty="0" smtClean="0">
                <a:solidFill>
                  <a:srgbClr val="FF9933"/>
                </a:solidFill>
              </a:rPr>
              <a:t>（旧　金融収支＋</a:t>
            </a:r>
            <a:r>
              <a:rPr lang="ja-JP" altLang="en-US" sz="2400" dirty="0">
                <a:solidFill>
                  <a:srgbClr val="FF9933"/>
                </a:solidFill>
              </a:rPr>
              <a:t>外貨</a:t>
            </a:r>
            <a:r>
              <a:rPr lang="ja-JP" altLang="en-US" sz="2400" dirty="0" smtClean="0">
                <a:solidFill>
                  <a:srgbClr val="FF9933"/>
                </a:solidFill>
              </a:rPr>
              <a:t>準備増減）</a:t>
            </a:r>
            <a:endParaRPr lang="ja-JP" altLang="en-US" sz="2400" dirty="0">
              <a:solidFill>
                <a:srgbClr val="FF9933"/>
              </a:solidFill>
            </a:endParaRPr>
          </a:p>
        </p:txBody>
      </p:sp>
      <p:sp>
        <p:nvSpPr>
          <p:cNvPr id="32799" name="Rectangle 31">
            <a:hlinkClick r:id="rId4" action="ppaction://hlinksldjump"/>
          </p:cNvPr>
          <p:cNvSpPr>
            <a:spLocks noChangeArrowheads="1"/>
          </p:cNvSpPr>
          <p:nvPr/>
        </p:nvSpPr>
        <p:spPr bwMode="auto">
          <a:xfrm>
            <a:off x="3203575" y="1268413"/>
            <a:ext cx="3097213" cy="504825"/>
          </a:xfrm>
          <a:prstGeom prst="rect">
            <a:avLst/>
          </a:prstGeom>
          <a:solidFill>
            <a:schemeClr val="accent1"/>
          </a:solidFill>
          <a:ln w="9525">
            <a:solidFill>
              <a:schemeClr val="tx1"/>
            </a:solidFill>
            <a:miter lim="800000"/>
            <a:headEnd/>
            <a:tailEnd/>
          </a:ln>
        </p:spPr>
        <p:txBody>
          <a:bodyPr wrap="none" anchor="ctr"/>
          <a:lstStyle/>
          <a:p>
            <a:pPr algn="ctr"/>
            <a:r>
              <a:rPr lang="ja-JP" altLang="en-US" sz="2800" dirty="0">
                <a:solidFill>
                  <a:prstClr val="white"/>
                </a:solidFill>
              </a:rPr>
              <a:t>貿易・サービス収支</a:t>
            </a:r>
          </a:p>
        </p:txBody>
      </p:sp>
      <p:sp>
        <p:nvSpPr>
          <p:cNvPr id="32801" name="Rectangle 33"/>
          <p:cNvSpPr>
            <a:spLocks noChangeArrowheads="1"/>
          </p:cNvSpPr>
          <p:nvPr/>
        </p:nvSpPr>
        <p:spPr bwMode="auto">
          <a:xfrm>
            <a:off x="3228974" y="3357563"/>
            <a:ext cx="5087441" cy="503237"/>
          </a:xfrm>
          <a:prstGeom prst="rect">
            <a:avLst/>
          </a:prstGeom>
          <a:solidFill>
            <a:schemeClr val="accent1"/>
          </a:solidFill>
          <a:ln w="9525">
            <a:solidFill>
              <a:schemeClr val="tx1"/>
            </a:solidFill>
            <a:miter lim="800000"/>
            <a:headEnd/>
            <a:tailEnd/>
          </a:ln>
        </p:spPr>
        <p:txBody>
          <a:bodyPr wrap="none" anchor="ctr"/>
          <a:lstStyle/>
          <a:p>
            <a:pPr algn="l">
              <a:spcBef>
                <a:spcPct val="20000"/>
              </a:spcBef>
            </a:pPr>
            <a:r>
              <a:rPr lang="ja-JP" altLang="en-US" sz="2800" dirty="0" smtClean="0">
                <a:solidFill>
                  <a:prstClr val="white"/>
                </a:solidFill>
              </a:rPr>
              <a:t>第一次所得収支</a:t>
            </a:r>
            <a:r>
              <a:rPr lang="ja-JP" altLang="en-US" sz="2400" dirty="0" smtClean="0">
                <a:solidFill>
                  <a:prstClr val="white"/>
                </a:solidFill>
              </a:rPr>
              <a:t>（旧</a:t>
            </a:r>
            <a:r>
              <a:rPr lang="ja-JP" altLang="en-US" sz="2400" dirty="0">
                <a:solidFill>
                  <a:prstClr val="white"/>
                </a:solidFill>
              </a:rPr>
              <a:t>所得収支）</a:t>
            </a:r>
          </a:p>
        </p:txBody>
      </p:sp>
      <p:sp>
        <p:nvSpPr>
          <p:cNvPr id="32802" name="Rectangle 34"/>
          <p:cNvSpPr>
            <a:spLocks noChangeArrowheads="1"/>
          </p:cNvSpPr>
          <p:nvPr/>
        </p:nvSpPr>
        <p:spPr bwMode="auto">
          <a:xfrm>
            <a:off x="3228974" y="3933825"/>
            <a:ext cx="5231457" cy="503238"/>
          </a:xfrm>
          <a:prstGeom prst="rect">
            <a:avLst/>
          </a:prstGeom>
          <a:solidFill>
            <a:schemeClr val="accent1"/>
          </a:solidFill>
          <a:ln w="9525">
            <a:solidFill>
              <a:schemeClr val="tx1"/>
            </a:solidFill>
            <a:miter lim="800000"/>
            <a:headEnd/>
            <a:tailEnd/>
          </a:ln>
        </p:spPr>
        <p:txBody>
          <a:bodyPr wrap="none" anchor="ctr"/>
          <a:lstStyle/>
          <a:p>
            <a:pPr algn="l"/>
            <a:r>
              <a:rPr lang="ja-JP" altLang="en-US" sz="2800" dirty="0" smtClean="0">
                <a:solidFill>
                  <a:prstClr val="white"/>
                </a:solidFill>
              </a:rPr>
              <a:t>第二次所得収支</a:t>
            </a:r>
            <a:r>
              <a:rPr lang="ja-JP" altLang="en-US" sz="2400" dirty="0" smtClean="0">
                <a:solidFill>
                  <a:prstClr val="white"/>
                </a:solidFill>
              </a:rPr>
              <a:t>（旧経常</a:t>
            </a:r>
            <a:r>
              <a:rPr lang="ja-JP" altLang="en-US" sz="2400" dirty="0">
                <a:solidFill>
                  <a:prstClr val="white"/>
                </a:solidFill>
              </a:rPr>
              <a:t>移転</a:t>
            </a:r>
            <a:r>
              <a:rPr lang="ja-JP" altLang="en-US" sz="2400" dirty="0" smtClean="0">
                <a:solidFill>
                  <a:prstClr val="white"/>
                </a:solidFill>
              </a:rPr>
              <a:t>収支）</a:t>
            </a:r>
            <a:endParaRPr lang="ja-JP" altLang="en-US" sz="2400" dirty="0">
              <a:solidFill>
                <a:prstClr val="white"/>
              </a:solidFill>
            </a:endParaRPr>
          </a:p>
        </p:txBody>
      </p:sp>
      <p:sp>
        <p:nvSpPr>
          <p:cNvPr id="32803" name="Rectangle 35"/>
          <p:cNvSpPr>
            <a:spLocks noChangeArrowheads="1"/>
          </p:cNvSpPr>
          <p:nvPr/>
        </p:nvSpPr>
        <p:spPr bwMode="auto">
          <a:xfrm>
            <a:off x="2968812" y="5800732"/>
            <a:ext cx="5347603" cy="875058"/>
          </a:xfrm>
          <a:prstGeom prst="rect">
            <a:avLst/>
          </a:prstGeom>
          <a:solidFill>
            <a:srgbClr val="FFFF99"/>
          </a:solidFill>
          <a:ln w="9525">
            <a:solidFill>
              <a:schemeClr val="tx1"/>
            </a:solidFill>
            <a:miter lim="800000"/>
            <a:headEnd/>
            <a:tailEnd/>
          </a:ln>
        </p:spPr>
        <p:txBody>
          <a:bodyPr wrap="none" anchor="ctr"/>
          <a:lstStyle/>
          <a:p>
            <a:pPr algn="l">
              <a:spcBef>
                <a:spcPct val="20000"/>
              </a:spcBef>
            </a:pPr>
            <a:r>
              <a:rPr lang="ja-JP" altLang="en-US" sz="2400" dirty="0">
                <a:solidFill>
                  <a:srgbClr val="996633"/>
                </a:solidFill>
              </a:rPr>
              <a:t>直接</a:t>
            </a:r>
            <a:r>
              <a:rPr lang="ja-JP" altLang="en-US" sz="2400" dirty="0" smtClean="0">
                <a:solidFill>
                  <a:srgbClr val="996633"/>
                </a:solidFill>
              </a:rPr>
              <a:t>投資、証券投資、金融</a:t>
            </a:r>
            <a:r>
              <a:rPr lang="ja-JP" altLang="en-US" sz="2400" dirty="0">
                <a:solidFill>
                  <a:srgbClr val="996633"/>
                </a:solidFill>
              </a:rPr>
              <a:t>派生</a:t>
            </a:r>
            <a:r>
              <a:rPr lang="ja-JP" altLang="en-US" sz="2400" dirty="0" smtClean="0">
                <a:solidFill>
                  <a:srgbClr val="996633"/>
                </a:solidFill>
              </a:rPr>
              <a:t>商品</a:t>
            </a:r>
            <a:endParaRPr lang="en-US" altLang="ja-JP" sz="2400" dirty="0" smtClean="0">
              <a:solidFill>
                <a:srgbClr val="996633"/>
              </a:solidFill>
            </a:endParaRPr>
          </a:p>
          <a:p>
            <a:pPr algn="l">
              <a:spcBef>
                <a:spcPct val="20000"/>
              </a:spcBef>
            </a:pPr>
            <a:r>
              <a:rPr lang="ja-JP" altLang="en-US" sz="2400" dirty="0" smtClean="0">
                <a:solidFill>
                  <a:srgbClr val="996633"/>
                </a:solidFill>
              </a:rPr>
              <a:t>その他投資、外貨</a:t>
            </a:r>
            <a:r>
              <a:rPr lang="ja-JP" altLang="en-US" sz="2400" dirty="0">
                <a:solidFill>
                  <a:srgbClr val="996633"/>
                </a:solidFill>
              </a:rPr>
              <a:t>準備</a:t>
            </a:r>
          </a:p>
        </p:txBody>
      </p:sp>
      <p:sp>
        <p:nvSpPr>
          <p:cNvPr id="32805" name="Rectangle 37"/>
          <p:cNvSpPr>
            <a:spLocks noChangeArrowheads="1"/>
          </p:cNvSpPr>
          <p:nvPr/>
        </p:nvSpPr>
        <p:spPr bwMode="auto">
          <a:xfrm>
            <a:off x="5435600" y="1917700"/>
            <a:ext cx="1584325" cy="503238"/>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solidFill>
                  <a:prstClr val="white"/>
                </a:solidFill>
              </a:rPr>
              <a:t>貿易収支</a:t>
            </a:r>
          </a:p>
        </p:txBody>
      </p:sp>
      <p:sp>
        <p:nvSpPr>
          <p:cNvPr id="32806" name="Rectangle 38"/>
          <p:cNvSpPr>
            <a:spLocks noChangeArrowheads="1"/>
          </p:cNvSpPr>
          <p:nvPr/>
        </p:nvSpPr>
        <p:spPr bwMode="auto">
          <a:xfrm>
            <a:off x="5435600" y="2781300"/>
            <a:ext cx="2087563" cy="503238"/>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solidFill>
                  <a:prstClr val="white"/>
                </a:solidFill>
              </a:rPr>
              <a:t>サービス収支</a:t>
            </a:r>
          </a:p>
        </p:txBody>
      </p:sp>
      <p:sp>
        <p:nvSpPr>
          <p:cNvPr id="32807" name="Rectangle 39"/>
          <p:cNvSpPr>
            <a:spLocks noChangeArrowheads="1"/>
          </p:cNvSpPr>
          <p:nvPr/>
        </p:nvSpPr>
        <p:spPr bwMode="auto">
          <a:xfrm>
            <a:off x="7885113" y="1625600"/>
            <a:ext cx="1008062" cy="4318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solidFill>
                  <a:prstClr val="white"/>
                </a:solidFill>
              </a:rPr>
              <a:t>輸出</a:t>
            </a:r>
          </a:p>
        </p:txBody>
      </p:sp>
      <p:sp>
        <p:nvSpPr>
          <p:cNvPr id="32808" name="Rectangle 40"/>
          <p:cNvSpPr>
            <a:spLocks noChangeArrowheads="1"/>
          </p:cNvSpPr>
          <p:nvPr/>
        </p:nvSpPr>
        <p:spPr bwMode="auto">
          <a:xfrm>
            <a:off x="7885113" y="2205038"/>
            <a:ext cx="1008062" cy="431800"/>
          </a:xfrm>
          <a:prstGeom prst="rect">
            <a:avLst/>
          </a:prstGeom>
          <a:solidFill>
            <a:schemeClr val="accent1"/>
          </a:solidFill>
          <a:ln w="9525">
            <a:solidFill>
              <a:schemeClr val="tx1"/>
            </a:solidFill>
            <a:miter lim="800000"/>
            <a:headEnd/>
            <a:tailEnd/>
          </a:ln>
        </p:spPr>
        <p:txBody>
          <a:bodyPr wrap="none" anchor="ctr"/>
          <a:lstStyle/>
          <a:p>
            <a:pPr algn="ctr">
              <a:spcBef>
                <a:spcPct val="20000"/>
              </a:spcBef>
            </a:pPr>
            <a:r>
              <a:rPr lang="ja-JP" altLang="en-US" sz="2800">
                <a:solidFill>
                  <a:prstClr val="white"/>
                </a:solidFill>
              </a:rPr>
              <a:t>輸入</a:t>
            </a:r>
          </a:p>
        </p:txBody>
      </p:sp>
      <p:sp>
        <p:nvSpPr>
          <p:cNvPr id="32809" name="Rectangle 41"/>
          <p:cNvSpPr>
            <a:spLocks noChangeArrowheads="1"/>
          </p:cNvSpPr>
          <p:nvPr/>
        </p:nvSpPr>
        <p:spPr bwMode="auto">
          <a:xfrm>
            <a:off x="654050" y="6493582"/>
            <a:ext cx="1963738" cy="364417"/>
          </a:xfrm>
          <a:prstGeom prst="rect">
            <a:avLst/>
          </a:prstGeom>
          <a:solidFill>
            <a:srgbClr val="DDDDDD"/>
          </a:solidFill>
          <a:ln w="9525">
            <a:solidFill>
              <a:schemeClr val="tx1"/>
            </a:solidFill>
            <a:miter lim="800000"/>
            <a:headEnd/>
            <a:tailEnd/>
          </a:ln>
        </p:spPr>
        <p:txBody>
          <a:bodyPr wrap="none" anchor="ctr"/>
          <a:lstStyle/>
          <a:p>
            <a:pPr algn="ctr">
              <a:spcBef>
                <a:spcPct val="20000"/>
              </a:spcBef>
            </a:pPr>
            <a:r>
              <a:rPr lang="ja-JP" altLang="en-US" sz="2800">
                <a:solidFill>
                  <a:srgbClr val="009900"/>
                </a:solidFill>
              </a:rPr>
              <a:t>誤差脱漏</a:t>
            </a:r>
          </a:p>
        </p:txBody>
      </p:sp>
      <p:sp>
        <p:nvSpPr>
          <p:cNvPr id="39" name="Line 7"/>
          <p:cNvSpPr>
            <a:spLocks noChangeShapeType="1"/>
          </p:cNvSpPr>
          <p:nvPr/>
        </p:nvSpPr>
        <p:spPr bwMode="auto">
          <a:xfrm>
            <a:off x="556598" y="5381102"/>
            <a:ext cx="228600" cy="0"/>
          </a:xfrm>
          <a:prstGeom prst="line">
            <a:avLst/>
          </a:prstGeom>
          <a:noFill/>
          <a:ln w="38100">
            <a:solidFill>
              <a:schemeClr val="tx1"/>
            </a:solidFill>
            <a:round/>
            <a:headEnd/>
            <a:tailEnd/>
          </a:ln>
        </p:spPr>
        <p:txBody>
          <a:bodyPr/>
          <a:lstStyle/>
          <a:p>
            <a:endParaRPr lang="ja-JP" altLang="en-US">
              <a:solidFill>
                <a:prstClr val="white"/>
              </a:solidFill>
            </a:endParaRPr>
          </a:p>
        </p:txBody>
      </p:sp>
      <p:sp>
        <p:nvSpPr>
          <p:cNvPr id="40" name="Rectangle 30">
            <a:hlinkClick r:id="rId4" action="ppaction://hlinksldjump"/>
          </p:cNvPr>
          <p:cNvSpPr>
            <a:spLocks noChangeArrowheads="1"/>
          </p:cNvSpPr>
          <p:nvPr/>
        </p:nvSpPr>
        <p:spPr bwMode="auto">
          <a:xfrm>
            <a:off x="811981" y="4546169"/>
            <a:ext cx="5939224" cy="50323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l"/>
            <a:r>
              <a:rPr lang="zh-TW" altLang="en-US" sz="2800" dirty="0">
                <a:solidFill>
                  <a:schemeClr val="tx1"/>
                </a:solidFill>
              </a:rPr>
              <a:t>資本移転等収支</a:t>
            </a:r>
            <a:r>
              <a:rPr lang="ja-JP" altLang="en-US" sz="2400" dirty="0" smtClean="0">
                <a:solidFill>
                  <a:schemeClr val="tx1"/>
                </a:solidFill>
              </a:rPr>
              <a:t>（旧</a:t>
            </a:r>
            <a:r>
              <a:rPr lang="ja-JP" altLang="en-US" sz="2400" dirty="0">
                <a:solidFill>
                  <a:schemeClr val="tx1"/>
                </a:solidFill>
              </a:rPr>
              <a:t>その他の資本</a:t>
            </a:r>
            <a:r>
              <a:rPr lang="ja-JP" altLang="en-US" sz="2400" dirty="0" smtClean="0">
                <a:solidFill>
                  <a:schemeClr val="tx1"/>
                </a:solidFill>
              </a:rPr>
              <a:t>収支）</a:t>
            </a:r>
            <a:endParaRPr lang="ja-JP" altLang="en-US" sz="2400" dirty="0">
              <a:solidFill>
                <a:schemeClr val="tx1"/>
              </a:solidFill>
            </a:endParaRPr>
          </a:p>
        </p:txBody>
      </p:sp>
    </p:spTree>
    <p:extLst>
      <p:ext uri="{BB962C8B-B14F-4D97-AF65-F5344CB8AC3E}">
        <p14:creationId xmlns:p14="http://schemas.microsoft.com/office/powerpoint/2010/main" val="17984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96"/>
                                        </p:tgtEl>
                                        <p:attrNameLst>
                                          <p:attrName>style.visibility</p:attrName>
                                        </p:attrNameLst>
                                      </p:cBhvr>
                                      <p:to>
                                        <p:strVal val="visible"/>
                                      </p:to>
                                    </p:set>
                                    <p:animEffect transition="in" filter="fade">
                                      <p:cBhvr>
                                        <p:cTn id="7" dur="500"/>
                                        <p:tgtEl>
                                          <p:spTgt spid="3279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Effect transition="in" filter="fade">
                                      <p:cBhvr>
                                        <p:cTn id="11" dur="500"/>
                                        <p:tgtEl>
                                          <p:spTgt spid="3277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775"/>
                                        </p:tgtEl>
                                        <p:attrNameLst>
                                          <p:attrName>style.visibility</p:attrName>
                                        </p:attrNameLst>
                                      </p:cBhvr>
                                      <p:to>
                                        <p:strVal val="visible"/>
                                      </p:to>
                                    </p:set>
                                    <p:animEffect transition="in" filter="fade">
                                      <p:cBhvr>
                                        <p:cTn id="15" dur="500"/>
                                        <p:tgtEl>
                                          <p:spTgt spid="3277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798"/>
                                        </p:tgtEl>
                                        <p:attrNameLst>
                                          <p:attrName>style.visibility</p:attrName>
                                        </p:attrNameLst>
                                      </p:cBhvr>
                                      <p:to>
                                        <p:strVal val="visible"/>
                                      </p:to>
                                    </p:set>
                                    <p:animEffect transition="in" filter="fade">
                                      <p:cBhvr>
                                        <p:cTn id="27" dur="500"/>
                                        <p:tgtEl>
                                          <p:spTgt spid="3279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809"/>
                                        </p:tgtEl>
                                        <p:attrNameLst>
                                          <p:attrName>style.visibility</p:attrName>
                                        </p:attrNameLst>
                                      </p:cBhvr>
                                      <p:to>
                                        <p:strVal val="visible"/>
                                      </p:to>
                                    </p:set>
                                    <p:animEffect transition="in" filter="fade">
                                      <p:cBhvr>
                                        <p:cTn id="31" dur="500"/>
                                        <p:tgtEl>
                                          <p:spTgt spid="3280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277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2775"/>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40"/>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3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279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280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776"/>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32778"/>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32777"/>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327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781"/>
                                        </p:tgtEl>
                                        <p:attrNameLst>
                                          <p:attrName>style.visibility</p:attrName>
                                        </p:attrNameLst>
                                      </p:cBhvr>
                                      <p:to>
                                        <p:strVal val="visible"/>
                                      </p:to>
                                    </p:set>
                                    <p:animEffect transition="in" filter="fade">
                                      <p:cBhvr>
                                        <p:cTn id="63" dur="500"/>
                                        <p:tgtEl>
                                          <p:spTgt spid="3278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782"/>
                                        </p:tgtEl>
                                        <p:attrNameLst>
                                          <p:attrName>style.visibility</p:attrName>
                                        </p:attrNameLst>
                                      </p:cBhvr>
                                      <p:to>
                                        <p:strVal val="visible"/>
                                      </p:to>
                                    </p:set>
                                    <p:animEffect transition="in" filter="fade">
                                      <p:cBhvr>
                                        <p:cTn id="66" dur="500"/>
                                        <p:tgtEl>
                                          <p:spTgt spid="3278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783"/>
                                        </p:tgtEl>
                                        <p:attrNameLst>
                                          <p:attrName>style.visibility</p:attrName>
                                        </p:attrNameLst>
                                      </p:cBhvr>
                                      <p:to>
                                        <p:strVal val="visible"/>
                                      </p:to>
                                    </p:set>
                                    <p:animEffect transition="in" filter="fade">
                                      <p:cBhvr>
                                        <p:cTn id="69" dur="500"/>
                                        <p:tgtEl>
                                          <p:spTgt spid="3278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785"/>
                                        </p:tgtEl>
                                        <p:attrNameLst>
                                          <p:attrName>style.visibility</p:attrName>
                                        </p:attrNameLst>
                                      </p:cBhvr>
                                      <p:to>
                                        <p:strVal val="visible"/>
                                      </p:to>
                                    </p:set>
                                    <p:animEffect transition="in" filter="fade">
                                      <p:cBhvr>
                                        <p:cTn id="72" dur="500"/>
                                        <p:tgtEl>
                                          <p:spTgt spid="3278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784"/>
                                        </p:tgtEl>
                                        <p:attrNameLst>
                                          <p:attrName>style.visibility</p:attrName>
                                        </p:attrNameLst>
                                      </p:cBhvr>
                                      <p:to>
                                        <p:strVal val="visible"/>
                                      </p:to>
                                    </p:set>
                                    <p:animEffect transition="in" filter="fade">
                                      <p:cBhvr>
                                        <p:cTn id="75" dur="500"/>
                                        <p:tgtEl>
                                          <p:spTgt spid="3278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805"/>
                                        </p:tgtEl>
                                        <p:attrNameLst>
                                          <p:attrName>style.visibility</p:attrName>
                                        </p:attrNameLst>
                                      </p:cBhvr>
                                      <p:to>
                                        <p:strVal val="visible"/>
                                      </p:to>
                                    </p:set>
                                    <p:animEffect transition="in" filter="fade">
                                      <p:cBhvr>
                                        <p:cTn id="78" dur="500"/>
                                        <p:tgtEl>
                                          <p:spTgt spid="32805"/>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80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787"/>
                                        </p:tgtEl>
                                        <p:attrNameLst>
                                          <p:attrName>style.visibility</p:attrName>
                                        </p:attrNameLst>
                                      </p:cBhvr>
                                      <p:to>
                                        <p:strVal val="visible"/>
                                      </p:to>
                                    </p:set>
                                    <p:animEffect transition="in" filter="fade">
                                      <p:cBhvr>
                                        <p:cTn id="87" dur="500"/>
                                        <p:tgtEl>
                                          <p:spTgt spid="3278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788"/>
                                        </p:tgtEl>
                                        <p:attrNameLst>
                                          <p:attrName>style.visibility</p:attrName>
                                        </p:attrNameLst>
                                      </p:cBhvr>
                                      <p:to>
                                        <p:strVal val="visible"/>
                                      </p:to>
                                    </p:set>
                                    <p:animEffect transition="in" filter="fade">
                                      <p:cBhvr>
                                        <p:cTn id="90" dur="500"/>
                                        <p:tgtEl>
                                          <p:spTgt spid="3278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790"/>
                                        </p:tgtEl>
                                        <p:attrNameLst>
                                          <p:attrName>style.visibility</p:attrName>
                                        </p:attrNameLst>
                                      </p:cBhvr>
                                      <p:to>
                                        <p:strVal val="visible"/>
                                      </p:to>
                                    </p:set>
                                    <p:animEffect transition="in" filter="fade">
                                      <p:cBhvr>
                                        <p:cTn id="93" dur="500"/>
                                        <p:tgtEl>
                                          <p:spTgt spid="3279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789"/>
                                        </p:tgtEl>
                                        <p:attrNameLst>
                                          <p:attrName>style.visibility</p:attrName>
                                        </p:attrNameLst>
                                      </p:cBhvr>
                                      <p:to>
                                        <p:strVal val="visible"/>
                                      </p:to>
                                    </p:set>
                                    <p:animEffect transition="in" filter="fade">
                                      <p:cBhvr>
                                        <p:cTn id="96" dur="500"/>
                                        <p:tgtEl>
                                          <p:spTgt spid="3278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807"/>
                                        </p:tgtEl>
                                        <p:attrNameLst>
                                          <p:attrName>style.visibility</p:attrName>
                                        </p:attrNameLst>
                                      </p:cBhvr>
                                      <p:to>
                                        <p:strVal val="visible"/>
                                      </p:to>
                                    </p:set>
                                    <p:animEffect transition="in" filter="fade">
                                      <p:cBhvr>
                                        <p:cTn id="99" dur="500"/>
                                        <p:tgtEl>
                                          <p:spTgt spid="3280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808"/>
                                        </p:tgtEl>
                                        <p:attrNameLst>
                                          <p:attrName>style.visibility</p:attrName>
                                        </p:attrNameLst>
                                      </p:cBhvr>
                                      <p:to>
                                        <p:strVal val="visible"/>
                                      </p:to>
                                    </p:set>
                                    <p:animEffect transition="in" filter="fade">
                                      <p:cBhvr>
                                        <p:cTn id="102" dur="500"/>
                                        <p:tgtEl>
                                          <p:spTgt spid="32808"/>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2779"/>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32801"/>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0" nodeType="afterEffect">
                                  <p:stCondLst>
                                    <p:cond delay="0"/>
                                  </p:stCondLst>
                                  <p:childTnLst>
                                    <p:set>
                                      <p:cBhvr>
                                        <p:cTn id="112" dur="1" fill="hold">
                                          <p:stCondLst>
                                            <p:cond delay="0"/>
                                          </p:stCondLst>
                                        </p:cTn>
                                        <p:tgtEl>
                                          <p:spTgt spid="32780"/>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grpId="0" nodeType="afterEffect">
                                  <p:stCondLst>
                                    <p:cond delay="0"/>
                                  </p:stCondLst>
                                  <p:childTnLst>
                                    <p:set>
                                      <p:cBhvr>
                                        <p:cTn id="115" dur="1" fill="hold">
                                          <p:stCondLst>
                                            <p:cond delay="0"/>
                                          </p:stCondLst>
                                        </p:cTn>
                                        <p:tgtEl>
                                          <p:spTgt spid="3280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2" nodeType="clickEffect">
                                  <p:stCondLst>
                                    <p:cond delay="0"/>
                                  </p:stCondLst>
                                  <p:childTnLst>
                                    <p:set>
                                      <p:cBhvr>
                                        <p:cTn id="119" dur="1" fill="hold">
                                          <p:stCondLst>
                                            <p:cond delay="0"/>
                                          </p:stCondLst>
                                        </p:cTn>
                                        <p:tgtEl>
                                          <p:spTgt spid="4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2" nodeType="clickEffect">
                                  <p:stCondLst>
                                    <p:cond delay="0"/>
                                  </p:stCondLst>
                                  <p:childTnLst>
                                    <p:set>
                                      <p:cBhvr>
                                        <p:cTn id="123" dur="1" fill="hold">
                                          <p:stCondLst>
                                            <p:cond delay="0"/>
                                          </p:stCondLst>
                                        </p:cTn>
                                        <p:tgtEl>
                                          <p:spTgt spid="32798"/>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32791"/>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32792"/>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3" grpId="1" animBg="1"/>
      <p:bldP spid="32775" grpId="0" animBg="1"/>
      <p:bldP spid="32775" grpId="1" animBg="1"/>
      <p:bldP spid="32776" grpId="0" animBg="1"/>
      <p:bldP spid="32777" grpId="0" animBg="1"/>
      <p:bldP spid="32778" grpId="0" animBg="1"/>
      <p:bldP spid="32779" grpId="0" animBg="1"/>
      <p:bldP spid="32780" grpId="0" animBg="1"/>
      <p:bldP spid="32781" grpId="0" animBg="1"/>
      <p:bldP spid="32782" grpId="0" animBg="1"/>
      <p:bldP spid="32783" grpId="0" animBg="1"/>
      <p:bldP spid="32784" grpId="0" animBg="1"/>
      <p:bldP spid="32785" grpId="0" animBg="1"/>
      <p:bldP spid="32787" grpId="0" animBg="1"/>
      <p:bldP spid="32788" grpId="0" animBg="1"/>
      <p:bldP spid="32789" grpId="0" animBg="1"/>
      <p:bldP spid="32790" grpId="0" animBg="1"/>
      <p:bldP spid="32791" grpId="0" animBg="1"/>
      <p:bldP spid="32792" grpId="0" animBg="1"/>
      <p:bldP spid="32796" grpId="0" animBg="1"/>
      <p:bldP spid="32798" grpId="0" animBg="1"/>
      <p:bldP spid="32798" grpId="1" animBg="1"/>
      <p:bldP spid="32798" grpId="2" animBg="1"/>
      <p:bldP spid="32799" grpId="0" animBg="1"/>
      <p:bldP spid="32801" grpId="0" animBg="1"/>
      <p:bldP spid="32802" grpId="0" animBg="1"/>
      <p:bldP spid="32803" grpId="0" animBg="1"/>
      <p:bldP spid="32805" grpId="0" animBg="1"/>
      <p:bldP spid="32806" grpId="0" animBg="1"/>
      <p:bldP spid="32807" grpId="0" animBg="1"/>
      <p:bldP spid="32808" grpId="0" animBg="1"/>
      <p:bldP spid="32809" grpId="0" animBg="1"/>
      <p:bldP spid="32809" grpId="1" animBg="1"/>
      <p:bldP spid="39" grpId="0" animBg="1"/>
      <p:bldP spid="39" grpId="1" animBg="1"/>
      <p:bldP spid="40" grpId="0" animBg="1"/>
      <p:bldP spid="40" grpId="1" animBg="1"/>
      <p:bldP spid="40"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032601680"/>
              </p:ext>
            </p:extLst>
          </p:nvPr>
        </p:nvGraphicFramePr>
        <p:xfrm>
          <a:off x="0" y="-99392"/>
          <a:ext cx="9036496" cy="6957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545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1652971177"/>
              </p:ext>
            </p:extLst>
          </p:nvPr>
        </p:nvGraphicFramePr>
        <p:xfrm>
          <a:off x="179512" y="116632"/>
          <a:ext cx="8640960" cy="66247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1395647843"/>
              </p:ext>
            </p:extLst>
          </p:nvPr>
        </p:nvGraphicFramePr>
        <p:xfrm>
          <a:off x="251520" y="260648"/>
          <a:ext cx="8568952"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8159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59" t="8115" r="2196" b="4539"/>
          <a:stretch/>
        </p:blipFill>
        <p:spPr bwMode="auto">
          <a:xfrm>
            <a:off x="31127" y="0"/>
            <a:ext cx="8896636" cy="642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40152" y="6370616"/>
            <a:ext cx="2133918" cy="338554"/>
          </a:xfrm>
          <a:prstGeom prst="rect">
            <a:avLst/>
          </a:prstGeom>
          <a:noFill/>
        </p:spPr>
        <p:txBody>
          <a:bodyPr wrap="none" rtlCol="0">
            <a:spAutoFit/>
          </a:bodyPr>
          <a:lstStyle/>
          <a:p>
            <a:r>
              <a:rPr kumimoji="1" lang="ja-JP" altLang="en-US" dirty="0" smtClean="0"/>
              <a:t>出典：財務省貿易統計</a:t>
            </a:r>
            <a:endParaRPr kumimoji="1" lang="ja-JP" altLang="en-US" dirty="0"/>
          </a:p>
        </p:txBody>
      </p:sp>
    </p:spTree>
    <p:extLst>
      <p:ext uri="{BB962C8B-B14F-4D97-AF65-F5344CB8AC3E}">
        <p14:creationId xmlns:p14="http://schemas.microsoft.com/office/powerpoint/2010/main" val="2714671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0"/>
            <a:ext cx="8675055" cy="6453336"/>
          </a:xfrm>
        </p:spPr>
      </p:pic>
      <p:sp>
        <p:nvSpPr>
          <p:cNvPr id="3" name="テキスト ボックス 2"/>
          <p:cNvSpPr txBox="1"/>
          <p:nvPr/>
        </p:nvSpPr>
        <p:spPr>
          <a:xfrm>
            <a:off x="5940152" y="6370616"/>
            <a:ext cx="2133918" cy="338554"/>
          </a:xfrm>
          <a:prstGeom prst="rect">
            <a:avLst/>
          </a:prstGeom>
          <a:noFill/>
        </p:spPr>
        <p:txBody>
          <a:bodyPr wrap="none" rtlCol="0">
            <a:spAutoFit/>
          </a:bodyPr>
          <a:lstStyle/>
          <a:p>
            <a:r>
              <a:rPr kumimoji="1" lang="ja-JP" altLang="en-US" dirty="0" smtClean="0"/>
              <a:t>出典：財務省貿易統計</a:t>
            </a:r>
            <a:endParaRPr kumimoji="1"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40152" y="6370616"/>
            <a:ext cx="2133918" cy="338554"/>
          </a:xfrm>
          <a:prstGeom prst="rect">
            <a:avLst/>
          </a:prstGeom>
          <a:noFill/>
        </p:spPr>
        <p:txBody>
          <a:bodyPr wrap="none" rtlCol="0">
            <a:spAutoFit/>
          </a:bodyPr>
          <a:lstStyle/>
          <a:p>
            <a:r>
              <a:rPr kumimoji="1" lang="ja-JP" altLang="en-US" dirty="0" smtClean="0"/>
              <a:t>出典：財務省貿易統計</a:t>
            </a:r>
            <a:endParaRPr kumimoji="1" lang="ja-JP" altLang="en-US" dirty="0"/>
          </a:p>
        </p:txBody>
      </p:sp>
      <p:graphicFrame>
        <p:nvGraphicFramePr>
          <p:cNvPr id="13" name="コンテンツ プレースホルダー 12"/>
          <p:cNvGraphicFramePr>
            <a:graphicFrameLocks noGrp="1"/>
          </p:cNvGraphicFramePr>
          <p:nvPr>
            <p:ph idx="1"/>
            <p:extLst>
              <p:ext uri="{D42A27DB-BD31-4B8C-83A1-F6EECF244321}">
                <p14:modId xmlns:p14="http://schemas.microsoft.com/office/powerpoint/2010/main" val="886710227"/>
              </p:ext>
            </p:extLst>
          </p:nvPr>
        </p:nvGraphicFramePr>
        <p:xfrm>
          <a:off x="107504" y="188640"/>
          <a:ext cx="8712969" cy="6566348"/>
        </p:xfrm>
        <a:graphic>
          <a:graphicData uri="http://schemas.openxmlformats.org/drawingml/2006/table">
            <a:tbl>
              <a:tblPr/>
              <a:tblGrid>
                <a:gridCol w="300048"/>
                <a:gridCol w="934769"/>
                <a:gridCol w="934769"/>
                <a:gridCol w="934769"/>
                <a:gridCol w="934769"/>
                <a:gridCol w="934769"/>
                <a:gridCol w="934769"/>
                <a:gridCol w="934769"/>
                <a:gridCol w="934769"/>
                <a:gridCol w="934769"/>
              </a:tblGrid>
              <a:tr h="120065">
                <a:tc>
                  <a:txBody>
                    <a:bodyPr/>
                    <a:lstStyle/>
                    <a:p>
                      <a:pPr algn="ctr" fontAlgn="ctr"/>
                      <a:endParaRPr lang="ja-JP" altLang="en-US" sz="1200" b="1" i="0" u="none" strike="noStrike" dirty="0">
                        <a:solidFill>
                          <a:srgbClr val="000000"/>
                        </a:solidFill>
                        <a:effectLst/>
                        <a:latin typeface="ＭＳ Ｐゴシック"/>
                      </a:endParaRPr>
                    </a:p>
                  </a:txBody>
                  <a:tcPr marL="5155" marR="5155" marT="5155" marB="0" anchor="ctr">
                    <a:lnL>
                      <a:noFill/>
                    </a:lnL>
                    <a:lnR>
                      <a:noFill/>
                    </a:lnR>
                    <a:lnT>
                      <a:noFill/>
                    </a:lnT>
                    <a:lnB w="6350" cap="flat" cmpd="sng" algn="ctr">
                      <a:solidFill>
                        <a:srgbClr val="000000"/>
                      </a:solidFill>
                      <a:prstDash val="solid"/>
                      <a:round/>
                      <a:headEnd type="none" w="med" len="med"/>
                      <a:tailEnd type="none" w="med" len="med"/>
                    </a:lnB>
                  </a:tcPr>
                </a:tc>
                <a:tc gridSpan="9">
                  <a:txBody>
                    <a:bodyPr/>
                    <a:lstStyle/>
                    <a:p>
                      <a:pPr algn="l" fontAlgn="ctr"/>
                      <a:r>
                        <a:rPr lang="ja-JP" altLang="en-US" sz="1200" b="1" i="0" u="none" strike="noStrike">
                          <a:solidFill>
                            <a:srgbClr val="000000"/>
                          </a:solidFill>
                          <a:effectLst/>
                          <a:latin typeface="ＭＳ Ｐゴシック"/>
                        </a:rPr>
                        <a:t>輸出相手国上位</a:t>
                      </a:r>
                      <a:r>
                        <a:rPr lang="en-US" altLang="ja-JP" sz="1200" b="1" i="0" u="none" strike="noStrike">
                          <a:solidFill>
                            <a:srgbClr val="000000"/>
                          </a:solidFill>
                          <a:effectLst/>
                          <a:latin typeface="ＭＳ Ｐゴシック"/>
                        </a:rPr>
                        <a:t>10</a:t>
                      </a:r>
                      <a:r>
                        <a:rPr lang="ja-JP" altLang="en-US" sz="1200" b="1" i="0" u="none" strike="noStrike">
                          <a:solidFill>
                            <a:srgbClr val="000000"/>
                          </a:solidFill>
                          <a:effectLst/>
                          <a:latin typeface="ＭＳ Ｐゴシック"/>
                        </a:rPr>
                        <a:t>カ国の推移（年ベース）</a:t>
                      </a:r>
                    </a:p>
                  </a:txBody>
                  <a:tcPr marL="5155" marR="5155" marT="515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0939">
                <a:tc>
                  <a:txBody>
                    <a:bodyPr/>
                    <a:lstStyle/>
                    <a:p>
                      <a:pPr algn="ctr" fontAlgn="ctr"/>
                      <a:r>
                        <a:rPr lang="ja-JP" altLang="en-US" sz="1200" b="1" i="0" u="none" strike="noStrike">
                          <a:solidFill>
                            <a:srgbClr val="000000"/>
                          </a:solidFill>
                          <a:effectLst/>
                          <a:latin typeface="ＭＳ Ｐゴシック"/>
                        </a:rPr>
                        <a:t>　</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1995</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2000</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2005</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2008</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2009</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2010</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2011</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2012</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2013</a:t>
                      </a:r>
                      <a:r>
                        <a:rPr lang="ja-JP" altLang="en-US" sz="1200" b="1" i="0" u="none" strike="noStrike">
                          <a:solidFill>
                            <a:srgbClr val="000000"/>
                          </a:solidFill>
                          <a:effectLst/>
                          <a:latin typeface="ＭＳ Ｐゴシック"/>
                        </a:rPr>
                        <a:t>年</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a:txBody>
                    <a:bodyPr/>
                    <a:lstStyle/>
                    <a:p>
                      <a:pPr algn="ctr" fontAlgn="ctr"/>
                      <a:r>
                        <a:rPr lang="ja-JP" altLang="en-US" sz="1050" b="1" i="0" u="none" strike="noStrike">
                          <a:solidFill>
                            <a:srgbClr val="000000"/>
                          </a:solidFill>
                          <a:effectLst/>
                          <a:latin typeface="ＭＳ Ｐゴシック"/>
                        </a:rPr>
                        <a:t>総額</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415,309</a:t>
                      </a:r>
                      <a:r>
                        <a:rPr lang="ja-JP" altLang="en-US" sz="1050" b="1" i="0" u="none" strike="noStrike">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516,542</a:t>
                      </a:r>
                      <a:r>
                        <a:rPr lang="ja-JP" altLang="en-US" sz="1050" b="1" i="0" u="none" strike="noStrike">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656,565</a:t>
                      </a:r>
                      <a:r>
                        <a:rPr lang="ja-JP" altLang="en-US" sz="1050" b="1" i="0" u="none" strike="noStrike">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810,181</a:t>
                      </a:r>
                      <a:r>
                        <a:rPr lang="ja-JP" altLang="en-US" sz="1050" b="1" i="0" u="none" strike="noStrike">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541,706</a:t>
                      </a:r>
                      <a:r>
                        <a:rPr lang="ja-JP" altLang="en-US" sz="1050" b="1" i="0" u="none" strike="noStrike">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673,996</a:t>
                      </a:r>
                      <a:r>
                        <a:rPr lang="ja-JP" altLang="en-US" sz="1050" b="1" i="0" u="none" strike="noStrike">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655,465</a:t>
                      </a:r>
                      <a:r>
                        <a:rPr lang="ja-JP" altLang="en-US" sz="1050" b="1" i="0" u="none" strike="noStrike">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effectLst/>
                          <a:latin typeface="ＭＳ Ｐゴシック"/>
                        </a:rPr>
                        <a:t>637,476</a:t>
                      </a:r>
                      <a:r>
                        <a:rPr lang="ja-JP" altLang="en-US" sz="1050" b="1" i="0" u="none" strike="noStrike" dirty="0">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697,742</a:t>
                      </a:r>
                      <a:r>
                        <a:rPr lang="ja-JP" altLang="en-US" sz="1050" b="1" i="0" u="none" strike="noStrike">
                          <a:solidFill>
                            <a:srgbClr val="000000"/>
                          </a:solidFill>
                          <a:effectLst/>
                          <a:latin typeface="ＭＳ Ｐゴシック"/>
                        </a:rPr>
                        <a:t>億円</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rowSpan="2">
                  <a:txBody>
                    <a:bodyPr/>
                    <a:lstStyle/>
                    <a:p>
                      <a:pPr algn="ctr" fontAlgn="ctr"/>
                      <a:r>
                        <a:rPr lang="en-US" altLang="ja-JP" sz="1200" b="1" i="0" u="none" strike="noStrike">
                          <a:solidFill>
                            <a:srgbClr val="000000"/>
                          </a:solidFill>
                          <a:effectLst/>
                          <a:latin typeface="ＭＳ Ｐゴシック"/>
                        </a:rPr>
                        <a:t>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ＭＳ Ｐゴシック"/>
                        </a:rPr>
                        <a:t>中国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dirty="0">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0939">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113,330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(27.3%)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153,559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(29.7%)</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148,055</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(22.5%)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142,143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(17.5%)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102,356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(18.9%)</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130,856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(19.4%)</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129,022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(19.7%)</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115,091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(18.1%)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1" i="0" u="none" strike="noStrike" dirty="0">
                          <a:solidFill>
                            <a:srgbClr val="000000"/>
                          </a:solidFill>
                          <a:effectLst/>
                          <a:latin typeface="ＭＳ Ｐゴシック"/>
                        </a:rPr>
                        <a:t>129,282</a:t>
                      </a:r>
                      <a:r>
                        <a:rPr lang="ja-JP" altLang="en-US" sz="1050" b="1" i="0" u="none" strike="noStrike" dirty="0">
                          <a:solidFill>
                            <a:srgbClr val="000000"/>
                          </a:solidFill>
                          <a:effectLst/>
                          <a:latin typeface="ＭＳ Ｐゴシック"/>
                        </a:rPr>
                        <a:t>億円</a:t>
                      </a:r>
                      <a:r>
                        <a:rPr lang="en-US" altLang="ja-JP" sz="1050" b="1" i="0" u="none" strike="noStrike" dirty="0">
                          <a:solidFill>
                            <a:srgbClr val="000000"/>
                          </a:solidFill>
                          <a:effectLst/>
                          <a:latin typeface="ＭＳ Ｐゴシック"/>
                        </a:rPr>
                        <a:t>(18.5%)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0939">
                <a:tc rowSpan="2">
                  <a:txBody>
                    <a:bodyPr/>
                    <a:lstStyle/>
                    <a:p>
                      <a:pPr algn="ctr" fontAlgn="ctr"/>
                      <a:r>
                        <a:rPr lang="en-US" altLang="ja-JP" sz="1200" b="1" i="0" u="none" strike="noStrike">
                          <a:solidFill>
                            <a:srgbClr val="000000"/>
                          </a:solidFill>
                          <a:effectLst/>
                          <a:latin typeface="ＭＳ Ｐゴシック"/>
                        </a:rPr>
                        <a:t>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29,278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(7.0%)</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38,740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(7.5%)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88,369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(13.5%)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129,499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(16.0%)</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87,334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(16.1%)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103,740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(15.4%)</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100,177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(15.3%)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111,884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(17.6%)</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126,252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(18.1%)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rowSpan="2">
                  <a:txBody>
                    <a:bodyPr/>
                    <a:lstStyle/>
                    <a:p>
                      <a:pPr algn="ctr" fontAlgn="ctr"/>
                      <a:r>
                        <a:rPr lang="en-US" altLang="ja-JP" sz="1200" b="1" i="0" u="none" strike="noStrike">
                          <a:solidFill>
                            <a:srgbClr val="000000"/>
                          </a:solidFill>
                          <a:effectLst/>
                          <a:latin typeface="ＭＳ Ｐゴシック"/>
                        </a:rPr>
                        <a:t>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27,096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33,088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(6.4%)</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51,460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(7.8%)</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61,683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(7.6%)</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44,097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(8.1%)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54,602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(8.1%)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52,691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(8.0%)</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49,113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(7.7%)</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55,118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(7.9%)</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rowSpan="2">
                  <a:txBody>
                    <a:bodyPr/>
                    <a:lstStyle/>
                    <a:p>
                      <a:pPr algn="ctr" fontAlgn="ctr"/>
                      <a:r>
                        <a:rPr lang="en-US" altLang="ja-JP" sz="1200" b="1" i="0" u="none" strike="noStrike">
                          <a:solidFill>
                            <a:srgbClr val="000000"/>
                          </a:solidFill>
                          <a:effectLst/>
                          <a:latin typeface="ＭＳ Ｐゴシック"/>
                        </a:rPr>
                        <a:t>4</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25,996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32,744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48,092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(7.3%)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47,816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(5.9%)</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33,987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45,942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(6.8%)</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40,577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36,732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(5.8%)</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40,608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(5.8%)</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rowSpan="2">
                  <a:txBody>
                    <a:bodyPr/>
                    <a:lstStyle/>
                    <a:p>
                      <a:pPr algn="ctr" fontAlgn="ctr"/>
                      <a:r>
                        <a:rPr lang="en-US" altLang="ja-JP" sz="1200" b="1" i="0" u="none" strike="noStrike">
                          <a:solidFill>
                            <a:srgbClr val="000000"/>
                          </a:solidFill>
                          <a:effectLst/>
                          <a:latin typeface="ＭＳ Ｐゴシック"/>
                        </a:rPr>
                        <a:t>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シンガポール</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ＭＳ Ｐゴシック"/>
                        </a:rPr>
                        <a:t>タイ</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a:solidFill>
                            <a:srgbClr val="000000"/>
                          </a:solidFill>
                          <a:effectLst/>
                          <a:latin typeface="ＭＳ Ｐゴシック"/>
                        </a:rPr>
                        <a:t>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751">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21,576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29,297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(5.7%)</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39,685</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(6.0%)</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41,778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29,751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37,048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34,198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effectLst/>
                          <a:latin typeface="ＭＳ Ｐゴシック"/>
                        </a:rPr>
                        <a:t>34,889</a:t>
                      </a:r>
                      <a:r>
                        <a:rPr lang="ja-JP" altLang="en-US" sz="1050" b="1" i="0" u="none" strike="noStrike" dirty="0">
                          <a:solidFill>
                            <a:srgbClr val="000000"/>
                          </a:solidFill>
                          <a:effectLst/>
                          <a:latin typeface="ＭＳ Ｐゴシック"/>
                        </a:rPr>
                        <a:t>億円</a:t>
                      </a:r>
                      <a:r>
                        <a:rPr lang="en-US" altLang="ja-JP" sz="1050" b="1" i="0" u="none" strike="noStrike" dirty="0">
                          <a:solidFill>
                            <a:srgbClr val="000000"/>
                          </a:solidFill>
                          <a:effectLst/>
                          <a:latin typeface="ＭＳ Ｐゴシック"/>
                        </a:rPr>
                        <a:t>(5.5%)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1" i="0" u="none" strike="noStrike">
                          <a:solidFill>
                            <a:srgbClr val="000000"/>
                          </a:solidFill>
                          <a:effectLst/>
                          <a:latin typeface="ＭＳ Ｐゴシック"/>
                        </a:rPr>
                        <a:t>36,513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rowSpan="8">
                  <a:txBody>
                    <a:bodyPr/>
                    <a:lstStyle/>
                    <a:p>
                      <a:pPr algn="ctr" fontAlgn="ctr"/>
                      <a:r>
                        <a:rPr lang="ja-JP" altLang="en-US" sz="1200" b="1" i="0" u="none" strike="noStrike">
                          <a:solidFill>
                            <a:srgbClr val="000000"/>
                          </a:solidFill>
                          <a:effectLst/>
                          <a:latin typeface="ＭＳ Ｐゴシック"/>
                        </a:rPr>
                        <a:t>地域等</a:t>
                      </a:r>
                    </a:p>
                  </a:txBody>
                  <a:tcPr marL="5155" marR="5155" marT="515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180,813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(43.5%)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212,542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(41.1%)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317,956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(48.4%)</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399,662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(49.3%)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293,383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(54.2%)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378,274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(56.1%)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366,859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(56.0%)</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348,550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(54.7%)</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378,666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(54.3%)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72,370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(17.4%)</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73,812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83,403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(12.7%)</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107,264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(13.2%)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74,992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(13.8%)</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98,817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(14.7%)</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97,989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(14.9%)</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103,278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(16.2%)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108,279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(15.5%)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66,001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(15.9%)</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84,319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(16.3%)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96,518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(14.7%)</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114,298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67,492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(12.5%)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76,158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(11.3%)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76,193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(11.6%)</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65,006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(10.2%)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70,002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(10.0%)</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46,615</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(11.2%)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62,041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(12.0%)</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128,054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(19.5%)</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171,276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(21.1%)</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132,107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(24.4%)</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167,903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(24.9%)</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163,219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(24.9%)</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147,853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(23.2%)</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162,766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(23.3%)</a:t>
                      </a:r>
                    </a:p>
                  </a:txBody>
                  <a:tcPr marL="5155" marR="5155" marT="5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9">
                <a:tc>
                  <a:txBody>
                    <a:bodyPr/>
                    <a:lstStyle/>
                    <a:p>
                      <a:pPr algn="ctr" fontAlgn="ctr"/>
                      <a:endParaRPr lang="ja-JP" altLang="en-US" sz="1100" b="1" i="0" u="none" strike="noStrike">
                        <a:solidFill>
                          <a:srgbClr val="000000"/>
                        </a:solidFill>
                        <a:effectLst/>
                        <a:latin typeface="ＭＳ Ｐゴシック"/>
                      </a:endParaRPr>
                    </a:p>
                  </a:txBody>
                  <a:tcPr marL="5155" marR="5155" marT="5155" marB="0" anchor="ctr">
                    <a:lnL>
                      <a:noFill/>
                    </a:lnL>
                    <a:lnR>
                      <a:noFill/>
                    </a:lnR>
                    <a:lnT w="6350" cap="flat" cmpd="sng" algn="ctr">
                      <a:solidFill>
                        <a:srgbClr val="000000"/>
                      </a:solidFill>
                      <a:prstDash val="solid"/>
                      <a:round/>
                      <a:headEnd type="none" w="med" len="med"/>
                      <a:tailEnd type="none" w="med" len="med"/>
                    </a:lnT>
                    <a:lnB>
                      <a:noFill/>
                    </a:lnB>
                  </a:tcPr>
                </a:tc>
                <a:tc gridSpan="6">
                  <a:txBody>
                    <a:bodyPr/>
                    <a:lstStyle/>
                    <a:p>
                      <a:pPr algn="l" fontAlgn="ctr"/>
                      <a:r>
                        <a:rPr lang="ja-JP" altLang="en-US" sz="1100" b="1" i="0" u="none" strike="noStrike">
                          <a:solidFill>
                            <a:srgbClr val="000000"/>
                          </a:solidFill>
                          <a:effectLst/>
                          <a:latin typeface="ＭＳ Ｐゴシック"/>
                        </a:rPr>
                        <a:t>（注</a:t>
                      </a:r>
                      <a:r>
                        <a:rPr lang="en-US" altLang="ja-JP" sz="1100" b="1" i="0" u="none" strike="noStrike">
                          <a:solidFill>
                            <a:srgbClr val="000000"/>
                          </a:solidFill>
                          <a:effectLst/>
                          <a:latin typeface="ＭＳ Ｐゴシック"/>
                        </a:rPr>
                        <a:t>1</a:t>
                      </a:r>
                      <a:r>
                        <a:rPr lang="ja-JP" altLang="en-US" sz="1100" b="1" i="0" u="none" strike="noStrike">
                          <a:solidFill>
                            <a:srgbClr val="000000"/>
                          </a:solidFill>
                          <a:effectLst/>
                          <a:latin typeface="ＭＳ Ｐゴシック"/>
                        </a:rPr>
                        <a:t>）</a:t>
                      </a:r>
                      <a:r>
                        <a:rPr lang="en-US" altLang="ja-JP" sz="1100" b="1" i="0" u="none" strike="noStrike">
                          <a:solidFill>
                            <a:srgbClr val="000000"/>
                          </a:solidFill>
                          <a:effectLst/>
                          <a:latin typeface="ＭＳ Ｐゴシック"/>
                        </a:rPr>
                        <a:t>( )</a:t>
                      </a:r>
                      <a:r>
                        <a:rPr lang="ja-JP" altLang="en-US" sz="1100" b="1" i="0" u="none" strike="noStrike">
                          <a:solidFill>
                            <a:srgbClr val="000000"/>
                          </a:solidFill>
                          <a:effectLst/>
                          <a:latin typeface="ＭＳ Ｐゴシック"/>
                        </a:rPr>
                        <a:t>は総額に対する構成比。</a:t>
                      </a:r>
                    </a:p>
                  </a:txBody>
                  <a:tcPr marL="5155" marR="5155" marT="515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100" b="1" i="0" u="none" strike="noStrike">
                        <a:solidFill>
                          <a:srgbClr val="000000"/>
                        </a:solidFill>
                        <a:effectLst/>
                        <a:latin typeface="ＭＳ Ｐゴシック"/>
                      </a:endParaRPr>
                    </a:p>
                  </a:txBody>
                  <a:tcPr marL="5155" marR="5155" marT="51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1" i="0" u="none" strike="noStrike">
                        <a:solidFill>
                          <a:srgbClr val="000000"/>
                        </a:solidFill>
                        <a:effectLst/>
                        <a:latin typeface="ＭＳ Ｐゴシック"/>
                      </a:endParaRPr>
                    </a:p>
                  </a:txBody>
                  <a:tcPr marL="5155" marR="5155" marT="51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1" i="0" u="none" strike="noStrike">
                        <a:solidFill>
                          <a:srgbClr val="000000"/>
                        </a:solidFill>
                        <a:effectLst/>
                        <a:latin typeface="ＭＳ Ｐゴシック"/>
                      </a:endParaRPr>
                    </a:p>
                  </a:txBody>
                  <a:tcPr marL="5155" marR="5155" marT="5155" marB="0" anchor="ctr">
                    <a:lnL>
                      <a:noFill/>
                    </a:lnL>
                    <a:lnR>
                      <a:noFill/>
                    </a:lnR>
                    <a:lnT w="6350" cap="flat" cmpd="sng" algn="ctr">
                      <a:solidFill>
                        <a:srgbClr val="000000"/>
                      </a:solidFill>
                      <a:prstDash val="solid"/>
                      <a:round/>
                      <a:headEnd type="none" w="med" len="med"/>
                      <a:tailEnd type="none" w="med" len="med"/>
                    </a:lnT>
                    <a:lnB>
                      <a:noFill/>
                    </a:lnB>
                  </a:tcPr>
                </a:tc>
              </a:tr>
              <a:tr h="101122">
                <a:tc>
                  <a:txBody>
                    <a:bodyPr/>
                    <a:lstStyle/>
                    <a:p>
                      <a:pPr algn="ctr" fontAlgn="ctr"/>
                      <a:endParaRPr lang="ja-JP" altLang="en-US" sz="1100" b="1" i="0" u="none" strike="noStrike">
                        <a:solidFill>
                          <a:srgbClr val="000000"/>
                        </a:solidFill>
                        <a:effectLst/>
                        <a:latin typeface="ＭＳ Ｐゴシック"/>
                      </a:endParaRPr>
                    </a:p>
                  </a:txBody>
                  <a:tcPr marL="5155" marR="5155" marT="5155" marB="0" anchor="ctr">
                    <a:lnL>
                      <a:noFill/>
                    </a:lnL>
                    <a:lnR>
                      <a:noFill/>
                    </a:lnR>
                    <a:lnT>
                      <a:noFill/>
                    </a:lnT>
                    <a:lnB>
                      <a:noFill/>
                    </a:lnB>
                  </a:tcPr>
                </a:tc>
                <a:tc gridSpan="9">
                  <a:txBody>
                    <a:bodyPr/>
                    <a:lstStyle/>
                    <a:p>
                      <a:pPr algn="l" fontAlgn="ctr"/>
                      <a:r>
                        <a:rPr lang="ja-JP" altLang="en-US" sz="1100" b="1" i="0" u="none" strike="noStrike">
                          <a:solidFill>
                            <a:srgbClr val="000000"/>
                          </a:solidFill>
                          <a:effectLst/>
                          <a:latin typeface="ＭＳ Ｐゴシック"/>
                        </a:rPr>
                        <a:t>（注</a:t>
                      </a:r>
                      <a:r>
                        <a:rPr lang="en-US" altLang="ja-JP" sz="1100" b="1" i="0" u="none" strike="noStrike">
                          <a:solidFill>
                            <a:srgbClr val="000000"/>
                          </a:solidFill>
                          <a:effectLst/>
                          <a:latin typeface="ＭＳ Ｐゴシック"/>
                        </a:rPr>
                        <a:t>2</a:t>
                      </a:r>
                      <a:r>
                        <a:rPr lang="ja-JP" altLang="en-US" sz="1100" b="1" i="0" u="none" strike="noStrike">
                          <a:solidFill>
                            <a:srgbClr val="000000"/>
                          </a:solidFill>
                          <a:effectLst/>
                          <a:latin typeface="ＭＳ Ｐゴシック"/>
                        </a:rPr>
                        <a:t>）</a:t>
                      </a:r>
                      <a:r>
                        <a:rPr lang="en-US" altLang="ja-JP" sz="1100" b="1" i="0" u="none" strike="noStrike">
                          <a:solidFill>
                            <a:srgbClr val="000000"/>
                          </a:solidFill>
                          <a:effectLst/>
                          <a:latin typeface="ＭＳ Ｐゴシック"/>
                        </a:rPr>
                        <a:t>ASEAN</a:t>
                      </a:r>
                      <a:r>
                        <a:rPr lang="ja-JP" altLang="en-US" sz="1100" b="1" i="0" u="none" strike="noStrike">
                          <a:solidFill>
                            <a:srgbClr val="000000"/>
                          </a:solidFill>
                          <a:effectLst/>
                          <a:latin typeface="ＭＳ Ｐゴシック"/>
                        </a:rPr>
                        <a:t>及び</a:t>
                      </a:r>
                      <a:r>
                        <a:rPr lang="en-US" altLang="ja-JP" sz="1100" b="1" i="0" u="none" strike="noStrike">
                          <a:solidFill>
                            <a:srgbClr val="000000"/>
                          </a:solidFill>
                          <a:effectLst/>
                          <a:latin typeface="ＭＳ Ｐゴシック"/>
                        </a:rPr>
                        <a:t>EU</a:t>
                      </a:r>
                      <a:r>
                        <a:rPr lang="ja-JP" altLang="en-US" sz="1100" b="1" i="0" u="none" strike="noStrike">
                          <a:solidFill>
                            <a:srgbClr val="000000"/>
                          </a:solidFill>
                          <a:effectLst/>
                          <a:latin typeface="ＭＳ Ｐゴシック"/>
                        </a:rPr>
                        <a:t>は各年加盟国ベース。</a:t>
                      </a:r>
                    </a:p>
                  </a:txBody>
                  <a:tcPr marL="5155" marR="5155" marT="515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0939">
                <a:tc>
                  <a:txBody>
                    <a:bodyPr/>
                    <a:lstStyle/>
                    <a:p>
                      <a:pPr algn="ctr" fontAlgn="ctr"/>
                      <a:endParaRPr lang="ja-JP" altLang="en-US" sz="1100" b="1" i="0" u="none" strike="noStrike">
                        <a:solidFill>
                          <a:srgbClr val="000000"/>
                        </a:solidFill>
                        <a:effectLst/>
                        <a:latin typeface="ＭＳ Ｐゴシック"/>
                      </a:endParaRPr>
                    </a:p>
                  </a:txBody>
                  <a:tcPr marL="5155" marR="5155" marT="5155" marB="0" anchor="ctr">
                    <a:lnL>
                      <a:noFill/>
                    </a:lnL>
                    <a:lnR>
                      <a:noFill/>
                    </a:lnR>
                    <a:lnT>
                      <a:noFill/>
                    </a:lnT>
                    <a:lnB>
                      <a:noFill/>
                    </a:lnB>
                  </a:tcPr>
                </a:tc>
                <a:tc gridSpan="6">
                  <a:txBody>
                    <a:bodyPr/>
                    <a:lstStyle/>
                    <a:p>
                      <a:pPr algn="l" fontAlgn="ctr"/>
                      <a:r>
                        <a:rPr lang="ja-JP" altLang="en-US" sz="1100" b="1" i="0" u="none" strike="noStrike">
                          <a:solidFill>
                            <a:srgbClr val="000000"/>
                          </a:solidFill>
                          <a:effectLst/>
                          <a:latin typeface="ＭＳ Ｐゴシック"/>
                        </a:rPr>
                        <a:t>（注</a:t>
                      </a:r>
                      <a:r>
                        <a:rPr lang="en-US" altLang="ja-JP" sz="1100" b="1" i="0" u="none" strike="noStrike">
                          <a:solidFill>
                            <a:srgbClr val="000000"/>
                          </a:solidFill>
                          <a:effectLst/>
                          <a:latin typeface="ＭＳ Ｐゴシック"/>
                        </a:rPr>
                        <a:t>3</a:t>
                      </a:r>
                      <a:r>
                        <a:rPr lang="ja-JP" altLang="en-US" sz="1100" b="1" i="0" u="none" strike="noStrike">
                          <a:solidFill>
                            <a:srgbClr val="000000"/>
                          </a:solidFill>
                          <a:effectLst/>
                          <a:latin typeface="ＭＳ Ｐゴシック"/>
                        </a:rPr>
                        <a:t>）上記数値はすべて確定値。</a:t>
                      </a:r>
                    </a:p>
                  </a:txBody>
                  <a:tcPr marL="5155" marR="5155" marT="515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100" b="1" i="0" u="none" strike="noStrike">
                        <a:solidFill>
                          <a:srgbClr val="000000"/>
                        </a:solidFill>
                        <a:effectLst/>
                        <a:latin typeface="ＭＳ Ｐゴシック"/>
                      </a:endParaRPr>
                    </a:p>
                  </a:txBody>
                  <a:tcPr marL="5155" marR="5155" marT="5155" marB="0" anchor="ctr">
                    <a:lnL>
                      <a:noFill/>
                    </a:lnL>
                    <a:lnR>
                      <a:noFill/>
                    </a:lnR>
                    <a:lnT>
                      <a:noFill/>
                    </a:lnT>
                    <a:lnB>
                      <a:noFill/>
                    </a:lnB>
                  </a:tcPr>
                </a:tc>
                <a:tc>
                  <a:txBody>
                    <a:bodyPr/>
                    <a:lstStyle/>
                    <a:p>
                      <a:pPr algn="ctr" fontAlgn="ctr"/>
                      <a:endParaRPr lang="ja-JP" altLang="en-US" sz="1100" b="1" i="0" u="none" strike="noStrike">
                        <a:solidFill>
                          <a:srgbClr val="000000"/>
                        </a:solidFill>
                        <a:effectLst/>
                        <a:latin typeface="ＭＳ Ｐゴシック"/>
                      </a:endParaRPr>
                    </a:p>
                  </a:txBody>
                  <a:tcPr marL="5155" marR="5155" marT="5155" marB="0" anchor="ctr">
                    <a:lnL>
                      <a:noFill/>
                    </a:lnL>
                    <a:lnR>
                      <a:noFill/>
                    </a:lnR>
                    <a:lnT>
                      <a:noFill/>
                    </a:lnT>
                    <a:lnB>
                      <a:noFill/>
                    </a:lnB>
                  </a:tcPr>
                </a:tc>
                <a:tc>
                  <a:txBody>
                    <a:bodyPr/>
                    <a:lstStyle/>
                    <a:p>
                      <a:pPr algn="ctr" fontAlgn="ctr"/>
                      <a:endParaRPr lang="ja-JP" altLang="en-US" sz="1100" b="1" i="0" u="none" strike="noStrike" dirty="0">
                        <a:solidFill>
                          <a:srgbClr val="000000"/>
                        </a:solidFill>
                        <a:effectLst/>
                        <a:latin typeface="ＭＳ Ｐゴシック"/>
                      </a:endParaRPr>
                    </a:p>
                  </a:txBody>
                  <a:tcPr marL="5155" marR="5155" marT="5155" marB="0" anchor="ctr">
                    <a:lnL>
                      <a:noFill/>
                    </a:lnL>
                    <a:lnR>
                      <a:noFill/>
                    </a:lnR>
                    <a:lnT>
                      <a:noFill/>
                    </a:lnT>
                    <a:lnB>
                      <a:noFill/>
                    </a:lnB>
                  </a:tcPr>
                </a:tc>
              </a:tr>
            </a:tbl>
          </a:graphicData>
        </a:graphic>
      </p:graphicFrame>
    </p:spTree>
    <p:extLst>
      <p:ext uri="{BB962C8B-B14F-4D97-AF65-F5344CB8AC3E}">
        <p14:creationId xmlns:p14="http://schemas.microsoft.com/office/powerpoint/2010/main" val="817238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40152" y="6370616"/>
            <a:ext cx="2133918" cy="338554"/>
          </a:xfrm>
          <a:prstGeom prst="rect">
            <a:avLst/>
          </a:prstGeom>
          <a:noFill/>
        </p:spPr>
        <p:txBody>
          <a:bodyPr wrap="none" rtlCol="0">
            <a:spAutoFit/>
          </a:bodyPr>
          <a:lstStyle/>
          <a:p>
            <a:r>
              <a:rPr kumimoji="1" lang="ja-JP" altLang="en-US" dirty="0" smtClean="0"/>
              <a:t>出典：財務省貿易統計</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680792115"/>
              </p:ext>
            </p:extLst>
          </p:nvPr>
        </p:nvGraphicFramePr>
        <p:xfrm>
          <a:off x="251520" y="-18494"/>
          <a:ext cx="8712970" cy="6831870"/>
        </p:xfrm>
        <a:graphic>
          <a:graphicData uri="http://schemas.openxmlformats.org/drawingml/2006/table">
            <a:tbl>
              <a:tblPr/>
              <a:tblGrid>
                <a:gridCol w="300049"/>
                <a:gridCol w="934769"/>
                <a:gridCol w="934769"/>
                <a:gridCol w="934769"/>
                <a:gridCol w="934769"/>
                <a:gridCol w="934769"/>
                <a:gridCol w="934769"/>
                <a:gridCol w="934769"/>
                <a:gridCol w="934769"/>
                <a:gridCol w="934769"/>
              </a:tblGrid>
              <a:tr h="0">
                <a:tc>
                  <a:txBody>
                    <a:bodyPr/>
                    <a:lstStyle/>
                    <a:p>
                      <a:pPr algn="ctr" fontAlgn="ctr"/>
                      <a:endParaRPr lang="ja-JP" altLang="en-US" sz="1200" b="1" i="0" u="none" strike="noStrike" dirty="0">
                        <a:solidFill>
                          <a:srgbClr val="000000"/>
                        </a:solidFill>
                        <a:effectLst/>
                        <a:latin typeface="ＭＳ Ｐゴシック"/>
                      </a:endParaRPr>
                    </a:p>
                  </a:txBody>
                  <a:tcPr marL="6499" marR="6499" marT="6499" marB="0" anchor="ctr">
                    <a:lnL>
                      <a:noFill/>
                    </a:lnL>
                    <a:lnR>
                      <a:noFill/>
                    </a:lnR>
                    <a:lnT>
                      <a:noFill/>
                    </a:lnT>
                    <a:lnB w="6350" cap="flat" cmpd="sng" algn="ctr">
                      <a:solidFill>
                        <a:srgbClr val="000000"/>
                      </a:solidFill>
                      <a:prstDash val="solid"/>
                      <a:round/>
                      <a:headEnd type="none" w="med" len="med"/>
                      <a:tailEnd type="none" w="med" len="med"/>
                    </a:lnB>
                  </a:tcPr>
                </a:tc>
                <a:tc gridSpan="9">
                  <a:txBody>
                    <a:bodyPr/>
                    <a:lstStyle/>
                    <a:p>
                      <a:pPr algn="l" fontAlgn="ctr"/>
                      <a:r>
                        <a:rPr lang="ja-JP" altLang="en-US" sz="1200" b="1" i="0" u="none" strike="noStrike">
                          <a:solidFill>
                            <a:srgbClr val="000000"/>
                          </a:solidFill>
                          <a:effectLst/>
                          <a:latin typeface="ＭＳ Ｐゴシック"/>
                        </a:rPr>
                        <a:t>輸入相手国上位</a:t>
                      </a:r>
                      <a:r>
                        <a:rPr lang="en-US" altLang="ja-JP" sz="1200" b="1" i="0" u="none" strike="noStrike">
                          <a:solidFill>
                            <a:srgbClr val="000000"/>
                          </a:solidFill>
                          <a:effectLst/>
                          <a:latin typeface="ＭＳ Ｐゴシック"/>
                        </a:rPr>
                        <a:t>10</a:t>
                      </a:r>
                      <a:r>
                        <a:rPr lang="ja-JP" altLang="en-US" sz="1200" b="1" i="0" u="none" strike="noStrike">
                          <a:solidFill>
                            <a:srgbClr val="000000"/>
                          </a:solidFill>
                          <a:effectLst/>
                          <a:latin typeface="ＭＳ Ｐゴシック"/>
                        </a:rPr>
                        <a:t>カ国の推移（年ベース）</a:t>
                      </a:r>
                    </a:p>
                  </a:txBody>
                  <a:tcPr marL="6499" marR="6499" marT="649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5345">
                <a:tc>
                  <a:txBody>
                    <a:bodyPr/>
                    <a:lstStyle/>
                    <a:p>
                      <a:pPr algn="ctr" fontAlgn="ctr"/>
                      <a:r>
                        <a:rPr lang="ja-JP" altLang="en-US" sz="1200" b="1" i="0" u="none" strike="noStrike">
                          <a:solidFill>
                            <a:srgbClr val="000000"/>
                          </a:solidFill>
                          <a:effectLst/>
                          <a:latin typeface="ＭＳ Ｐゴシック"/>
                        </a:rPr>
                        <a:t>　</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1995</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2000</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2005</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2008</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2009</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2010</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2011</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2012</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2013</a:t>
                      </a:r>
                      <a:r>
                        <a:rPr lang="ja-JP" altLang="en-US" sz="1200" b="1" i="0" u="none" strike="noStrike">
                          <a:solidFill>
                            <a:srgbClr val="000000"/>
                          </a:solidFill>
                          <a:effectLst/>
                          <a:latin typeface="ＭＳ Ｐゴシック"/>
                        </a:rPr>
                        <a:t>年</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45">
                <a:tc>
                  <a:txBody>
                    <a:bodyPr/>
                    <a:lstStyle/>
                    <a:p>
                      <a:pPr algn="ctr" fontAlgn="ctr"/>
                      <a:r>
                        <a:rPr lang="ja-JP" altLang="en-US" sz="1050" b="1" i="0" u="none" strike="noStrike">
                          <a:solidFill>
                            <a:srgbClr val="000000"/>
                          </a:solidFill>
                          <a:effectLst/>
                          <a:latin typeface="ＭＳ Ｐゴシック"/>
                        </a:rPr>
                        <a:t>総額</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315,488</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409,384</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569,494</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789,547</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514,994</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607,650</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681,112</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706,886</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812,425</a:t>
                      </a:r>
                      <a:r>
                        <a:rPr lang="ja-JP" altLang="en-US" sz="1050" b="1" i="0" u="none" strike="noStrike">
                          <a:solidFill>
                            <a:srgbClr val="000000"/>
                          </a:solidFill>
                          <a:effectLst/>
                          <a:latin typeface="ＭＳ Ｐゴシック"/>
                        </a:rPr>
                        <a:t>億円</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45">
                <a:tc rowSpan="2">
                  <a:txBody>
                    <a:bodyPr/>
                    <a:lstStyle/>
                    <a:p>
                      <a:pPr algn="ctr" fontAlgn="ctr"/>
                      <a:r>
                        <a:rPr lang="en-US" altLang="ja-JP" sz="1200" b="1" i="0" u="none" strike="noStrike">
                          <a:solidFill>
                            <a:srgbClr val="000000"/>
                          </a:solidFill>
                          <a:effectLst/>
                          <a:latin typeface="ＭＳ Ｐゴシック"/>
                        </a:rPr>
                        <a:t>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70,764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(22.4%)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effectLst/>
                          <a:latin typeface="ＭＳ Ｐゴシック"/>
                        </a:rPr>
                        <a:t>77,789</a:t>
                      </a:r>
                      <a:r>
                        <a:rPr lang="ja-JP" altLang="en-US" sz="1050" b="1" i="0" u="none" strike="noStrike" dirty="0">
                          <a:solidFill>
                            <a:srgbClr val="000000"/>
                          </a:solidFill>
                          <a:effectLst/>
                          <a:latin typeface="ＭＳ Ｐゴシック"/>
                        </a:rPr>
                        <a:t>億円</a:t>
                      </a:r>
                      <a:r>
                        <a:rPr lang="en-US" altLang="ja-JP" sz="1050" b="1" i="0" u="none" strike="noStrike" dirty="0">
                          <a:solidFill>
                            <a:srgbClr val="000000"/>
                          </a:solidFill>
                          <a:effectLst/>
                          <a:latin typeface="ＭＳ Ｐゴシック"/>
                        </a:rPr>
                        <a:t>(19.0%)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1" i="0" u="none" strike="noStrike" dirty="0">
                          <a:solidFill>
                            <a:srgbClr val="000000"/>
                          </a:solidFill>
                          <a:effectLst/>
                          <a:latin typeface="ＭＳ Ｐゴシック"/>
                        </a:rPr>
                        <a:t>119,754</a:t>
                      </a:r>
                      <a:r>
                        <a:rPr lang="ja-JP" altLang="en-US" sz="1050" b="1" i="0" u="none" strike="noStrike" dirty="0">
                          <a:solidFill>
                            <a:srgbClr val="000000"/>
                          </a:solidFill>
                          <a:effectLst/>
                          <a:latin typeface="ＭＳ Ｐゴシック"/>
                        </a:rPr>
                        <a:t>億円</a:t>
                      </a:r>
                      <a:r>
                        <a:rPr lang="en-US" altLang="ja-JP" sz="1050" b="1" i="0" u="none" strike="noStrike" dirty="0">
                          <a:solidFill>
                            <a:srgbClr val="000000"/>
                          </a:solidFill>
                          <a:effectLst/>
                          <a:latin typeface="ＭＳ Ｐゴシック"/>
                        </a:rPr>
                        <a:t>(21.0%)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1" i="0" u="none" strike="noStrike">
                          <a:solidFill>
                            <a:srgbClr val="000000"/>
                          </a:solidFill>
                          <a:effectLst/>
                          <a:latin typeface="ＭＳ Ｐゴシック"/>
                        </a:rPr>
                        <a:t>148,304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(18.8%)</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114,360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(22.2%)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134,130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(22.1%)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146,419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(21.5%)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150,388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(21.3%)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176,600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(21.7%)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45">
                <a:tc rowSpan="2">
                  <a:txBody>
                    <a:bodyPr/>
                    <a:lstStyle/>
                    <a:p>
                      <a:pPr algn="ctr" fontAlgn="ctr"/>
                      <a:r>
                        <a:rPr lang="en-US" altLang="ja-JP" sz="1200" b="1" i="0" u="none" strike="noStrike">
                          <a:solidFill>
                            <a:srgbClr val="000000"/>
                          </a:solidFill>
                          <a:effectLst/>
                          <a:latin typeface="ＭＳ Ｐゴシック"/>
                        </a:rPr>
                        <a:t>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米国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33,809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(10.7%)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59,414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70,743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(12.4%)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80,396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(10.2%)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55,123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(10.7%)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59,114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(9.7%)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59,314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(8.7%)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60,821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(8.6%)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68,148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(8.4%)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470">
                <a:tc rowSpan="2">
                  <a:txBody>
                    <a:bodyPr/>
                    <a:lstStyle/>
                    <a:p>
                      <a:pPr algn="ctr" fontAlgn="ctr"/>
                      <a:r>
                        <a:rPr lang="en-US" altLang="ja-JP" sz="1200" b="1" i="0" u="none" strike="noStrike">
                          <a:solidFill>
                            <a:srgbClr val="000000"/>
                          </a:solidFill>
                          <a:effectLst/>
                          <a:latin typeface="ＭＳ Ｐゴシック"/>
                        </a:rPr>
                        <a:t>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韓国</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サウジアラビア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サウジアラビア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オーストラリア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オーストラリア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オーストラリア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オーストラリア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オーストラリア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16,222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22,047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31,708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52,927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32,423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39,482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45,139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45,036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49,769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470">
                <a:tc rowSpan="2">
                  <a:txBody>
                    <a:bodyPr/>
                    <a:lstStyle/>
                    <a:p>
                      <a:pPr algn="ctr" fontAlgn="ctr"/>
                      <a:r>
                        <a:rPr lang="en-US" altLang="ja-JP" sz="1200" b="1" i="0" u="none" strike="noStrike">
                          <a:solidFill>
                            <a:srgbClr val="000000"/>
                          </a:solidFill>
                          <a:effectLst/>
                          <a:latin typeface="ＭＳ Ｐゴシック"/>
                        </a:rPr>
                        <a:t>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オーストラリア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アラブ首長国連邦</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オーストラリア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サウジアラビア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サウジアラビア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サウジアラビア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サウジアラビア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サウジアラビア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13,666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19,302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27,955</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(4.9%)</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49,216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27,197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31,494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40,258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(5.9%)</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43,760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48,633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470">
                <a:tc rowSpan="2">
                  <a:txBody>
                    <a:bodyPr/>
                    <a:lstStyle/>
                    <a:p>
                      <a:pPr algn="ctr" fontAlgn="ctr"/>
                      <a:r>
                        <a:rPr lang="en-US" altLang="ja-JP" sz="1200" b="1" i="0" u="none" strike="noStrike">
                          <a:solidFill>
                            <a:srgbClr val="000000"/>
                          </a:solidFill>
                          <a:effectLst/>
                          <a:latin typeface="ＭＳ Ｐゴシック"/>
                        </a:rPr>
                        <a:t>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台湾</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インドネシア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オーストラリア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アラブ首長国連邦</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アラブ首長国連邦</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アラブ首長国連邦</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アラブ首長国連邦</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アラブ首長国連邦</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アラブ首長国連邦</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13,470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17,662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27,062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(4.8%)</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48,719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(6.2%)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21,146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25,688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34,131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35,095</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41,478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(5.1%)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45">
                <a:tc rowSpan="8">
                  <a:txBody>
                    <a:bodyPr/>
                    <a:lstStyle/>
                    <a:p>
                      <a:pPr algn="ctr" fontAlgn="ctr"/>
                      <a:r>
                        <a:rPr lang="ja-JP" altLang="en-US" sz="1200" b="1" i="0" u="none" strike="noStrike">
                          <a:solidFill>
                            <a:srgbClr val="000000"/>
                          </a:solidFill>
                          <a:effectLst/>
                          <a:latin typeface="ＭＳ Ｐゴシック"/>
                        </a:rPr>
                        <a:t>地域等</a:t>
                      </a:r>
                    </a:p>
                  </a:txBody>
                  <a:tcPr marL="6499" marR="6499" marT="6499"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アジア</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115,661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(36.7%)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170,627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(41.7%)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252,787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(44.4%)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320,339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(40.6%)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229,893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(44.6%)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275,111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(45.3%)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303,913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(44.6%)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313,057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(44.3%)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359,715</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(44.3%)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45">
                <a:tc vMerge="1">
                  <a:txBody>
                    <a:bodyPr/>
                    <a:lstStyle/>
                    <a:p>
                      <a:endParaRPr kumimoji="1" lang="ja-JP" altLang="en-US"/>
                    </a:p>
                  </a:txBody>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ＡＳＥＡＮ</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44,508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64,238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(15.7%)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80,133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110,758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72,676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88,444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99,512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103,055</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114,864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(14.1%)</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45">
                <a:tc vMerge="1">
                  <a:txBody>
                    <a:bodyPr/>
                    <a:lstStyle/>
                    <a:p>
                      <a:endParaRPr kumimoji="1" lang="ja-JP" altLang="en-US"/>
                    </a:p>
                  </a:txBody>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ＥＵ</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45,797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(14.5%)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50,429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(12.3%)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64,702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(11.4%)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72,917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(9.2%)</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55,176</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(10.7%)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58,210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(9.6%)</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64,110</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(9.4%)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66,418</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(9.4%)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76,489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(9.4%)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45">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中国＋香港</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794">
                <a:tc vMerge="1">
                  <a:txBody>
                    <a:bodyPr/>
                    <a:lstStyle/>
                    <a:p>
                      <a:endParaRPr kumimoji="1" lang="ja-JP" altLang="en-US"/>
                    </a:p>
                  </a:txBody>
                  <a:tcPr/>
                </a:tc>
                <a:tc>
                  <a:txBody>
                    <a:bodyPr/>
                    <a:lstStyle/>
                    <a:p>
                      <a:pPr algn="ctr" fontAlgn="ctr"/>
                      <a:r>
                        <a:rPr lang="en-US" altLang="ja-JP" sz="1050" b="1" i="0" u="none" strike="noStrike">
                          <a:solidFill>
                            <a:srgbClr val="000000"/>
                          </a:solidFill>
                          <a:effectLst/>
                          <a:latin typeface="ＭＳ Ｐゴシック"/>
                        </a:rPr>
                        <a:t>36,379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(11.5%)</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61,211</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(15.0%)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121,489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(21.3%)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149,917</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(19.0%)</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115,389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(22.4%)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135,463</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(22.3%)</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147,649</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(21.7%)</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151,602</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(21.4%)</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a:solidFill>
                            <a:srgbClr val="000000"/>
                          </a:solidFill>
                          <a:effectLst/>
                          <a:latin typeface="ＭＳ Ｐゴシック"/>
                        </a:rPr>
                        <a:t>178,164</a:t>
                      </a:r>
                      <a:r>
                        <a:rPr lang="ja-JP" altLang="en-US" sz="1050" b="1" i="0" u="none" strike="noStrike">
                          <a:solidFill>
                            <a:srgbClr val="000000"/>
                          </a:solidFill>
                          <a:effectLst/>
                          <a:latin typeface="ＭＳ Ｐゴシック"/>
                        </a:rPr>
                        <a:t>億円</a:t>
                      </a:r>
                      <a:r>
                        <a:rPr lang="en-US" altLang="ja-JP" sz="1050" b="1" i="0" u="none" strike="noStrike">
                          <a:solidFill>
                            <a:srgbClr val="000000"/>
                          </a:solidFill>
                          <a:effectLst/>
                          <a:latin typeface="ＭＳ Ｐゴシック"/>
                        </a:rPr>
                        <a:t>(21.9%)</a:t>
                      </a:r>
                    </a:p>
                  </a:txBody>
                  <a:tcPr marL="6499" marR="6499" marT="6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345">
                <a:tc>
                  <a:txBody>
                    <a:bodyPr/>
                    <a:lstStyle/>
                    <a:p>
                      <a:pPr algn="ctr" fontAlgn="ctr"/>
                      <a:endParaRPr lang="ja-JP" altLang="en-US" sz="1200" b="1" i="0" u="none" strike="noStrike">
                        <a:solidFill>
                          <a:srgbClr val="000000"/>
                        </a:solidFill>
                        <a:effectLst/>
                        <a:latin typeface="ＭＳ Ｐゴシック"/>
                      </a:endParaRP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tcPr>
                </a:tc>
                <a:tc gridSpan="6">
                  <a:txBody>
                    <a:bodyPr/>
                    <a:lstStyle/>
                    <a:p>
                      <a:pPr algn="l" fontAlgn="ctr"/>
                      <a:r>
                        <a:rPr lang="ja-JP" altLang="en-US" sz="1100" b="1" i="0" u="none" strike="noStrike">
                          <a:solidFill>
                            <a:srgbClr val="000000"/>
                          </a:solidFill>
                          <a:effectLst/>
                          <a:latin typeface="ＭＳ Ｐゴシック"/>
                        </a:rPr>
                        <a:t>（注</a:t>
                      </a:r>
                      <a:r>
                        <a:rPr lang="en-US" altLang="ja-JP" sz="1100" b="1" i="0" u="none" strike="noStrike">
                          <a:solidFill>
                            <a:srgbClr val="000000"/>
                          </a:solidFill>
                          <a:effectLst/>
                          <a:latin typeface="ＭＳ Ｐゴシック"/>
                        </a:rPr>
                        <a:t>1</a:t>
                      </a:r>
                      <a:r>
                        <a:rPr lang="ja-JP" altLang="en-US" sz="1100" b="1" i="0" u="none" strike="noStrike">
                          <a:solidFill>
                            <a:srgbClr val="000000"/>
                          </a:solidFill>
                          <a:effectLst/>
                          <a:latin typeface="ＭＳ Ｐゴシック"/>
                        </a:rPr>
                        <a:t>）</a:t>
                      </a:r>
                      <a:r>
                        <a:rPr lang="en-US" altLang="ja-JP" sz="1100" b="1" i="0" u="none" strike="noStrike">
                          <a:solidFill>
                            <a:srgbClr val="000000"/>
                          </a:solidFill>
                          <a:effectLst/>
                          <a:latin typeface="ＭＳ Ｐゴシック"/>
                        </a:rPr>
                        <a:t>( )</a:t>
                      </a:r>
                      <a:r>
                        <a:rPr lang="ja-JP" altLang="en-US" sz="1100" b="1" i="0" u="none" strike="noStrike">
                          <a:solidFill>
                            <a:srgbClr val="000000"/>
                          </a:solidFill>
                          <a:effectLst/>
                          <a:latin typeface="ＭＳ Ｐゴシック"/>
                        </a:rPr>
                        <a:t>は総額に対する構成比。</a:t>
                      </a: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200" b="1" i="0" u="none" strike="noStrike">
                        <a:solidFill>
                          <a:srgbClr val="000000"/>
                        </a:solidFill>
                        <a:effectLst/>
                        <a:latin typeface="ＭＳ Ｐゴシック"/>
                      </a:endParaRP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1" i="0" u="none" strike="noStrike">
                        <a:solidFill>
                          <a:srgbClr val="000000"/>
                        </a:solidFill>
                        <a:effectLst/>
                        <a:latin typeface="ＭＳ Ｐゴシック"/>
                      </a:endParaRP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1" i="0" u="none" strike="noStrike">
                        <a:solidFill>
                          <a:srgbClr val="000000"/>
                        </a:solidFill>
                        <a:effectLst/>
                        <a:latin typeface="ＭＳ Ｐゴシック"/>
                      </a:endParaRPr>
                    </a:p>
                  </a:txBody>
                  <a:tcPr marL="6499" marR="6499" marT="6499" marB="0" anchor="ctr">
                    <a:lnL>
                      <a:noFill/>
                    </a:lnL>
                    <a:lnR>
                      <a:noFill/>
                    </a:lnR>
                    <a:lnT w="6350" cap="flat" cmpd="sng" algn="ctr">
                      <a:solidFill>
                        <a:srgbClr val="000000"/>
                      </a:solidFill>
                      <a:prstDash val="solid"/>
                      <a:round/>
                      <a:headEnd type="none" w="med" len="med"/>
                      <a:tailEnd type="none" w="med" len="med"/>
                    </a:lnT>
                    <a:lnB>
                      <a:noFill/>
                    </a:lnB>
                  </a:tcPr>
                </a:tc>
              </a:tr>
              <a:tr h="176768">
                <a:tc>
                  <a:txBody>
                    <a:bodyPr/>
                    <a:lstStyle/>
                    <a:p>
                      <a:pPr algn="ctr" fontAlgn="ctr"/>
                      <a:endParaRPr lang="ja-JP" altLang="en-US" sz="1200" b="1" i="0" u="none" strike="noStrike">
                        <a:solidFill>
                          <a:srgbClr val="000000"/>
                        </a:solidFill>
                        <a:effectLst/>
                        <a:latin typeface="ＭＳ Ｐゴシック"/>
                      </a:endParaRPr>
                    </a:p>
                  </a:txBody>
                  <a:tcPr marL="6499" marR="6499" marT="6499" marB="0" anchor="ctr">
                    <a:lnL>
                      <a:noFill/>
                    </a:lnL>
                    <a:lnR>
                      <a:noFill/>
                    </a:lnR>
                    <a:lnT>
                      <a:noFill/>
                    </a:lnT>
                    <a:lnB>
                      <a:noFill/>
                    </a:lnB>
                  </a:tcPr>
                </a:tc>
                <a:tc gridSpan="9">
                  <a:txBody>
                    <a:bodyPr/>
                    <a:lstStyle/>
                    <a:p>
                      <a:pPr algn="l" fontAlgn="ctr"/>
                      <a:r>
                        <a:rPr lang="ja-JP" altLang="en-US" sz="1100" b="1" i="0" u="none" strike="noStrike">
                          <a:solidFill>
                            <a:srgbClr val="000000"/>
                          </a:solidFill>
                          <a:effectLst/>
                          <a:latin typeface="ＭＳ Ｐゴシック"/>
                        </a:rPr>
                        <a:t>（注</a:t>
                      </a:r>
                      <a:r>
                        <a:rPr lang="en-US" altLang="ja-JP" sz="1100" b="1" i="0" u="none" strike="noStrike">
                          <a:solidFill>
                            <a:srgbClr val="000000"/>
                          </a:solidFill>
                          <a:effectLst/>
                          <a:latin typeface="ＭＳ Ｐゴシック"/>
                        </a:rPr>
                        <a:t>2</a:t>
                      </a:r>
                      <a:r>
                        <a:rPr lang="ja-JP" altLang="en-US" sz="1100" b="1" i="0" u="none" strike="noStrike">
                          <a:solidFill>
                            <a:srgbClr val="000000"/>
                          </a:solidFill>
                          <a:effectLst/>
                          <a:latin typeface="ＭＳ Ｐゴシック"/>
                        </a:rPr>
                        <a:t>）</a:t>
                      </a:r>
                      <a:r>
                        <a:rPr lang="en-US" altLang="ja-JP" sz="1100" b="1" i="0" u="none" strike="noStrike">
                          <a:solidFill>
                            <a:srgbClr val="000000"/>
                          </a:solidFill>
                          <a:effectLst/>
                          <a:latin typeface="ＭＳ Ｐゴシック"/>
                        </a:rPr>
                        <a:t>ASEAN</a:t>
                      </a:r>
                      <a:r>
                        <a:rPr lang="ja-JP" altLang="en-US" sz="1100" b="1" i="0" u="none" strike="noStrike">
                          <a:solidFill>
                            <a:srgbClr val="000000"/>
                          </a:solidFill>
                          <a:effectLst/>
                          <a:latin typeface="ＭＳ Ｐゴシック"/>
                        </a:rPr>
                        <a:t>及び</a:t>
                      </a:r>
                      <a:r>
                        <a:rPr lang="en-US" altLang="ja-JP" sz="1100" b="1" i="0" u="none" strike="noStrike">
                          <a:solidFill>
                            <a:srgbClr val="000000"/>
                          </a:solidFill>
                          <a:effectLst/>
                          <a:latin typeface="ＭＳ Ｐゴシック"/>
                        </a:rPr>
                        <a:t>EU</a:t>
                      </a:r>
                      <a:r>
                        <a:rPr lang="ja-JP" altLang="en-US" sz="1100" b="1" i="0" u="none" strike="noStrike">
                          <a:solidFill>
                            <a:srgbClr val="000000"/>
                          </a:solidFill>
                          <a:effectLst/>
                          <a:latin typeface="ＭＳ Ｐゴシック"/>
                        </a:rPr>
                        <a:t>は各年加盟国ベース。</a:t>
                      </a:r>
                    </a:p>
                  </a:txBody>
                  <a:tcPr marL="6499" marR="6499" marT="649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108">
                <a:tc>
                  <a:txBody>
                    <a:bodyPr/>
                    <a:lstStyle/>
                    <a:p>
                      <a:pPr algn="ctr" fontAlgn="ctr"/>
                      <a:endParaRPr lang="ja-JP" altLang="en-US" sz="1200" b="1" i="0" u="none" strike="noStrike">
                        <a:solidFill>
                          <a:srgbClr val="000000"/>
                        </a:solidFill>
                        <a:effectLst/>
                        <a:latin typeface="ＭＳ Ｐゴシック"/>
                      </a:endParaRPr>
                    </a:p>
                  </a:txBody>
                  <a:tcPr marL="6499" marR="6499" marT="6499" marB="0" anchor="ctr">
                    <a:lnL>
                      <a:noFill/>
                    </a:lnL>
                    <a:lnR>
                      <a:noFill/>
                    </a:lnR>
                    <a:lnT>
                      <a:noFill/>
                    </a:lnT>
                    <a:lnB>
                      <a:noFill/>
                    </a:lnB>
                  </a:tcPr>
                </a:tc>
                <a:tc gridSpan="6">
                  <a:txBody>
                    <a:bodyPr/>
                    <a:lstStyle/>
                    <a:p>
                      <a:pPr algn="l" fontAlgn="ctr"/>
                      <a:r>
                        <a:rPr lang="ja-JP" altLang="en-US" sz="1100" b="1" i="0" u="none" strike="noStrike">
                          <a:solidFill>
                            <a:srgbClr val="000000"/>
                          </a:solidFill>
                          <a:effectLst/>
                          <a:latin typeface="ＭＳ Ｐゴシック"/>
                        </a:rPr>
                        <a:t>（注</a:t>
                      </a:r>
                      <a:r>
                        <a:rPr lang="en-US" altLang="ja-JP" sz="1100" b="1" i="0" u="none" strike="noStrike">
                          <a:solidFill>
                            <a:srgbClr val="000000"/>
                          </a:solidFill>
                          <a:effectLst/>
                          <a:latin typeface="ＭＳ Ｐゴシック"/>
                        </a:rPr>
                        <a:t>3</a:t>
                      </a:r>
                      <a:r>
                        <a:rPr lang="ja-JP" altLang="en-US" sz="1100" b="1" i="0" u="none" strike="noStrike">
                          <a:solidFill>
                            <a:srgbClr val="000000"/>
                          </a:solidFill>
                          <a:effectLst/>
                          <a:latin typeface="ＭＳ Ｐゴシック"/>
                        </a:rPr>
                        <a:t>）上記数値はすべて確定値。</a:t>
                      </a:r>
                    </a:p>
                  </a:txBody>
                  <a:tcPr marL="6499" marR="6499" marT="649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200" b="1" i="0" u="none" strike="noStrike">
                        <a:solidFill>
                          <a:srgbClr val="000000"/>
                        </a:solidFill>
                        <a:effectLst/>
                        <a:latin typeface="ＭＳ Ｐゴシック"/>
                      </a:endParaRPr>
                    </a:p>
                  </a:txBody>
                  <a:tcPr marL="6499" marR="6499" marT="6499" marB="0" anchor="ctr">
                    <a:lnL>
                      <a:noFill/>
                    </a:lnL>
                    <a:lnR>
                      <a:noFill/>
                    </a:lnR>
                    <a:lnT>
                      <a:noFill/>
                    </a:lnT>
                    <a:lnB>
                      <a:noFill/>
                    </a:lnB>
                  </a:tcPr>
                </a:tc>
                <a:tc>
                  <a:txBody>
                    <a:bodyPr/>
                    <a:lstStyle/>
                    <a:p>
                      <a:pPr algn="ctr" fontAlgn="ctr"/>
                      <a:endParaRPr lang="ja-JP" altLang="en-US" sz="1200" b="1" i="0" u="none" strike="noStrike">
                        <a:solidFill>
                          <a:srgbClr val="000000"/>
                        </a:solidFill>
                        <a:effectLst/>
                        <a:latin typeface="ＭＳ Ｐゴシック"/>
                      </a:endParaRPr>
                    </a:p>
                  </a:txBody>
                  <a:tcPr marL="6499" marR="6499" marT="6499" marB="0" anchor="ctr">
                    <a:lnL>
                      <a:noFill/>
                    </a:lnL>
                    <a:lnR>
                      <a:noFill/>
                    </a:lnR>
                    <a:lnT>
                      <a:noFill/>
                    </a:lnT>
                    <a:lnB>
                      <a:noFill/>
                    </a:lnB>
                  </a:tcPr>
                </a:tc>
                <a:tc>
                  <a:txBody>
                    <a:bodyPr/>
                    <a:lstStyle/>
                    <a:p>
                      <a:pPr algn="ctr" fontAlgn="ctr"/>
                      <a:endParaRPr lang="ja-JP" altLang="en-US" sz="1200" b="1" i="0" u="none" strike="noStrike" dirty="0">
                        <a:solidFill>
                          <a:srgbClr val="000000"/>
                        </a:solidFill>
                        <a:effectLst/>
                        <a:latin typeface="ＭＳ Ｐゴシック"/>
                      </a:endParaRPr>
                    </a:p>
                  </a:txBody>
                  <a:tcPr marL="6499" marR="6499" marT="6499" marB="0" anchor="ctr">
                    <a:lnL>
                      <a:noFill/>
                    </a:lnL>
                    <a:lnR>
                      <a:noFill/>
                    </a:lnR>
                    <a:lnT>
                      <a:noFill/>
                    </a:lnT>
                    <a:lnB>
                      <a:noFill/>
                    </a:lnB>
                  </a:tcPr>
                </a:tc>
              </a:tr>
            </a:tbl>
          </a:graphicData>
        </a:graphic>
      </p:graphicFrame>
    </p:spTree>
    <p:extLst>
      <p:ext uri="{BB962C8B-B14F-4D97-AF65-F5344CB8AC3E}">
        <p14:creationId xmlns:p14="http://schemas.microsoft.com/office/powerpoint/2010/main" val="3197297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40152" y="6370616"/>
            <a:ext cx="2133918" cy="338554"/>
          </a:xfrm>
          <a:prstGeom prst="rect">
            <a:avLst/>
          </a:prstGeom>
          <a:noFill/>
        </p:spPr>
        <p:txBody>
          <a:bodyPr wrap="none" rtlCol="0">
            <a:spAutoFit/>
          </a:bodyPr>
          <a:lstStyle/>
          <a:p>
            <a:r>
              <a:rPr kumimoji="1" lang="ja-JP" altLang="en-US" dirty="0" smtClean="0"/>
              <a:t>出典：財務省貿易統計</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039" y="260648"/>
            <a:ext cx="8824441" cy="5933087"/>
          </a:xfrm>
        </p:spPr>
      </p:pic>
    </p:spTree>
    <p:extLst>
      <p:ext uri="{BB962C8B-B14F-4D97-AF65-F5344CB8AC3E}">
        <p14:creationId xmlns:p14="http://schemas.microsoft.com/office/powerpoint/2010/main" val="23227206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40152" y="6370616"/>
            <a:ext cx="2133918" cy="338554"/>
          </a:xfrm>
          <a:prstGeom prst="rect">
            <a:avLst/>
          </a:prstGeom>
          <a:noFill/>
        </p:spPr>
        <p:txBody>
          <a:bodyPr wrap="none" rtlCol="0">
            <a:spAutoFit/>
          </a:bodyPr>
          <a:lstStyle/>
          <a:p>
            <a:r>
              <a:rPr kumimoji="1" lang="ja-JP" altLang="en-US" dirty="0" smtClean="0"/>
              <a:t>出典：財務省貿易統計</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648"/>
            <a:ext cx="9087520" cy="6109968"/>
          </a:xfrm>
        </p:spPr>
      </p:pic>
    </p:spTree>
    <p:extLst>
      <p:ext uri="{BB962C8B-B14F-4D97-AF65-F5344CB8AC3E}">
        <p14:creationId xmlns:p14="http://schemas.microsoft.com/office/powerpoint/2010/main" val="2412135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20112" y="6261186"/>
            <a:ext cx="5919249" cy="338554"/>
          </a:xfrm>
          <a:prstGeom prst="rect">
            <a:avLst/>
          </a:prstGeom>
          <a:noFill/>
        </p:spPr>
        <p:txBody>
          <a:bodyPr wrap="none" rtlCol="0">
            <a:spAutoFit/>
          </a:bodyPr>
          <a:lstStyle/>
          <a:p>
            <a:r>
              <a:rPr kumimoji="1" lang="en-US" altLang="ja-JP" dirty="0" smtClean="0"/>
              <a:t>『</a:t>
            </a:r>
            <a:r>
              <a:rPr kumimoji="1" lang="ja-JP" altLang="en-US" dirty="0" smtClean="0"/>
              <a:t>世界の統計</a:t>
            </a:r>
            <a:r>
              <a:rPr kumimoji="1" lang="en-US" altLang="ja-JP" dirty="0" smtClean="0"/>
              <a:t>』</a:t>
            </a:r>
            <a:r>
              <a:rPr kumimoji="1" lang="ja-JP" altLang="en-US" dirty="0" smtClean="0"/>
              <a:t>　</a:t>
            </a:r>
            <a:r>
              <a:rPr lang="en-US" altLang="ja-JP" dirty="0"/>
              <a:t>http://www.stat.go.jp/data/sekai/0116.htm#h9-04</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20573513"/>
              </p:ext>
            </p:extLst>
          </p:nvPr>
        </p:nvGraphicFramePr>
        <p:xfrm>
          <a:off x="179512" y="116632"/>
          <a:ext cx="8640960" cy="6144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003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68312" y="188913"/>
            <a:ext cx="8496175" cy="838200"/>
          </a:xfrm>
        </p:spPr>
        <p:txBody>
          <a:bodyPr/>
          <a:lstStyle/>
          <a:p>
            <a:pPr eaLnBrk="1" hangingPunct="1">
              <a:defRPr/>
            </a:pPr>
            <a:r>
              <a:rPr lang="ja-JP" altLang="en-US" sz="4800" dirty="0" smtClean="0"/>
              <a:t>国際収支の体系</a:t>
            </a:r>
            <a:r>
              <a:rPr lang="ja-JP" altLang="en-US" sz="4000" dirty="0" smtClean="0"/>
              <a:t>（平成</a:t>
            </a:r>
            <a:r>
              <a:rPr lang="en-US" altLang="ja-JP" sz="4000" dirty="0" smtClean="0"/>
              <a:t>26</a:t>
            </a:r>
            <a:r>
              <a:rPr lang="ja-JP" altLang="en-US" sz="4000" dirty="0" smtClean="0"/>
              <a:t>年以前）</a:t>
            </a:r>
            <a:endParaRPr lang="ja-JP" altLang="en-US" sz="4800" dirty="0" smtClean="0"/>
          </a:p>
        </p:txBody>
      </p:sp>
      <p:sp>
        <p:nvSpPr>
          <p:cNvPr id="18435" name="Text Box 4"/>
          <p:cNvSpPr txBox="1">
            <a:spLocks noChangeArrowheads="1"/>
          </p:cNvSpPr>
          <p:nvPr/>
        </p:nvSpPr>
        <p:spPr bwMode="auto">
          <a:xfrm>
            <a:off x="3184525" y="1111250"/>
            <a:ext cx="184150" cy="519113"/>
          </a:xfrm>
          <a:prstGeom prst="rect">
            <a:avLst/>
          </a:prstGeom>
          <a:noFill/>
          <a:ln w="9525">
            <a:noFill/>
            <a:miter lim="800000"/>
            <a:headEnd/>
            <a:tailEnd/>
          </a:ln>
        </p:spPr>
        <p:txBody>
          <a:bodyPr wrap="none">
            <a:spAutoFit/>
          </a:bodyPr>
          <a:lstStyle/>
          <a:p>
            <a:pPr algn="l"/>
            <a:endParaRPr lang="ja-JP" altLang="ja-JP" sz="2800">
              <a:latin typeface="Times New Roman" pitchFamily="18" charset="0"/>
            </a:endParaRPr>
          </a:p>
        </p:txBody>
      </p:sp>
      <p:sp>
        <p:nvSpPr>
          <p:cNvPr id="32773" name="Line 5"/>
          <p:cNvSpPr>
            <a:spLocks noChangeShapeType="1"/>
          </p:cNvSpPr>
          <p:nvPr/>
        </p:nvSpPr>
        <p:spPr bwMode="auto">
          <a:xfrm>
            <a:off x="539750" y="2060574"/>
            <a:ext cx="0" cy="3633788"/>
          </a:xfrm>
          <a:prstGeom prst="line">
            <a:avLst/>
          </a:prstGeom>
          <a:noFill/>
          <a:ln w="38100">
            <a:solidFill>
              <a:schemeClr val="tx1"/>
            </a:solidFill>
            <a:round/>
            <a:headEnd/>
            <a:tailEnd/>
          </a:ln>
        </p:spPr>
        <p:txBody>
          <a:bodyPr/>
          <a:lstStyle/>
          <a:p>
            <a:endParaRPr lang="ja-JP" altLang="en-US"/>
          </a:p>
        </p:txBody>
      </p:sp>
      <p:sp>
        <p:nvSpPr>
          <p:cNvPr id="32774" name="Line 6"/>
          <p:cNvSpPr>
            <a:spLocks noChangeShapeType="1"/>
          </p:cNvSpPr>
          <p:nvPr/>
        </p:nvSpPr>
        <p:spPr bwMode="auto">
          <a:xfrm>
            <a:off x="539750" y="2060575"/>
            <a:ext cx="228600" cy="0"/>
          </a:xfrm>
          <a:prstGeom prst="line">
            <a:avLst/>
          </a:prstGeom>
          <a:noFill/>
          <a:ln w="38100">
            <a:solidFill>
              <a:schemeClr val="tx1"/>
            </a:solidFill>
            <a:round/>
            <a:headEnd/>
            <a:tailEnd/>
          </a:ln>
        </p:spPr>
        <p:txBody>
          <a:bodyPr/>
          <a:lstStyle/>
          <a:p>
            <a:endParaRPr lang="ja-JP" altLang="en-US"/>
          </a:p>
        </p:txBody>
      </p:sp>
      <p:sp>
        <p:nvSpPr>
          <p:cNvPr id="32775" name="Line 7"/>
          <p:cNvSpPr>
            <a:spLocks noChangeShapeType="1"/>
          </p:cNvSpPr>
          <p:nvPr/>
        </p:nvSpPr>
        <p:spPr bwMode="auto">
          <a:xfrm>
            <a:off x="550333" y="5694362"/>
            <a:ext cx="228600" cy="0"/>
          </a:xfrm>
          <a:prstGeom prst="line">
            <a:avLst/>
          </a:prstGeom>
          <a:noFill/>
          <a:ln w="38100">
            <a:solidFill>
              <a:schemeClr val="tx1"/>
            </a:solidFill>
            <a:round/>
            <a:headEnd/>
            <a:tailEnd/>
          </a:ln>
        </p:spPr>
        <p:txBody>
          <a:bodyPr/>
          <a:lstStyle/>
          <a:p>
            <a:endParaRPr lang="ja-JP" altLang="en-US"/>
          </a:p>
        </p:txBody>
      </p:sp>
      <p:sp>
        <p:nvSpPr>
          <p:cNvPr id="32776" name="Line 8"/>
          <p:cNvSpPr>
            <a:spLocks noChangeShapeType="1"/>
          </p:cNvSpPr>
          <p:nvPr/>
        </p:nvSpPr>
        <p:spPr bwMode="auto">
          <a:xfrm>
            <a:off x="2514600" y="2057400"/>
            <a:ext cx="228600" cy="0"/>
          </a:xfrm>
          <a:prstGeom prst="line">
            <a:avLst/>
          </a:prstGeom>
          <a:noFill/>
          <a:ln w="38100">
            <a:solidFill>
              <a:schemeClr val="tx1"/>
            </a:solidFill>
            <a:round/>
            <a:headEnd/>
            <a:tailEnd/>
          </a:ln>
        </p:spPr>
        <p:txBody>
          <a:bodyPr/>
          <a:lstStyle/>
          <a:p>
            <a:endParaRPr lang="ja-JP" altLang="en-US"/>
          </a:p>
        </p:txBody>
      </p:sp>
      <p:sp>
        <p:nvSpPr>
          <p:cNvPr id="32777" name="Line 9"/>
          <p:cNvSpPr>
            <a:spLocks noChangeShapeType="1"/>
          </p:cNvSpPr>
          <p:nvPr/>
        </p:nvSpPr>
        <p:spPr bwMode="auto">
          <a:xfrm flipH="1">
            <a:off x="2700338" y="1600200"/>
            <a:ext cx="42862" cy="2765425"/>
          </a:xfrm>
          <a:prstGeom prst="line">
            <a:avLst/>
          </a:prstGeom>
          <a:noFill/>
          <a:ln w="28575">
            <a:solidFill>
              <a:schemeClr val="tx1"/>
            </a:solidFill>
            <a:round/>
            <a:headEnd/>
            <a:tailEnd/>
          </a:ln>
        </p:spPr>
        <p:txBody>
          <a:bodyPr/>
          <a:lstStyle/>
          <a:p>
            <a:endParaRPr lang="ja-JP" altLang="en-US"/>
          </a:p>
        </p:txBody>
      </p:sp>
      <p:sp>
        <p:nvSpPr>
          <p:cNvPr id="32778" name="Line 10"/>
          <p:cNvSpPr>
            <a:spLocks noChangeShapeType="1"/>
          </p:cNvSpPr>
          <p:nvPr/>
        </p:nvSpPr>
        <p:spPr bwMode="auto">
          <a:xfrm>
            <a:off x="2743200" y="1600200"/>
            <a:ext cx="457200" cy="0"/>
          </a:xfrm>
          <a:prstGeom prst="line">
            <a:avLst/>
          </a:prstGeom>
          <a:noFill/>
          <a:ln w="28575">
            <a:solidFill>
              <a:schemeClr val="tx1"/>
            </a:solidFill>
            <a:round/>
            <a:headEnd/>
            <a:tailEnd/>
          </a:ln>
        </p:spPr>
        <p:txBody>
          <a:bodyPr/>
          <a:lstStyle/>
          <a:p>
            <a:endParaRPr lang="ja-JP" altLang="en-US"/>
          </a:p>
        </p:txBody>
      </p:sp>
      <p:sp>
        <p:nvSpPr>
          <p:cNvPr id="32779" name="Line 11"/>
          <p:cNvSpPr>
            <a:spLocks noChangeShapeType="1"/>
          </p:cNvSpPr>
          <p:nvPr/>
        </p:nvSpPr>
        <p:spPr bwMode="auto">
          <a:xfrm>
            <a:off x="2700338" y="3860800"/>
            <a:ext cx="528637" cy="0"/>
          </a:xfrm>
          <a:prstGeom prst="line">
            <a:avLst/>
          </a:prstGeom>
          <a:noFill/>
          <a:ln w="28575">
            <a:solidFill>
              <a:schemeClr val="tx1"/>
            </a:solidFill>
            <a:round/>
            <a:headEnd/>
            <a:tailEnd/>
          </a:ln>
        </p:spPr>
        <p:txBody>
          <a:bodyPr/>
          <a:lstStyle/>
          <a:p>
            <a:endParaRPr lang="ja-JP" altLang="en-US"/>
          </a:p>
        </p:txBody>
      </p:sp>
      <p:sp>
        <p:nvSpPr>
          <p:cNvPr id="32780" name="Line 12"/>
          <p:cNvSpPr>
            <a:spLocks noChangeShapeType="1"/>
          </p:cNvSpPr>
          <p:nvPr/>
        </p:nvSpPr>
        <p:spPr bwMode="auto">
          <a:xfrm>
            <a:off x="2700338" y="4365625"/>
            <a:ext cx="647700" cy="0"/>
          </a:xfrm>
          <a:prstGeom prst="line">
            <a:avLst/>
          </a:prstGeom>
          <a:noFill/>
          <a:ln w="28575">
            <a:solidFill>
              <a:schemeClr val="tx1"/>
            </a:solidFill>
            <a:round/>
            <a:headEnd/>
            <a:tailEnd/>
          </a:ln>
        </p:spPr>
        <p:txBody>
          <a:bodyPr/>
          <a:lstStyle/>
          <a:p>
            <a:endParaRPr lang="ja-JP" altLang="en-US"/>
          </a:p>
        </p:txBody>
      </p:sp>
      <p:sp>
        <p:nvSpPr>
          <p:cNvPr id="32781" name="Line 13"/>
          <p:cNvSpPr>
            <a:spLocks noChangeShapeType="1"/>
          </p:cNvSpPr>
          <p:nvPr/>
        </p:nvSpPr>
        <p:spPr bwMode="auto">
          <a:xfrm>
            <a:off x="4343400" y="1752600"/>
            <a:ext cx="0" cy="1143000"/>
          </a:xfrm>
          <a:prstGeom prst="line">
            <a:avLst/>
          </a:prstGeom>
          <a:noFill/>
          <a:ln w="28575">
            <a:solidFill>
              <a:schemeClr val="tx1"/>
            </a:solidFill>
            <a:round/>
            <a:headEnd/>
            <a:tailEnd/>
          </a:ln>
        </p:spPr>
        <p:txBody>
          <a:bodyPr/>
          <a:lstStyle/>
          <a:p>
            <a:endParaRPr lang="ja-JP" altLang="en-US"/>
          </a:p>
        </p:txBody>
      </p:sp>
      <p:sp>
        <p:nvSpPr>
          <p:cNvPr id="32782" name="Line 14"/>
          <p:cNvSpPr>
            <a:spLocks noChangeShapeType="1"/>
          </p:cNvSpPr>
          <p:nvPr/>
        </p:nvSpPr>
        <p:spPr bwMode="auto">
          <a:xfrm>
            <a:off x="4343400" y="2895600"/>
            <a:ext cx="609600" cy="0"/>
          </a:xfrm>
          <a:prstGeom prst="line">
            <a:avLst/>
          </a:prstGeom>
          <a:noFill/>
          <a:ln w="28575">
            <a:solidFill>
              <a:schemeClr val="tx1"/>
            </a:solidFill>
            <a:round/>
            <a:headEnd/>
            <a:tailEnd/>
          </a:ln>
        </p:spPr>
        <p:txBody>
          <a:bodyPr/>
          <a:lstStyle/>
          <a:p>
            <a:endParaRPr lang="ja-JP" altLang="en-US"/>
          </a:p>
        </p:txBody>
      </p:sp>
      <p:sp>
        <p:nvSpPr>
          <p:cNvPr id="32783" name="Line 15"/>
          <p:cNvSpPr>
            <a:spLocks noChangeShapeType="1"/>
          </p:cNvSpPr>
          <p:nvPr/>
        </p:nvSpPr>
        <p:spPr bwMode="auto">
          <a:xfrm>
            <a:off x="4953000" y="2438400"/>
            <a:ext cx="0" cy="838200"/>
          </a:xfrm>
          <a:prstGeom prst="line">
            <a:avLst/>
          </a:prstGeom>
          <a:noFill/>
          <a:ln w="28575">
            <a:solidFill>
              <a:schemeClr val="tx1"/>
            </a:solidFill>
            <a:round/>
            <a:headEnd/>
            <a:tailEnd/>
          </a:ln>
        </p:spPr>
        <p:txBody>
          <a:bodyPr/>
          <a:lstStyle/>
          <a:p>
            <a:endParaRPr lang="ja-JP" altLang="en-US"/>
          </a:p>
        </p:txBody>
      </p:sp>
      <p:sp>
        <p:nvSpPr>
          <p:cNvPr id="32784" name="Line 16"/>
          <p:cNvSpPr>
            <a:spLocks noChangeShapeType="1"/>
          </p:cNvSpPr>
          <p:nvPr/>
        </p:nvSpPr>
        <p:spPr bwMode="auto">
          <a:xfrm>
            <a:off x="4953000" y="2438400"/>
            <a:ext cx="533400" cy="0"/>
          </a:xfrm>
          <a:prstGeom prst="line">
            <a:avLst/>
          </a:prstGeom>
          <a:noFill/>
          <a:ln w="28575">
            <a:solidFill>
              <a:schemeClr val="tx1"/>
            </a:solidFill>
            <a:round/>
            <a:headEnd/>
            <a:tailEnd/>
          </a:ln>
        </p:spPr>
        <p:txBody>
          <a:bodyPr/>
          <a:lstStyle/>
          <a:p>
            <a:endParaRPr lang="ja-JP" altLang="en-US"/>
          </a:p>
        </p:txBody>
      </p:sp>
      <p:sp>
        <p:nvSpPr>
          <p:cNvPr id="32785" name="Line 17"/>
          <p:cNvSpPr>
            <a:spLocks noChangeShapeType="1"/>
          </p:cNvSpPr>
          <p:nvPr/>
        </p:nvSpPr>
        <p:spPr bwMode="auto">
          <a:xfrm>
            <a:off x="4953000" y="3276600"/>
            <a:ext cx="533400" cy="0"/>
          </a:xfrm>
          <a:prstGeom prst="line">
            <a:avLst/>
          </a:prstGeom>
          <a:noFill/>
          <a:ln w="28575">
            <a:solidFill>
              <a:schemeClr val="tx1"/>
            </a:solidFill>
            <a:round/>
            <a:headEnd/>
            <a:tailEnd/>
          </a:ln>
        </p:spPr>
        <p:txBody>
          <a:bodyPr/>
          <a:lstStyle/>
          <a:p>
            <a:endParaRPr lang="ja-JP" altLang="en-US"/>
          </a:p>
        </p:txBody>
      </p:sp>
      <p:sp>
        <p:nvSpPr>
          <p:cNvPr id="32787" name="Line 19"/>
          <p:cNvSpPr>
            <a:spLocks noChangeShapeType="1"/>
          </p:cNvSpPr>
          <p:nvPr/>
        </p:nvSpPr>
        <p:spPr bwMode="auto">
          <a:xfrm>
            <a:off x="7021513" y="2349500"/>
            <a:ext cx="574675" cy="0"/>
          </a:xfrm>
          <a:prstGeom prst="line">
            <a:avLst/>
          </a:prstGeom>
          <a:noFill/>
          <a:ln w="28575">
            <a:solidFill>
              <a:schemeClr val="tx1"/>
            </a:solidFill>
            <a:round/>
            <a:headEnd/>
            <a:tailEnd/>
          </a:ln>
        </p:spPr>
        <p:txBody>
          <a:bodyPr/>
          <a:lstStyle/>
          <a:p>
            <a:endParaRPr lang="ja-JP" altLang="en-US"/>
          </a:p>
        </p:txBody>
      </p:sp>
      <p:sp>
        <p:nvSpPr>
          <p:cNvPr id="32788" name="Line 20"/>
          <p:cNvSpPr>
            <a:spLocks noChangeShapeType="1"/>
          </p:cNvSpPr>
          <p:nvPr/>
        </p:nvSpPr>
        <p:spPr bwMode="auto">
          <a:xfrm>
            <a:off x="7597775" y="1989138"/>
            <a:ext cx="1588" cy="692150"/>
          </a:xfrm>
          <a:prstGeom prst="line">
            <a:avLst/>
          </a:prstGeom>
          <a:noFill/>
          <a:ln w="28575">
            <a:solidFill>
              <a:schemeClr val="tx1"/>
            </a:solidFill>
            <a:round/>
            <a:headEnd/>
            <a:tailEnd/>
          </a:ln>
        </p:spPr>
        <p:txBody>
          <a:bodyPr/>
          <a:lstStyle/>
          <a:p>
            <a:endParaRPr lang="ja-JP" altLang="en-US"/>
          </a:p>
        </p:txBody>
      </p:sp>
      <p:sp>
        <p:nvSpPr>
          <p:cNvPr id="32789" name="Line 21"/>
          <p:cNvSpPr>
            <a:spLocks noChangeShapeType="1"/>
          </p:cNvSpPr>
          <p:nvPr/>
        </p:nvSpPr>
        <p:spPr bwMode="auto">
          <a:xfrm>
            <a:off x="7597775" y="1989138"/>
            <a:ext cx="304800" cy="0"/>
          </a:xfrm>
          <a:prstGeom prst="line">
            <a:avLst/>
          </a:prstGeom>
          <a:noFill/>
          <a:ln w="28575">
            <a:solidFill>
              <a:schemeClr val="tx1"/>
            </a:solidFill>
            <a:round/>
            <a:headEnd/>
            <a:tailEnd/>
          </a:ln>
        </p:spPr>
        <p:txBody>
          <a:bodyPr/>
          <a:lstStyle/>
          <a:p>
            <a:endParaRPr lang="ja-JP" altLang="en-US"/>
          </a:p>
        </p:txBody>
      </p:sp>
      <p:sp>
        <p:nvSpPr>
          <p:cNvPr id="32790" name="Line 22"/>
          <p:cNvSpPr>
            <a:spLocks noChangeShapeType="1"/>
          </p:cNvSpPr>
          <p:nvPr/>
        </p:nvSpPr>
        <p:spPr bwMode="auto">
          <a:xfrm>
            <a:off x="7599363" y="2681288"/>
            <a:ext cx="304800" cy="0"/>
          </a:xfrm>
          <a:prstGeom prst="line">
            <a:avLst/>
          </a:prstGeom>
          <a:noFill/>
          <a:ln w="28575">
            <a:solidFill>
              <a:schemeClr val="tx1"/>
            </a:solidFill>
            <a:round/>
            <a:headEnd/>
            <a:tailEnd/>
          </a:ln>
        </p:spPr>
        <p:txBody>
          <a:bodyPr/>
          <a:lstStyle/>
          <a:p>
            <a:endParaRPr lang="ja-JP" altLang="en-US"/>
          </a:p>
        </p:txBody>
      </p:sp>
      <p:sp>
        <p:nvSpPr>
          <p:cNvPr id="32793" name="Line 25"/>
          <p:cNvSpPr>
            <a:spLocks noChangeShapeType="1"/>
          </p:cNvSpPr>
          <p:nvPr/>
        </p:nvSpPr>
        <p:spPr bwMode="auto">
          <a:xfrm>
            <a:off x="2916238" y="5334000"/>
            <a:ext cx="0" cy="720725"/>
          </a:xfrm>
          <a:prstGeom prst="line">
            <a:avLst/>
          </a:prstGeom>
          <a:noFill/>
          <a:ln w="28575">
            <a:solidFill>
              <a:schemeClr val="tx1"/>
            </a:solidFill>
            <a:round/>
            <a:headEnd/>
            <a:tailEnd/>
          </a:ln>
        </p:spPr>
        <p:txBody>
          <a:bodyPr/>
          <a:lstStyle/>
          <a:p>
            <a:endParaRPr lang="ja-JP" altLang="en-US"/>
          </a:p>
        </p:txBody>
      </p:sp>
      <p:sp>
        <p:nvSpPr>
          <p:cNvPr id="32794" name="Line 26"/>
          <p:cNvSpPr>
            <a:spLocks noChangeShapeType="1"/>
          </p:cNvSpPr>
          <p:nvPr/>
        </p:nvSpPr>
        <p:spPr bwMode="auto">
          <a:xfrm>
            <a:off x="2895600" y="5334000"/>
            <a:ext cx="381000" cy="0"/>
          </a:xfrm>
          <a:prstGeom prst="line">
            <a:avLst/>
          </a:prstGeom>
          <a:noFill/>
          <a:ln w="28575">
            <a:solidFill>
              <a:schemeClr val="tx1"/>
            </a:solidFill>
            <a:round/>
            <a:headEnd/>
            <a:tailEnd/>
          </a:ln>
        </p:spPr>
        <p:txBody>
          <a:bodyPr/>
          <a:lstStyle/>
          <a:p>
            <a:endParaRPr lang="ja-JP" altLang="en-US"/>
          </a:p>
        </p:txBody>
      </p:sp>
      <p:sp>
        <p:nvSpPr>
          <p:cNvPr id="32795" name="Line 27"/>
          <p:cNvSpPr>
            <a:spLocks noChangeShapeType="1"/>
          </p:cNvSpPr>
          <p:nvPr/>
        </p:nvSpPr>
        <p:spPr bwMode="auto">
          <a:xfrm>
            <a:off x="2895600" y="6017773"/>
            <a:ext cx="381000" cy="0"/>
          </a:xfrm>
          <a:prstGeom prst="line">
            <a:avLst/>
          </a:prstGeom>
          <a:noFill/>
          <a:ln w="28575">
            <a:solidFill>
              <a:schemeClr val="tx1"/>
            </a:solidFill>
            <a:round/>
            <a:headEnd/>
            <a:tailEnd/>
          </a:ln>
        </p:spPr>
        <p:txBody>
          <a:bodyPr/>
          <a:lstStyle/>
          <a:p>
            <a:endParaRPr lang="ja-JP" altLang="en-US"/>
          </a:p>
        </p:txBody>
      </p:sp>
      <p:sp>
        <p:nvSpPr>
          <p:cNvPr id="32796" name="Rectangle 28">
            <a:hlinkClick r:id="rId4" action="ppaction://hlinksldjump"/>
          </p:cNvPr>
          <p:cNvSpPr>
            <a:spLocks noChangeArrowheads="1"/>
          </p:cNvSpPr>
          <p:nvPr/>
        </p:nvSpPr>
        <p:spPr bwMode="auto">
          <a:xfrm>
            <a:off x="827088" y="1844675"/>
            <a:ext cx="1657350" cy="504825"/>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solidFill>
                  <a:srgbClr val="66FFFF"/>
                </a:solidFill>
              </a:rPr>
              <a:t>経常収支</a:t>
            </a:r>
          </a:p>
        </p:txBody>
      </p:sp>
      <p:sp>
        <p:nvSpPr>
          <p:cNvPr id="32798" name="Rectangle 30">
            <a:hlinkClick r:id="rId4" action="ppaction://hlinksldjump"/>
          </p:cNvPr>
          <p:cNvSpPr>
            <a:spLocks noChangeArrowheads="1"/>
          </p:cNvSpPr>
          <p:nvPr/>
        </p:nvSpPr>
        <p:spPr bwMode="auto">
          <a:xfrm>
            <a:off x="775687" y="5442743"/>
            <a:ext cx="1728787" cy="503238"/>
          </a:xfrm>
          <a:prstGeom prst="rect">
            <a:avLst/>
          </a:prstGeom>
          <a:solidFill>
            <a:srgbClr val="FFFF99"/>
          </a:solidFill>
          <a:ln w="9525">
            <a:solidFill>
              <a:schemeClr val="tx1"/>
            </a:solidFill>
            <a:miter lim="800000"/>
            <a:headEnd/>
            <a:tailEnd/>
          </a:ln>
        </p:spPr>
        <p:txBody>
          <a:bodyPr wrap="none" anchor="ctr"/>
          <a:lstStyle/>
          <a:p>
            <a:pPr algn="ctr"/>
            <a:r>
              <a:rPr lang="ja-JP" altLang="en-US" sz="2800">
                <a:solidFill>
                  <a:srgbClr val="FF9933"/>
                </a:solidFill>
              </a:rPr>
              <a:t>資本収支</a:t>
            </a:r>
          </a:p>
        </p:txBody>
      </p:sp>
      <p:sp>
        <p:nvSpPr>
          <p:cNvPr id="32799" name="Rectangle 31">
            <a:hlinkClick r:id="rId4" action="ppaction://hlinksldjump"/>
          </p:cNvPr>
          <p:cNvSpPr>
            <a:spLocks noChangeArrowheads="1"/>
          </p:cNvSpPr>
          <p:nvPr/>
        </p:nvSpPr>
        <p:spPr bwMode="auto">
          <a:xfrm>
            <a:off x="3203575" y="1268413"/>
            <a:ext cx="3097213" cy="504825"/>
          </a:xfrm>
          <a:prstGeom prst="rect">
            <a:avLst/>
          </a:prstGeom>
          <a:solidFill>
            <a:schemeClr val="accent1"/>
          </a:solidFill>
          <a:ln w="9525">
            <a:solidFill>
              <a:schemeClr val="tx1"/>
            </a:solidFill>
            <a:miter lim="800000"/>
            <a:headEnd/>
            <a:tailEnd/>
          </a:ln>
        </p:spPr>
        <p:txBody>
          <a:bodyPr wrap="none" anchor="ctr"/>
          <a:lstStyle/>
          <a:p>
            <a:pPr algn="ctr"/>
            <a:r>
              <a:rPr lang="ja-JP" altLang="en-US" sz="2800" dirty="0"/>
              <a:t>貿易・サービス収支</a:t>
            </a:r>
          </a:p>
        </p:txBody>
      </p:sp>
      <p:sp>
        <p:nvSpPr>
          <p:cNvPr id="32801" name="Rectangle 33"/>
          <p:cNvSpPr>
            <a:spLocks noChangeArrowheads="1"/>
          </p:cNvSpPr>
          <p:nvPr/>
        </p:nvSpPr>
        <p:spPr bwMode="auto">
          <a:xfrm>
            <a:off x="3203575" y="3573463"/>
            <a:ext cx="2305050" cy="503237"/>
          </a:xfrm>
          <a:prstGeom prst="rect">
            <a:avLst/>
          </a:prstGeom>
          <a:solidFill>
            <a:schemeClr val="accent1"/>
          </a:solidFill>
          <a:ln w="9525">
            <a:solidFill>
              <a:schemeClr val="tx1"/>
            </a:solidFill>
            <a:miter lim="800000"/>
            <a:headEnd/>
            <a:tailEnd/>
          </a:ln>
        </p:spPr>
        <p:txBody>
          <a:bodyPr wrap="none" anchor="ctr"/>
          <a:lstStyle/>
          <a:p>
            <a:pPr algn="ctr">
              <a:spcBef>
                <a:spcPct val="20000"/>
              </a:spcBef>
            </a:pPr>
            <a:r>
              <a:rPr lang="ja-JP" altLang="en-US" sz="2800" dirty="0"/>
              <a:t>所得収支</a:t>
            </a:r>
          </a:p>
        </p:txBody>
      </p:sp>
      <p:sp>
        <p:nvSpPr>
          <p:cNvPr id="32802" name="Rectangle 34"/>
          <p:cNvSpPr>
            <a:spLocks noChangeArrowheads="1"/>
          </p:cNvSpPr>
          <p:nvPr/>
        </p:nvSpPr>
        <p:spPr bwMode="auto">
          <a:xfrm>
            <a:off x="3203575" y="4149725"/>
            <a:ext cx="2305050" cy="503238"/>
          </a:xfrm>
          <a:prstGeom prst="rect">
            <a:avLst/>
          </a:prstGeom>
          <a:solidFill>
            <a:schemeClr val="accent1"/>
          </a:solidFill>
          <a:ln w="9525">
            <a:solidFill>
              <a:schemeClr val="tx1"/>
            </a:solidFill>
            <a:miter lim="800000"/>
            <a:headEnd/>
            <a:tailEnd/>
          </a:ln>
        </p:spPr>
        <p:txBody>
          <a:bodyPr wrap="none" anchor="ctr"/>
          <a:lstStyle/>
          <a:p>
            <a:pPr algn="ctr"/>
            <a:r>
              <a:rPr lang="ja-JP" altLang="en-US" sz="2800" dirty="0"/>
              <a:t>経常移転収支</a:t>
            </a:r>
          </a:p>
        </p:txBody>
      </p:sp>
      <p:sp>
        <p:nvSpPr>
          <p:cNvPr id="32803" name="Rectangle 35"/>
          <p:cNvSpPr>
            <a:spLocks noChangeArrowheads="1"/>
          </p:cNvSpPr>
          <p:nvPr/>
        </p:nvSpPr>
        <p:spPr bwMode="auto">
          <a:xfrm>
            <a:off x="3228975" y="5227638"/>
            <a:ext cx="2951163" cy="503238"/>
          </a:xfrm>
          <a:prstGeom prst="rect">
            <a:avLst/>
          </a:prstGeom>
          <a:solidFill>
            <a:srgbClr val="FFFF99"/>
          </a:solidFill>
          <a:ln w="9525">
            <a:solidFill>
              <a:schemeClr val="tx1"/>
            </a:solidFill>
            <a:miter lim="800000"/>
            <a:headEnd/>
            <a:tailEnd/>
          </a:ln>
        </p:spPr>
        <p:txBody>
          <a:bodyPr wrap="none" anchor="ctr"/>
          <a:lstStyle/>
          <a:p>
            <a:pPr algn="ctr">
              <a:spcBef>
                <a:spcPct val="20000"/>
              </a:spcBef>
            </a:pPr>
            <a:r>
              <a:rPr lang="ja-JP" altLang="en-US" sz="2800" dirty="0" smtClean="0">
                <a:solidFill>
                  <a:srgbClr val="996633"/>
                </a:solidFill>
              </a:rPr>
              <a:t>投資収支</a:t>
            </a:r>
            <a:endParaRPr lang="ja-JP" altLang="en-US" sz="2800" dirty="0">
              <a:solidFill>
                <a:srgbClr val="996633"/>
              </a:solidFill>
            </a:endParaRPr>
          </a:p>
        </p:txBody>
      </p:sp>
      <p:sp>
        <p:nvSpPr>
          <p:cNvPr id="32804" name="Rectangle 36"/>
          <p:cNvSpPr>
            <a:spLocks noChangeArrowheads="1"/>
          </p:cNvSpPr>
          <p:nvPr/>
        </p:nvSpPr>
        <p:spPr bwMode="auto">
          <a:xfrm>
            <a:off x="3255166" y="5778500"/>
            <a:ext cx="2951163" cy="503238"/>
          </a:xfrm>
          <a:prstGeom prst="rect">
            <a:avLst/>
          </a:prstGeom>
          <a:solidFill>
            <a:srgbClr val="FFFF99"/>
          </a:solidFill>
          <a:ln w="9525">
            <a:solidFill>
              <a:schemeClr val="tx1"/>
            </a:solidFill>
            <a:miter lim="800000"/>
            <a:headEnd/>
            <a:tailEnd/>
          </a:ln>
        </p:spPr>
        <p:txBody>
          <a:bodyPr wrap="none" anchor="ctr"/>
          <a:lstStyle/>
          <a:p>
            <a:pPr algn="ctr">
              <a:lnSpc>
                <a:spcPct val="90000"/>
              </a:lnSpc>
              <a:spcBef>
                <a:spcPct val="20000"/>
              </a:spcBef>
            </a:pPr>
            <a:r>
              <a:rPr lang="ja-JP" altLang="en-US" sz="2800" dirty="0">
                <a:solidFill>
                  <a:srgbClr val="996633"/>
                </a:solidFill>
              </a:rPr>
              <a:t>その他の資本収支</a:t>
            </a:r>
          </a:p>
        </p:txBody>
      </p:sp>
      <p:sp>
        <p:nvSpPr>
          <p:cNvPr id="32805" name="Rectangle 37"/>
          <p:cNvSpPr>
            <a:spLocks noChangeArrowheads="1"/>
          </p:cNvSpPr>
          <p:nvPr/>
        </p:nvSpPr>
        <p:spPr bwMode="auto">
          <a:xfrm>
            <a:off x="5435600" y="2133600"/>
            <a:ext cx="1584325" cy="503238"/>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t>貿易収支</a:t>
            </a:r>
          </a:p>
        </p:txBody>
      </p:sp>
      <p:sp>
        <p:nvSpPr>
          <p:cNvPr id="32806" name="Rectangle 38"/>
          <p:cNvSpPr>
            <a:spLocks noChangeArrowheads="1"/>
          </p:cNvSpPr>
          <p:nvPr/>
        </p:nvSpPr>
        <p:spPr bwMode="auto">
          <a:xfrm>
            <a:off x="5435600" y="2997200"/>
            <a:ext cx="2087563" cy="503238"/>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t>サービス収支</a:t>
            </a:r>
          </a:p>
        </p:txBody>
      </p:sp>
      <p:sp>
        <p:nvSpPr>
          <p:cNvPr id="32807" name="Rectangle 39"/>
          <p:cNvSpPr>
            <a:spLocks noChangeArrowheads="1"/>
          </p:cNvSpPr>
          <p:nvPr/>
        </p:nvSpPr>
        <p:spPr bwMode="auto">
          <a:xfrm>
            <a:off x="7885113" y="1773238"/>
            <a:ext cx="1008062" cy="4318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t>輸出</a:t>
            </a:r>
          </a:p>
        </p:txBody>
      </p:sp>
      <p:sp>
        <p:nvSpPr>
          <p:cNvPr id="32808" name="Rectangle 40"/>
          <p:cNvSpPr>
            <a:spLocks noChangeArrowheads="1"/>
          </p:cNvSpPr>
          <p:nvPr/>
        </p:nvSpPr>
        <p:spPr bwMode="auto">
          <a:xfrm>
            <a:off x="7885113" y="2420938"/>
            <a:ext cx="1008062" cy="431800"/>
          </a:xfrm>
          <a:prstGeom prst="rect">
            <a:avLst/>
          </a:prstGeom>
          <a:solidFill>
            <a:schemeClr val="accent1"/>
          </a:solidFill>
          <a:ln w="9525">
            <a:solidFill>
              <a:schemeClr val="tx1"/>
            </a:solidFill>
            <a:miter lim="800000"/>
            <a:headEnd/>
            <a:tailEnd/>
          </a:ln>
        </p:spPr>
        <p:txBody>
          <a:bodyPr wrap="none" anchor="ctr"/>
          <a:lstStyle/>
          <a:p>
            <a:pPr algn="ctr">
              <a:spcBef>
                <a:spcPct val="20000"/>
              </a:spcBef>
            </a:pPr>
            <a:r>
              <a:rPr lang="ja-JP" altLang="en-US" sz="2800"/>
              <a:t>輸入</a:t>
            </a:r>
          </a:p>
        </p:txBody>
      </p:sp>
      <p:sp>
        <p:nvSpPr>
          <p:cNvPr id="32809" name="Rectangle 41"/>
          <p:cNvSpPr>
            <a:spLocks noChangeArrowheads="1"/>
          </p:cNvSpPr>
          <p:nvPr/>
        </p:nvSpPr>
        <p:spPr bwMode="auto">
          <a:xfrm>
            <a:off x="2730677" y="6281738"/>
            <a:ext cx="2293938" cy="576262"/>
          </a:xfrm>
          <a:prstGeom prst="rect">
            <a:avLst/>
          </a:prstGeom>
          <a:solidFill>
            <a:srgbClr val="DDDDDD"/>
          </a:solidFill>
          <a:ln w="9525">
            <a:solidFill>
              <a:schemeClr val="tx1"/>
            </a:solidFill>
            <a:miter lim="800000"/>
            <a:headEnd/>
            <a:tailEnd/>
          </a:ln>
        </p:spPr>
        <p:txBody>
          <a:bodyPr wrap="none" anchor="ctr"/>
          <a:lstStyle/>
          <a:p>
            <a:pPr algn="ctr">
              <a:spcBef>
                <a:spcPct val="20000"/>
              </a:spcBef>
            </a:pPr>
            <a:r>
              <a:rPr lang="ja-JP" altLang="en-US" sz="2800" dirty="0">
                <a:solidFill>
                  <a:srgbClr val="009900"/>
                </a:solidFill>
              </a:rPr>
              <a:t>誤差脱漏</a:t>
            </a:r>
          </a:p>
        </p:txBody>
      </p:sp>
      <p:sp>
        <p:nvSpPr>
          <p:cNvPr id="32810" name="Rectangle 42"/>
          <p:cNvSpPr>
            <a:spLocks noChangeArrowheads="1"/>
          </p:cNvSpPr>
          <p:nvPr/>
        </p:nvSpPr>
        <p:spPr bwMode="auto">
          <a:xfrm>
            <a:off x="140406" y="6275565"/>
            <a:ext cx="2520950" cy="576262"/>
          </a:xfrm>
          <a:prstGeom prst="rect">
            <a:avLst/>
          </a:prstGeom>
          <a:solidFill>
            <a:srgbClr val="DDDDDD"/>
          </a:solidFill>
          <a:ln w="9525">
            <a:solidFill>
              <a:schemeClr val="tx1"/>
            </a:solidFill>
            <a:miter lim="800000"/>
            <a:headEnd/>
            <a:tailEnd/>
          </a:ln>
        </p:spPr>
        <p:txBody>
          <a:bodyPr wrap="none" anchor="ctr"/>
          <a:lstStyle/>
          <a:p>
            <a:pPr algn="ctr">
              <a:spcBef>
                <a:spcPct val="20000"/>
              </a:spcBef>
            </a:pPr>
            <a:r>
              <a:rPr lang="ja-JP" altLang="en-US" sz="2800">
                <a:solidFill>
                  <a:srgbClr val="009900"/>
                </a:solidFill>
              </a:rPr>
              <a:t>外貨準備の増減</a:t>
            </a:r>
          </a:p>
        </p:txBody>
      </p:sp>
      <p:sp>
        <p:nvSpPr>
          <p:cNvPr id="39" name="Rectangle 33"/>
          <p:cNvSpPr>
            <a:spLocks noChangeArrowheads="1"/>
          </p:cNvSpPr>
          <p:nvPr/>
        </p:nvSpPr>
        <p:spPr bwMode="auto">
          <a:xfrm>
            <a:off x="3203575" y="3573462"/>
            <a:ext cx="3153804" cy="5032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20000"/>
              </a:spcBef>
            </a:pPr>
            <a:r>
              <a:rPr lang="ja-JP" altLang="en-US" sz="2800" dirty="0" smtClean="0"/>
              <a:t>第一次所得</a:t>
            </a:r>
            <a:r>
              <a:rPr lang="ja-JP" altLang="en-US" sz="2800" dirty="0"/>
              <a:t>収支</a:t>
            </a:r>
          </a:p>
        </p:txBody>
      </p:sp>
      <p:sp>
        <p:nvSpPr>
          <p:cNvPr id="42" name="Line 7"/>
          <p:cNvSpPr>
            <a:spLocks noChangeShapeType="1"/>
          </p:cNvSpPr>
          <p:nvPr/>
        </p:nvSpPr>
        <p:spPr bwMode="auto">
          <a:xfrm>
            <a:off x="2560638" y="5751187"/>
            <a:ext cx="334962" cy="0"/>
          </a:xfrm>
          <a:prstGeom prst="line">
            <a:avLst/>
          </a:prstGeom>
          <a:noFill/>
          <a:ln w="38100">
            <a:solidFill>
              <a:schemeClr val="tx1"/>
            </a:solidFill>
            <a:round/>
            <a:headEnd/>
            <a:tailEnd/>
          </a:ln>
        </p:spPr>
        <p:txBody>
          <a:bodyPr/>
          <a:lstStyle/>
          <a:p>
            <a:endParaRPr lang="ja-JP" altLang="en-US"/>
          </a:p>
        </p:txBody>
      </p:sp>
      <p:sp>
        <p:nvSpPr>
          <p:cNvPr id="43" name="Rectangle 34"/>
          <p:cNvSpPr>
            <a:spLocks noChangeArrowheads="1"/>
          </p:cNvSpPr>
          <p:nvPr/>
        </p:nvSpPr>
        <p:spPr bwMode="auto">
          <a:xfrm>
            <a:off x="3181350" y="4143904"/>
            <a:ext cx="2305050" cy="503238"/>
          </a:xfrm>
          <a:prstGeom prst="rect">
            <a:avLst/>
          </a:prstGeom>
          <a:solidFill>
            <a:schemeClr val="accent1"/>
          </a:solidFill>
          <a:ln w="9525">
            <a:solidFill>
              <a:schemeClr val="tx1"/>
            </a:solidFill>
            <a:miter lim="800000"/>
            <a:headEnd/>
            <a:tailEnd/>
          </a:ln>
        </p:spPr>
        <p:txBody>
          <a:bodyPr wrap="none" anchor="ctr"/>
          <a:lstStyle/>
          <a:p>
            <a:pPr algn="ctr"/>
            <a:r>
              <a:rPr lang="ja-JP" altLang="en-US" sz="2800" dirty="0"/>
              <a:t>経常移転収支</a:t>
            </a:r>
          </a:p>
        </p:txBody>
      </p:sp>
      <p:sp>
        <p:nvSpPr>
          <p:cNvPr id="40" name="Rectangle 33"/>
          <p:cNvSpPr>
            <a:spLocks noChangeArrowheads="1"/>
          </p:cNvSpPr>
          <p:nvPr/>
        </p:nvSpPr>
        <p:spPr bwMode="auto">
          <a:xfrm>
            <a:off x="3153845" y="4149725"/>
            <a:ext cx="3153804" cy="5032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20000"/>
              </a:spcBef>
            </a:pPr>
            <a:r>
              <a:rPr lang="ja-JP" altLang="en-US" sz="2800" dirty="0" smtClean="0"/>
              <a:t>第二次所得</a:t>
            </a:r>
            <a:r>
              <a:rPr lang="ja-JP" altLang="en-US" sz="2800" dirty="0"/>
              <a:t>収支</a:t>
            </a:r>
          </a:p>
        </p:txBody>
      </p:sp>
      <p:grpSp>
        <p:nvGrpSpPr>
          <p:cNvPr id="2" name="グループ化 1"/>
          <p:cNvGrpSpPr/>
          <p:nvPr/>
        </p:nvGrpSpPr>
        <p:grpSpPr>
          <a:xfrm>
            <a:off x="531283" y="4724400"/>
            <a:ext cx="2837392" cy="503238"/>
            <a:chOff x="531283" y="4724400"/>
            <a:chExt cx="2837392" cy="503238"/>
          </a:xfrm>
        </p:grpSpPr>
        <p:sp>
          <p:nvSpPr>
            <p:cNvPr id="41" name="Line 7"/>
            <p:cNvSpPr>
              <a:spLocks noChangeShapeType="1"/>
            </p:cNvSpPr>
            <p:nvPr/>
          </p:nvSpPr>
          <p:spPr bwMode="auto">
            <a:xfrm>
              <a:off x="531283" y="5013176"/>
              <a:ext cx="228600" cy="0"/>
            </a:xfrm>
            <a:prstGeom prst="line">
              <a:avLst/>
            </a:prstGeom>
            <a:noFill/>
            <a:ln w="38100">
              <a:solidFill>
                <a:schemeClr val="tx1"/>
              </a:solidFill>
              <a:round/>
              <a:headEnd/>
              <a:tailEnd/>
            </a:ln>
          </p:spPr>
          <p:txBody>
            <a:bodyPr/>
            <a:lstStyle/>
            <a:p>
              <a:endParaRPr lang="ja-JP" altLang="en-US"/>
            </a:p>
          </p:txBody>
        </p:sp>
        <p:sp>
          <p:nvSpPr>
            <p:cNvPr id="44" name="Rectangle 33"/>
            <p:cNvSpPr>
              <a:spLocks noChangeArrowheads="1"/>
            </p:cNvSpPr>
            <p:nvPr/>
          </p:nvSpPr>
          <p:spPr bwMode="auto">
            <a:xfrm>
              <a:off x="768350" y="4724400"/>
              <a:ext cx="2600325" cy="50323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spcBef>
                  <a:spcPct val="20000"/>
                </a:spcBef>
              </a:pPr>
              <a:r>
                <a:rPr lang="ja-JP" altLang="en-US" sz="2800" dirty="0" smtClean="0"/>
                <a:t>資本移転等収支</a:t>
              </a:r>
              <a:endParaRPr lang="ja-JP" altLang="en-US" sz="2800" dirty="0"/>
            </a:p>
          </p:txBody>
        </p:sp>
      </p:grpSp>
      <p:sp>
        <p:nvSpPr>
          <p:cNvPr id="46" name="Rectangle 30">
            <a:hlinkClick r:id="rId4" action="ppaction://hlinksldjump"/>
          </p:cNvPr>
          <p:cNvSpPr>
            <a:spLocks noChangeArrowheads="1"/>
          </p:cNvSpPr>
          <p:nvPr/>
        </p:nvSpPr>
        <p:spPr bwMode="auto">
          <a:xfrm>
            <a:off x="768350" y="5455268"/>
            <a:ext cx="1728787" cy="503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2800" dirty="0" smtClean="0">
                <a:solidFill>
                  <a:schemeClr val="tx1"/>
                </a:solidFill>
              </a:rPr>
              <a:t>金融収支</a:t>
            </a:r>
            <a:endParaRPr lang="ja-JP" altLang="en-US" sz="2800" dirty="0">
              <a:solidFill>
                <a:schemeClr val="tx1"/>
              </a:solidFill>
            </a:endParaRPr>
          </a:p>
        </p:txBody>
      </p:sp>
      <p:sp>
        <p:nvSpPr>
          <p:cNvPr id="48" name="Rectangle 36"/>
          <p:cNvSpPr>
            <a:spLocks noChangeArrowheads="1"/>
          </p:cNvSpPr>
          <p:nvPr/>
        </p:nvSpPr>
        <p:spPr bwMode="auto">
          <a:xfrm>
            <a:off x="3255166" y="6354762"/>
            <a:ext cx="2951163" cy="503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90000"/>
              </a:lnSpc>
              <a:spcBef>
                <a:spcPct val="20000"/>
              </a:spcBef>
            </a:pPr>
            <a:r>
              <a:rPr lang="ja-JP" altLang="en-US" sz="2800" dirty="0" smtClean="0">
                <a:solidFill>
                  <a:srgbClr val="996633"/>
                </a:solidFill>
              </a:rPr>
              <a:t>外貨準備</a:t>
            </a:r>
            <a:endParaRPr lang="ja-JP" altLang="en-US" sz="2800" dirty="0">
              <a:solidFill>
                <a:srgbClr val="996633"/>
              </a:solidFill>
            </a:endParaRPr>
          </a:p>
        </p:txBody>
      </p:sp>
      <p:grpSp>
        <p:nvGrpSpPr>
          <p:cNvPr id="8" name="グループ化 7"/>
          <p:cNvGrpSpPr/>
          <p:nvPr/>
        </p:nvGrpSpPr>
        <p:grpSpPr>
          <a:xfrm>
            <a:off x="2889956" y="6017773"/>
            <a:ext cx="381000" cy="588608"/>
            <a:chOff x="2889956" y="6017773"/>
            <a:chExt cx="381000" cy="588608"/>
          </a:xfrm>
        </p:grpSpPr>
        <p:cxnSp>
          <p:nvCxnSpPr>
            <p:cNvPr id="7" name="直線コネクタ 6"/>
            <p:cNvCxnSpPr>
              <a:stCxn id="32795" idx="0"/>
            </p:cNvCxnSpPr>
            <p:nvPr/>
          </p:nvCxnSpPr>
          <p:spPr bwMode="auto">
            <a:xfrm>
              <a:off x="2895600" y="6017773"/>
              <a:ext cx="20638" cy="58860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4" name="Line 27"/>
            <p:cNvSpPr>
              <a:spLocks noChangeShapeType="1"/>
            </p:cNvSpPr>
            <p:nvPr/>
          </p:nvSpPr>
          <p:spPr bwMode="auto">
            <a:xfrm>
              <a:off x="2889956" y="6590243"/>
              <a:ext cx="381000" cy="0"/>
            </a:xfrm>
            <a:prstGeom prst="line">
              <a:avLst/>
            </a:prstGeom>
            <a:noFill/>
            <a:ln w="28575">
              <a:solidFill>
                <a:schemeClr val="tx1"/>
              </a:solidFill>
              <a:round/>
              <a:headEnd/>
              <a:tailEnd/>
            </a:ln>
          </p:spPr>
          <p:txBody>
            <a:bodyPr/>
            <a:lstStyle/>
            <a:p>
              <a:endParaRPr lang="ja-JP" altLang="en-US"/>
            </a:p>
          </p:txBody>
        </p:sp>
      </p:grpSp>
      <p:sp>
        <p:nvSpPr>
          <p:cNvPr id="56" name="Rectangle 41"/>
          <p:cNvSpPr>
            <a:spLocks noChangeArrowheads="1"/>
          </p:cNvSpPr>
          <p:nvPr/>
        </p:nvSpPr>
        <p:spPr bwMode="auto">
          <a:xfrm>
            <a:off x="367418" y="6286854"/>
            <a:ext cx="2293938" cy="576262"/>
          </a:xfrm>
          <a:prstGeom prst="rect">
            <a:avLst/>
          </a:prstGeom>
          <a:solidFill>
            <a:srgbClr val="DDDDDD"/>
          </a:solidFill>
          <a:ln w="9525">
            <a:solidFill>
              <a:schemeClr val="tx1"/>
            </a:solidFill>
            <a:miter lim="800000"/>
            <a:headEnd/>
            <a:tailEnd/>
          </a:ln>
        </p:spPr>
        <p:txBody>
          <a:bodyPr wrap="none" anchor="ctr"/>
          <a:lstStyle/>
          <a:p>
            <a:pPr algn="ctr">
              <a:spcBef>
                <a:spcPct val="20000"/>
              </a:spcBef>
            </a:pPr>
            <a:r>
              <a:rPr lang="ja-JP" altLang="en-US" sz="2800" dirty="0">
                <a:solidFill>
                  <a:srgbClr val="009900"/>
                </a:solidFill>
              </a:rPr>
              <a:t>誤差脱漏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801"/>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802"/>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32798"/>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32810"/>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32809"/>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8" grpId="0" animBg="1"/>
      <p:bldP spid="32801" grpId="0" animBg="1"/>
      <p:bldP spid="32802" grpId="0" animBg="1"/>
      <p:bldP spid="32809" grpId="0" animBg="1"/>
      <p:bldP spid="32810" grpId="0" animBg="1"/>
      <p:bldP spid="39" grpId="0" animBg="1"/>
      <p:bldP spid="40" grpId="0" animBg="1"/>
      <p:bldP spid="46" grpId="0" animBg="1"/>
      <p:bldP spid="48" grpId="0" animBg="1"/>
      <p:bldP spid="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321989210"/>
              </p:ext>
            </p:extLst>
          </p:nvPr>
        </p:nvGraphicFramePr>
        <p:xfrm>
          <a:off x="179512" y="107463"/>
          <a:ext cx="8640960" cy="6408712"/>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411760" y="6519446"/>
            <a:ext cx="5919249" cy="338554"/>
          </a:xfrm>
          <a:prstGeom prst="rect">
            <a:avLst/>
          </a:prstGeom>
          <a:noFill/>
        </p:spPr>
        <p:txBody>
          <a:bodyPr wrap="none" rtlCol="0">
            <a:spAutoFit/>
          </a:bodyPr>
          <a:lstStyle/>
          <a:p>
            <a:r>
              <a:rPr kumimoji="1" lang="en-US" altLang="ja-JP" dirty="0" smtClean="0"/>
              <a:t>『</a:t>
            </a:r>
            <a:r>
              <a:rPr kumimoji="1" lang="ja-JP" altLang="en-US" dirty="0" smtClean="0"/>
              <a:t>世界の統計</a:t>
            </a:r>
            <a:r>
              <a:rPr kumimoji="1" lang="en-US" altLang="ja-JP" dirty="0" smtClean="0"/>
              <a:t>』</a:t>
            </a:r>
            <a:r>
              <a:rPr kumimoji="1" lang="ja-JP" altLang="en-US" dirty="0" smtClean="0"/>
              <a:t>　</a:t>
            </a:r>
            <a:r>
              <a:rPr lang="en-US" altLang="ja-JP" dirty="0"/>
              <a:t>http://www.stat.go.jp/data/sekai/0116.htm#h9-04</a:t>
            </a:r>
            <a:endParaRPr kumimoji="1" lang="ja-JP" altLang="en-US" dirty="0"/>
          </a:p>
        </p:txBody>
      </p:sp>
    </p:spTree>
    <p:extLst>
      <p:ext uri="{BB962C8B-B14F-4D97-AF65-F5344CB8AC3E}">
        <p14:creationId xmlns:p14="http://schemas.microsoft.com/office/powerpoint/2010/main" val="2597211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11760" y="6519446"/>
            <a:ext cx="5919249" cy="338554"/>
          </a:xfrm>
          <a:prstGeom prst="rect">
            <a:avLst/>
          </a:prstGeom>
          <a:noFill/>
        </p:spPr>
        <p:txBody>
          <a:bodyPr wrap="none" rtlCol="0">
            <a:spAutoFit/>
          </a:bodyPr>
          <a:lstStyle/>
          <a:p>
            <a:r>
              <a:rPr kumimoji="1" lang="en-US" altLang="ja-JP" dirty="0" smtClean="0"/>
              <a:t>『</a:t>
            </a:r>
            <a:r>
              <a:rPr kumimoji="1" lang="ja-JP" altLang="en-US" dirty="0" smtClean="0"/>
              <a:t>世界の統計</a:t>
            </a:r>
            <a:r>
              <a:rPr kumimoji="1" lang="en-US" altLang="ja-JP" dirty="0" smtClean="0"/>
              <a:t>』</a:t>
            </a:r>
            <a:r>
              <a:rPr kumimoji="1" lang="ja-JP" altLang="en-US" dirty="0" smtClean="0"/>
              <a:t>　</a:t>
            </a:r>
            <a:r>
              <a:rPr lang="en-US" altLang="ja-JP" dirty="0"/>
              <a:t>http://www.stat.go.jp/data/sekai/0116.htm#h9-04</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950451697"/>
              </p:ext>
            </p:extLst>
          </p:nvPr>
        </p:nvGraphicFramePr>
        <p:xfrm>
          <a:off x="34952" y="116632"/>
          <a:ext cx="8857527"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4631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88"/>
          <a:stretch/>
        </p:blipFill>
        <p:spPr bwMode="auto">
          <a:xfrm>
            <a:off x="179512" y="764704"/>
            <a:ext cx="9073008" cy="554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主要国の経常収支</a:t>
            </a:r>
            <a:endParaRPr kumimoji="1" lang="ja-JP" altLang="en-US" dirty="0"/>
          </a:p>
        </p:txBody>
      </p:sp>
      <p:sp>
        <p:nvSpPr>
          <p:cNvPr id="3" name="テキスト ボックス 2"/>
          <p:cNvSpPr txBox="1"/>
          <p:nvPr/>
        </p:nvSpPr>
        <p:spPr>
          <a:xfrm>
            <a:off x="3491880" y="6453336"/>
            <a:ext cx="5012783" cy="338554"/>
          </a:xfrm>
          <a:prstGeom prst="rect">
            <a:avLst/>
          </a:prstGeom>
          <a:noFill/>
        </p:spPr>
        <p:txBody>
          <a:bodyPr wrap="none" rtlCol="0">
            <a:spAutoFit/>
          </a:bodyPr>
          <a:lstStyle/>
          <a:p>
            <a:r>
              <a:rPr lang="ja-JP" altLang="en-US" dirty="0" smtClean="0"/>
              <a:t>出典</a:t>
            </a:r>
            <a:r>
              <a:rPr lang="en-US" altLang="ja-JP" dirty="0" smtClean="0"/>
              <a:t>:</a:t>
            </a:r>
            <a:r>
              <a:rPr lang="ja-JP" altLang="en-US" dirty="0" smtClean="0"/>
              <a:t>総務省</a:t>
            </a:r>
            <a:r>
              <a:rPr lang="en-US" altLang="ja-JP" dirty="0" smtClean="0"/>
              <a:t>http</a:t>
            </a:r>
            <a:r>
              <a:rPr lang="en-US" altLang="ja-JP" dirty="0"/>
              <a:t>://www.stat.go.jp/data/sekai/1001.htm</a:t>
            </a:r>
            <a:endParaRPr kumimoji="1" lang="ja-JP" altLang="en-US" dirty="0"/>
          </a:p>
        </p:txBody>
      </p:sp>
    </p:spTree>
    <p:extLst>
      <p:ext uri="{BB962C8B-B14F-4D97-AF65-F5344CB8AC3E}">
        <p14:creationId xmlns:p14="http://schemas.microsoft.com/office/powerpoint/2010/main" val="33016824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1"/>
            <a:ext cx="8229600" cy="764704"/>
          </a:xfrm>
        </p:spPr>
        <p:txBody>
          <a:bodyPr/>
          <a:lstStyle/>
          <a:p>
            <a:r>
              <a:rPr lang="ja-JP" altLang="en-US" dirty="0" smtClean="0"/>
              <a:t>主要国の国際収支</a:t>
            </a:r>
            <a:r>
              <a:rPr lang="ja-JP" altLang="en-US" sz="2400" dirty="0" smtClean="0"/>
              <a:t>総務省：世界の統計より</a:t>
            </a:r>
          </a:p>
        </p:txBody>
      </p:sp>
      <p:graphicFrame>
        <p:nvGraphicFramePr>
          <p:cNvPr id="9" name="グラフ 8"/>
          <p:cNvGraphicFramePr>
            <a:graphicFrameLocks/>
          </p:cNvGraphicFramePr>
          <p:nvPr>
            <p:extLst>
              <p:ext uri="{D42A27DB-BD31-4B8C-83A1-F6EECF244321}">
                <p14:modId xmlns:p14="http://schemas.microsoft.com/office/powerpoint/2010/main" val="2426247742"/>
              </p:ext>
            </p:extLst>
          </p:nvPr>
        </p:nvGraphicFramePr>
        <p:xfrm>
          <a:off x="35284" y="764704"/>
          <a:ext cx="4320480" cy="3007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3696623984"/>
              </p:ext>
            </p:extLst>
          </p:nvPr>
        </p:nvGraphicFramePr>
        <p:xfrm>
          <a:off x="4499992" y="764705"/>
          <a:ext cx="4625492" cy="3024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p:cNvGraphicFramePr>
            <a:graphicFrameLocks/>
          </p:cNvGraphicFramePr>
          <p:nvPr>
            <p:extLst>
              <p:ext uri="{D42A27DB-BD31-4B8C-83A1-F6EECF244321}">
                <p14:modId xmlns:p14="http://schemas.microsoft.com/office/powerpoint/2010/main" val="1487315873"/>
              </p:ext>
            </p:extLst>
          </p:nvPr>
        </p:nvGraphicFramePr>
        <p:xfrm>
          <a:off x="0" y="3861048"/>
          <a:ext cx="4499992" cy="28472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a:graphicFrameLocks/>
          </p:cNvGraphicFramePr>
          <p:nvPr>
            <p:extLst>
              <p:ext uri="{D42A27DB-BD31-4B8C-83A1-F6EECF244321}">
                <p14:modId xmlns:p14="http://schemas.microsoft.com/office/powerpoint/2010/main" val="528225271"/>
              </p:ext>
            </p:extLst>
          </p:nvPr>
        </p:nvGraphicFramePr>
        <p:xfrm>
          <a:off x="4644007" y="3861048"/>
          <a:ext cx="4491443" cy="299695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1"/>
            <a:ext cx="8229600" cy="836712"/>
          </a:xfrm>
        </p:spPr>
        <p:txBody>
          <a:bodyPr/>
          <a:lstStyle/>
          <a:p>
            <a:r>
              <a:rPr lang="ja-JP" altLang="en-US" dirty="0" smtClean="0"/>
              <a:t>主要国の国際収支</a:t>
            </a:r>
          </a:p>
        </p:txBody>
      </p:sp>
      <p:graphicFrame>
        <p:nvGraphicFramePr>
          <p:cNvPr id="7" name="グラフ 6"/>
          <p:cNvGraphicFramePr>
            <a:graphicFrameLocks/>
          </p:cNvGraphicFramePr>
          <p:nvPr>
            <p:extLst>
              <p:ext uri="{D42A27DB-BD31-4B8C-83A1-F6EECF244321}">
                <p14:modId xmlns:p14="http://schemas.microsoft.com/office/powerpoint/2010/main" val="2511177631"/>
              </p:ext>
            </p:extLst>
          </p:nvPr>
        </p:nvGraphicFramePr>
        <p:xfrm>
          <a:off x="4716016" y="836712"/>
          <a:ext cx="4427984"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2127627197"/>
              </p:ext>
            </p:extLst>
          </p:nvPr>
        </p:nvGraphicFramePr>
        <p:xfrm>
          <a:off x="20051" y="836713"/>
          <a:ext cx="4479941" cy="29523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4218248841"/>
              </p:ext>
            </p:extLst>
          </p:nvPr>
        </p:nvGraphicFramePr>
        <p:xfrm>
          <a:off x="4552950" y="3861048"/>
          <a:ext cx="4591050" cy="27527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383595620"/>
              </p:ext>
            </p:extLst>
          </p:nvPr>
        </p:nvGraphicFramePr>
        <p:xfrm>
          <a:off x="-31458" y="4005064"/>
          <a:ext cx="4459442" cy="27527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06759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0"/>
            <a:ext cx="8229600" cy="1000125"/>
          </a:xfrm>
        </p:spPr>
        <p:txBody>
          <a:bodyPr/>
          <a:lstStyle/>
          <a:p>
            <a:r>
              <a:rPr lang="ja-JP" altLang="en-US" smtClean="0"/>
              <a:t>主要国の国際収支</a:t>
            </a:r>
          </a:p>
        </p:txBody>
      </p:sp>
      <p:graphicFrame>
        <p:nvGraphicFramePr>
          <p:cNvPr id="14" name="グラフ 13"/>
          <p:cNvGraphicFramePr>
            <a:graphicFrameLocks/>
          </p:cNvGraphicFramePr>
          <p:nvPr>
            <p:extLst>
              <p:ext uri="{D42A27DB-BD31-4B8C-83A1-F6EECF244321}">
                <p14:modId xmlns:p14="http://schemas.microsoft.com/office/powerpoint/2010/main" val="371883704"/>
              </p:ext>
            </p:extLst>
          </p:nvPr>
        </p:nvGraphicFramePr>
        <p:xfrm>
          <a:off x="0" y="980728"/>
          <a:ext cx="4591050" cy="27527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3846290018"/>
              </p:ext>
            </p:extLst>
          </p:nvPr>
        </p:nvGraphicFramePr>
        <p:xfrm>
          <a:off x="4552950" y="980728"/>
          <a:ext cx="4591050" cy="27527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p:cNvGraphicFramePr>
            <a:graphicFrameLocks/>
          </p:cNvGraphicFramePr>
          <p:nvPr>
            <p:extLst>
              <p:ext uri="{D42A27DB-BD31-4B8C-83A1-F6EECF244321}">
                <p14:modId xmlns:p14="http://schemas.microsoft.com/office/powerpoint/2010/main" val="3489096747"/>
              </p:ext>
            </p:extLst>
          </p:nvPr>
        </p:nvGraphicFramePr>
        <p:xfrm>
          <a:off x="-13367" y="3933056"/>
          <a:ext cx="4591050" cy="27527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p:cNvGraphicFramePr>
            <a:graphicFrameLocks/>
          </p:cNvGraphicFramePr>
          <p:nvPr>
            <p:extLst>
              <p:ext uri="{D42A27DB-BD31-4B8C-83A1-F6EECF244321}">
                <p14:modId xmlns:p14="http://schemas.microsoft.com/office/powerpoint/2010/main" val="2918880643"/>
              </p:ext>
            </p:extLst>
          </p:nvPr>
        </p:nvGraphicFramePr>
        <p:xfrm>
          <a:off x="4552950" y="3933056"/>
          <a:ext cx="4591050" cy="27527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256714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0"/>
            <a:ext cx="8229600" cy="1000125"/>
          </a:xfrm>
        </p:spPr>
        <p:txBody>
          <a:bodyPr/>
          <a:lstStyle/>
          <a:p>
            <a:r>
              <a:rPr lang="ja-JP" altLang="en-US" smtClean="0"/>
              <a:t>主要国の国際収支</a:t>
            </a:r>
          </a:p>
        </p:txBody>
      </p:sp>
      <p:graphicFrame>
        <p:nvGraphicFramePr>
          <p:cNvPr id="7" name="グラフ 6"/>
          <p:cNvGraphicFramePr>
            <a:graphicFrameLocks/>
          </p:cNvGraphicFramePr>
          <p:nvPr>
            <p:extLst>
              <p:ext uri="{D42A27DB-BD31-4B8C-83A1-F6EECF244321}">
                <p14:modId xmlns:p14="http://schemas.microsoft.com/office/powerpoint/2010/main" val="2839696090"/>
              </p:ext>
            </p:extLst>
          </p:nvPr>
        </p:nvGraphicFramePr>
        <p:xfrm>
          <a:off x="23782" y="980728"/>
          <a:ext cx="4591050" cy="27527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306775816"/>
              </p:ext>
            </p:extLst>
          </p:nvPr>
        </p:nvGraphicFramePr>
        <p:xfrm>
          <a:off x="4644008" y="980728"/>
          <a:ext cx="4591050" cy="27527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629234093"/>
              </p:ext>
            </p:extLst>
          </p:nvPr>
        </p:nvGraphicFramePr>
        <p:xfrm>
          <a:off x="0" y="3933056"/>
          <a:ext cx="4591050" cy="27527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p:cNvGraphicFramePr>
          <p:nvPr>
            <p:extLst>
              <p:ext uri="{D42A27DB-BD31-4B8C-83A1-F6EECF244321}">
                <p14:modId xmlns:p14="http://schemas.microsoft.com/office/powerpoint/2010/main" val="2283492718"/>
              </p:ext>
            </p:extLst>
          </p:nvPr>
        </p:nvGraphicFramePr>
        <p:xfrm>
          <a:off x="4538378" y="3933056"/>
          <a:ext cx="4591050" cy="27527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97179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538822051"/>
              </p:ext>
            </p:extLst>
          </p:nvPr>
        </p:nvGraphicFramePr>
        <p:xfrm>
          <a:off x="-21161" y="116632"/>
          <a:ext cx="9057658" cy="6667265"/>
        </p:xfrm>
        <a:graphic>
          <a:graphicData uri="http://schemas.openxmlformats.org/drawingml/2006/table">
            <a:tbl>
              <a:tblPr/>
              <a:tblGrid>
                <a:gridCol w="1018109"/>
                <a:gridCol w="1018109"/>
                <a:gridCol w="561716"/>
                <a:gridCol w="789911"/>
                <a:gridCol w="2088879"/>
                <a:gridCol w="1018109"/>
                <a:gridCol w="1018109"/>
                <a:gridCol w="754805"/>
                <a:gridCol w="789911"/>
              </a:tblGrid>
              <a:tr h="270096">
                <a:tc gridSpan="9">
                  <a:txBody>
                    <a:bodyPr/>
                    <a:lstStyle/>
                    <a:p>
                      <a:pPr algn="ctr" fontAlgn="ctr"/>
                      <a:r>
                        <a:rPr lang="zh-CN" altLang="en-US" sz="2000" b="1" i="0" u="none" strike="noStrike">
                          <a:solidFill>
                            <a:srgbClr val="000000"/>
                          </a:solidFill>
                          <a:effectLst/>
                          <a:latin typeface="ＭＳ Ｐゴシック"/>
                        </a:rPr>
                        <a:t>米国　貿易相手国</a:t>
                      </a:r>
                    </a:p>
                  </a:txBody>
                  <a:tcPr marL="7836" marR="7836" marT="7836"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5346">
                <a:tc gridSpan="4">
                  <a:txBody>
                    <a:bodyPr/>
                    <a:lstStyle/>
                    <a:p>
                      <a:pPr algn="ctr" fontAlgn="ctr"/>
                      <a:r>
                        <a:rPr lang="ja-JP" altLang="en-US" sz="1200" b="1" i="0" u="none" strike="noStrike">
                          <a:solidFill>
                            <a:srgbClr val="000000"/>
                          </a:solidFill>
                          <a:effectLst/>
                          <a:latin typeface="ＭＳ Ｐゴシック"/>
                        </a:rPr>
                        <a:t>輸出</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000000"/>
                          </a:solidFill>
                          <a:effectLst/>
                          <a:latin typeface="ＭＳ Ｐゴシック"/>
                        </a:rPr>
                        <a:t>　</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200" b="1" i="0" u="none" strike="noStrike">
                          <a:solidFill>
                            <a:srgbClr val="000000"/>
                          </a:solidFill>
                          <a:effectLst/>
                          <a:latin typeface="ＭＳ Ｐゴシック"/>
                        </a:rPr>
                        <a:t>輸入</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5346">
                <a:tc>
                  <a:txBody>
                    <a:bodyPr/>
                    <a:lstStyle/>
                    <a:p>
                      <a:pPr algn="ctr" fontAlgn="ctr"/>
                      <a:r>
                        <a:rPr lang="en-US" altLang="ja-JP" sz="1200" b="1" i="0" u="none" strike="noStrike">
                          <a:solidFill>
                            <a:srgbClr val="000000"/>
                          </a:solidFill>
                          <a:effectLst/>
                          <a:latin typeface="ＭＳ Ｐゴシック"/>
                        </a:rPr>
                        <a:t>2012</a:t>
                      </a:r>
                      <a:r>
                        <a:rPr lang="ja-JP" altLang="en-US" sz="1200" b="1" i="0" u="none" strike="noStrike">
                          <a:solidFill>
                            <a:srgbClr val="000000"/>
                          </a:solidFill>
                          <a:effectLst/>
                          <a:latin typeface="ＭＳ Ｐゴシック"/>
                        </a:rPr>
                        <a:t>年</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altLang="ja-JP" sz="1200" b="1" i="0" u="none" strike="noStrike">
                          <a:solidFill>
                            <a:srgbClr val="000000"/>
                          </a:solidFill>
                          <a:effectLst/>
                          <a:latin typeface="ＭＳ Ｐゴシック"/>
                        </a:rPr>
                        <a:t>2013</a:t>
                      </a:r>
                      <a:r>
                        <a:rPr lang="ja-JP" altLang="en-US" sz="1200" b="1" i="0" u="none" strike="noStrike">
                          <a:solidFill>
                            <a:srgbClr val="000000"/>
                          </a:solidFill>
                          <a:effectLst/>
                          <a:latin typeface="ＭＳ Ｐゴシック"/>
                        </a:rPr>
                        <a:t>年</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000000"/>
                          </a:solidFill>
                          <a:effectLst/>
                          <a:latin typeface="ＭＳ Ｐゴシック"/>
                        </a:rPr>
                        <a:t>　</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a:rPr>
                        <a:t>2012</a:t>
                      </a:r>
                      <a:r>
                        <a:rPr lang="ja-JP" altLang="en-US" sz="1200" b="1" i="0" u="none" strike="noStrike">
                          <a:solidFill>
                            <a:srgbClr val="000000"/>
                          </a:solidFill>
                          <a:effectLst/>
                          <a:latin typeface="ＭＳ Ｐゴシック"/>
                        </a:rPr>
                        <a:t>年</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altLang="ja-JP" sz="1200" b="1" i="0" u="none" strike="noStrike">
                          <a:solidFill>
                            <a:srgbClr val="000000"/>
                          </a:solidFill>
                          <a:effectLst/>
                          <a:latin typeface="ＭＳ Ｐゴシック"/>
                        </a:rPr>
                        <a:t>2013</a:t>
                      </a:r>
                      <a:r>
                        <a:rPr lang="ja-JP" altLang="en-US" sz="1200" b="1" i="0" u="none" strike="noStrike">
                          <a:solidFill>
                            <a:srgbClr val="000000"/>
                          </a:solidFill>
                          <a:effectLst/>
                          <a:latin typeface="ＭＳ Ｐゴシック"/>
                        </a:rPr>
                        <a:t>年</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399595">
                <a:tc>
                  <a:txBody>
                    <a:bodyPr/>
                    <a:lstStyle/>
                    <a:p>
                      <a:pPr algn="ctr" fontAlgn="ctr"/>
                      <a:r>
                        <a:rPr lang="ja-JP" altLang="en-US" sz="1200" b="1" i="0" u="none" strike="noStrike">
                          <a:solidFill>
                            <a:srgbClr val="000000"/>
                          </a:solidFill>
                          <a:effectLst/>
                          <a:latin typeface="ＭＳ Ｐゴシック"/>
                        </a:rPr>
                        <a:t>金額</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金額</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構成比</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伸び率</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ＭＳ Ｐゴシック"/>
                        </a:rPr>
                        <a:t>　</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金額</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金額</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構成比</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伸び率</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265,376</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262,151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16.6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1.2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欧州（</a:t>
                      </a:r>
                      <a:r>
                        <a:rPr lang="en-US" sz="1200" b="1" i="0" u="none" strike="noStrike">
                          <a:solidFill>
                            <a:srgbClr val="000000"/>
                          </a:solidFill>
                          <a:effectLst/>
                          <a:latin typeface="ＭＳ Ｐゴシック"/>
                        </a:rPr>
                        <a:t>EU28）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381,753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387,591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17.1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1.5</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30,811</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31,745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フランス</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41,647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45,708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9.8</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48,801</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47,362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2.9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ドイツ</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109,226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114,345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4.7</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54,860</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47,353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13.7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英国</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55,003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52,817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4.0</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508,558</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527,689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33.4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NAFTA</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601,858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613,082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1.9</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292,651</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301,610</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19.1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カナダ</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324,264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332,553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14.7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2.6</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215,907</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226,079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14.3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メキシコ</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277,594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280,529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12.4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1.1</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69,964</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65,206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6.8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日本</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146,438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138,573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5.4</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290,013</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310,251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19.6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東アジア</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651,736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673,416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29.7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3.3</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110,516</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121,736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7.7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10.2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中国</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425,626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440,448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19.4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3.5</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42,265</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41,715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1.3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韓国</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58,902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62,386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5.9</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37,471</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42,342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香港</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5,456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5,684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4.2</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24,338</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25,472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台湾</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38,861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37,940</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2.4</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75,424</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78,986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ＭＳ Ｐゴシック"/>
                        </a:rPr>
                        <a:t>　ASEAN</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122,892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126,957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3.3</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30,526</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30,672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シンガポール</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20,232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17,843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11.8</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10,888</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11,797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8.4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タイ</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26,072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26,173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0.4</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7,999</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9,100</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13.8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インドネシア</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18,002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18,877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4.9</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12,818</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13,007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マレーシア</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25,935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27,289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5.2</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8,087</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8,404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フィリピン</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9,581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9,269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3.3</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22,106</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21,842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1.2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インド</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40,513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41,845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3.3</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183,230</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184,399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11.7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中南米（メキシコ除く）</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171,791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158,513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7.7</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10,257</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10,354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アルゼンチン</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4,350</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4,644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6.7</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43,807</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44,119</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ブラジル</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32,123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27,634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14.0</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17,518</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13,204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0.8</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24.6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　ベネズエラ</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38,724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31,997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17.4</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69,580</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73,284</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4.6</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中東</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116,755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107,192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4.7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8.2</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32,732</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35,175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7.5</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アフリカ</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66,817</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50,061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effectLst/>
                          <a:latin typeface="ＭＳ Ｐゴシック"/>
                        </a:rPr>
                        <a:t>△ </a:t>
                      </a:r>
                      <a:r>
                        <a:rPr lang="en-US" altLang="ja-JP" sz="1200" b="1" i="0" u="none" strike="noStrike">
                          <a:solidFill>
                            <a:srgbClr val="000000"/>
                          </a:solidFill>
                          <a:effectLst/>
                          <a:latin typeface="ＭＳ Ｐゴシック"/>
                        </a:rPr>
                        <a:t>25.1</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46">
                <a:tc>
                  <a:txBody>
                    <a:bodyPr/>
                    <a:lstStyle/>
                    <a:p>
                      <a:pPr algn="r" fontAlgn="ctr"/>
                      <a:r>
                        <a:rPr lang="en-US" altLang="ja-JP" sz="1200" b="1" i="0" u="none" strike="noStrike">
                          <a:solidFill>
                            <a:srgbClr val="000000"/>
                          </a:solidFill>
                          <a:effectLst/>
                          <a:latin typeface="ＭＳ Ｐゴシック"/>
                        </a:rPr>
                        <a:t>1,545,703</a:t>
                      </a:r>
                    </a:p>
                  </a:txBody>
                  <a:tcPr marL="7836" marR="7836" marT="78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1,579,593</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100</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a:rPr>
                        <a:t>世界計</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2,276,302</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2,268,321</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ＭＳ Ｐゴシック"/>
                        </a:rPr>
                        <a:t>100</a:t>
                      </a:r>
                    </a:p>
                  </a:txBody>
                  <a:tcPr marL="7836" marR="7836" marT="7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dirty="0">
                          <a:solidFill>
                            <a:srgbClr val="000000"/>
                          </a:solidFill>
                          <a:effectLst/>
                          <a:latin typeface="ＭＳ Ｐゴシック"/>
                        </a:rPr>
                        <a:t>△ </a:t>
                      </a:r>
                      <a:r>
                        <a:rPr lang="en-US" altLang="ja-JP" sz="1200" b="1" i="0" u="none" strike="noStrike" dirty="0">
                          <a:solidFill>
                            <a:srgbClr val="000000"/>
                          </a:solidFill>
                          <a:effectLst/>
                          <a:latin typeface="ＭＳ Ｐゴシック"/>
                        </a:rPr>
                        <a:t>0.4</a:t>
                      </a:r>
                    </a:p>
                  </a:txBody>
                  <a:tcPr marL="7836" marR="7836" marT="78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0341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610375442"/>
              </p:ext>
            </p:extLst>
          </p:nvPr>
        </p:nvGraphicFramePr>
        <p:xfrm>
          <a:off x="7888" y="10214"/>
          <a:ext cx="9136111" cy="6857701"/>
        </p:xfrm>
        <a:graphic>
          <a:graphicData uri="http://schemas.openxmlformats.org/drawingml/2006/table">
            <a:tbl>
              <a:tblPr/>
              <a:tblGrid>
                <a:gridCol w="1039008"/>
                <a:gridCol w="1039008"/>
                <a:gridCol w="770300"/>
                <a:gridCol w="752386"/>
                <a:gridCol w="1880965"/>
                <a:gridCol w="1039008"/>
                <a:gridCol w="1039008"/>
                <a:gridCol w="770300"/>
                <a:gridCol w="806128"/>
              </a:tblGrid>
              <a:tr h="240539">
                <a:tc gridSpan="9">
                  <a:txBody>
                    <a:bodyPr/>
                    <a:lstStyle/>
                    <a:p>
                      <a:pPr algn="ctr" fontAlgn="ctr"/>
                      <a:r>
                        <a:rPr lang="zh-CN" altLang="en-US" sz="1600" b="1" i="0" u="none" strike="noStrike">
                          <a:solidFill>
                            <a:srgbClr val="000000"/>
                          </a:solidFill>
                          <a:effectLst/>
                          <a:latin typeface="ＭＳ Ｐゴシック"/>
                        </a:rPr>
                        <a:t>中国　貿易相手国</a:t>
                      </a:r>
                    </a:p>
                  </a:txBody>
                  <a:tcPr marL="6601" marR="6601" marT="6601"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79762">
                <a:tc gridSpan="4">
                  <a:txBody>
                    <a:bodyPr/>
                    <a:lstStyle/>
                    <a:p>
                      <a:pPr algn="ctr" fontAlgn="ctr"/>
                      <a:r>
                        <a:rPr lang="ja-JP" altLang="en-US" sz="1100" b="1" i="0" u="none" strike="noStrike">
                          <a:solidFill>
                            <a:srgbClr val="000000"/>
                          </a:solidFill>
                          <a:effectLst/>
                          <a:latin typeface="ＭＳ Ｐゴシック"/>
                        </a:rPr>
                        <a:t>輸出</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1" i="0" u="none" strike="noStrike">
                          <a:solidFill>
                            <a:srgbClr val="000000"/>
                          </a:solidFill>
                          <a:effectLst/>
                          <a:latin typeface="ＭＳ Ｐゴシック"/>
                        </a:rPr>
                        <a:t>　</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ja-JP" altLang="en-US" sz="1100" b="1" i="0" u="none" strike="noStrike">
                          <a:solidFill>
                            <a:srgbClr val="000000"/>
                          </a:solidFill>
                          <a:effectLst/>
                          <a:latin typeface="ＭＳ Ｐゴシック"/>
                        </a:rPr>
                        <a:t>輸入</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77765">
                <a:tc>
                  <a:txBody>
                    <a:bodyPr/>
                    <a:lstStyle/>
                    <a:p>
                      <a:pPr algn="ctr" fontAlgn="ctr"/>
                      <a:r>
                        <a:rPr lang="en-US" altLang="ja-JP" sz="1100" b="1" i="0" u="none" strike="noStrike">
                          <a:solidFill>
                            <a:srgbClr val="000000"/>
                          </a:solidFill>
                          <a:effectLst/>
                          <a:latin typeface="ＭＳ Ｐゴシック"/>
                        </a:rPr>
                        <a:t>2012</a:t>
                      </a:r>
                      <a:r>
                        <a:rPr lang="ja-JP" altLang="en-US" sz="1100" b="1" i="0" u="none" strike="noStrike">
                          <a:solidFill>
                            <a:srgbClr val="000000"/>
                          </a:solidFill>
                          <a:effectLst/>
                          <a:latin typeface="ＭＳ Ｐゴシック"/>
                        </a:rPr>
                        <a:t>年</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altLang="ja-JP" sz="1100" b="1" i="0" u="none" strike="noStrike">
                          <a:solidFill>
                            <a:srgbClr val="000000"/>
                          </a:solidFill>
                          <a:effectLst/>
                          <a:latin typeface="ＭＳ Ｐゴシック"/>
                        </a:rPr>
                        <a:t>2013</a:t>
                      </a:r>
                      <a:r>
                        <a:rPr lang="ja-JP" altLang="en-US" sz="1100" b="1" i="0" u="none" strike="noStrike">
                          <a:solidFill>
                            <a:srgbClr val="000000"/>
                          </a:solidFill>
                          <a:effectLst/>
                          <a:latin typeface="ＭＳ Ｐゴシック"/>
                        </a:rPr>
                        <a:t>年</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100" b="1" i="0" u="none" strike="noStrike">
                          <a:solidFill>
                            <a:srgbClr val="000000"/>
                          </a:solidFill>
                          <a:effectLst/>
                          <a:latin typeface="ＭＳ Ｐゴシック"/>
                        </a:rPr>
                        <a:t>　</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a:solidFill>
                            <a:srgbClr val="000000"/>
                          </a:solidFill>
                          <a:effectLst/>
                          <a:latin typeface="ＭＳ Ｐゴシック"/>
                        </a:rPr>
                        <a:t>2012</a:t>
                      </a:r>
                      <a:r>
                        <a:rPr lang="ja-JP" altLang="en-US" sz="1100" b="1" i="0" u="none" strike="noStrike">
                          <a:solidFill>
                            <a:srgbClr val="000000"/>
                          </a:solidFill>
                          <a:effectLst/>
                          <a:latin typeface="ＭＳ Ｐゴシック"/>
                        </a:rPr>
                        <a:t>年</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altLang="ja-JP" sz="1100" b="1" i="0" u="none" strike="noStrike">
                          <a:solidFill>
                            <a:srgbClr val="000000"/>
                          </a:solidFill>
                          <a:effectLst/>
                          <a:latin typeface="ＭＳ Ｐゴシック"/>
                        </a:rPr>
                        <a:t>2013</a:t>
                      </a:r>
                      <a:r>
                        <a:rPr lang="ja-JP" altLang="en-US" sz="1100" b="1" i="0" u="none" strike="noStrike">
                          <a:solidFill>
                            <a:srgbClr val="000000"/>
                          </a:solidFill>
                          <a:effectLst/>
                          <a:latin typeface="ＭＳ Ｐゴシック"/>
                        </a:rPr>
                        <a:t>年</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79762">
                <a:tc>
                  <a:txBody>
                    <a:bodyPr/>
                    <a:lstStyle/>
                    <a:p>
                      <a:pPr algn="ctr" fontAlgn="ctr"/>
                      <a:r>
                        <a:rPr lang="ja-JP" altLang="en-US" sz="1100" b="1" i="0" u="none" strike="noStrike">
                          <a:solidFill>
                            <a:srgbClr val="000000"/>
                          </a:solidFill>
                          <a:effectLst/>
                          <a:latin typeface="ＭＳ Ｐゴシック"/>
                        </a:rPr>
                        <a:t>金　額</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金　額</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構成比</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伸び率</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100" b="1" i="0" u="none" strike="noStrike">
                          <a:solidFill>
                            <a:srgbClr val="000000"/>
                          </a:solidFill>
                          <a:effectLst/>
                          <a:latin typeface="ＭＳ Ｐゴシック"/>
                        </a:rPr>
                        <a:t>金　額</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金　額</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構成比</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伸び率</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1,006,812</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1,134,706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51.3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アジア</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1,038,293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1,090,170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55.9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151,622</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150,275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6.8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0.9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日本</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177,834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162,278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8.7</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323,431</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384,792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香港</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17,880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16,215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9.3</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204,255</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244,070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ＭＳ Ｐゴシック"/>
                        </a:rPr>
                        <a:t>　ASEAN</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195,892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199,540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34,208</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48,593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42.1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ベトナム</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16,231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16,890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4.1</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36,525</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45,933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25.8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マレーシア</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58,307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60,143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3.1</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40,742</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45,864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シンガポール</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28,531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30,050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5.3</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31,196</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32,738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タイ</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38,555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38,523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0.1</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36,777</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40,644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台湾</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132,204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156,637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18.5</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87,678</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91,176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韓国</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168,738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183,073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8.5</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47,678</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48,443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インド</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18,796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17,028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9.4</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9,275</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11,019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パキスタン</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3,138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3,200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18,452</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18,742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サウジアラビア</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54,862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53,461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2.6</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380,110</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397,838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北米</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156,166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177,866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13.9</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351,777</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368,427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米国</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132,897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152,575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7.8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14.8</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28,125</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29,219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カナダ</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23,210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25,219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8.7</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396,399</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405,775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欧州</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286,690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324,191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13.1</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335,259</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338,985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15.3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ＭＳ Ｐゴシック"/>
                        </a:rPr>
                        <a:t>　EU28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212,153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220,055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3.7</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69,210</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67,348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2.7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ドイツ</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91,921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94,204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2.5</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58,897</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60,317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オランダ</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8,703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9,831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46,297</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50,949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英国</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16,805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19,091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13.6</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25,653</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25,756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イタリア</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16,068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17,578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9.4</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26,899</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26,719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0.7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フランス</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24,118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23,113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4.2</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44,056</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49,595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ロシア</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44,155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39,618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10.3</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44,868</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44,620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0.6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大洋州</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91,666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108,561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18.4</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37,728</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37,560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0.4</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オーストラリア</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84,618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98,818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16.8</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135,215</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134,271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6.1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0.7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中南米</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126,073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127,300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6.5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33,420</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36,192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ブラジル</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52,329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54,086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3.4</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12,599</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13,113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チリ</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20,627</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20,693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0.3</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27,515</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28,968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5.3</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メキシコ</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9,160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10,249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11.9</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85,311</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92,809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アフリカ</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113,251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117,429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3.7</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65">
                <a:tc>
                  <a:txBody>
                    <a:bodyPr/>
                    <a:lstStyle/>
                    <a:p>
                      <a:pPr algn="r" fontAlgn="ctr"/>
                      <a:r>
                        <a:rPr lang="en-US" altLang="ja-JP" sz="1100" b="1" i="0" u="none" strike="noStrike">
                          <a:solidFill>
                            <a:srgbClr val="000000"/>
                          </a:solidFill>
                          <a:effectLst/>
                          <a:latin typeface="ＭＳ Ｐゴシック"/>
                        </a:rPr>
                        <a:t>15,323</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16,831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9.8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南アフリカ共和国</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44,671</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48,319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8.2</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4,039</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3,965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0.2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1.8</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　アンゴラ</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33,562</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31,970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 </a:t>
                      </a:r>
                      <a:r>
                        <a:rPr lang="en-US" altLang="ja-JP" sz="1100" b="1" i="0" u="none" strike="noStrike">
                          <a:solidFill>
                            <a:srgbClr val="000000"/>
                          </a:solidFill>
                          <a:effectLst/>
                          <a:latin typeface="ＭＳ Ｐゴシック"/>
                        </a:rPr>
                        <a:t>4.7</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62">
                <a:tc>
                  <a:txBody>
                    <a:bodyPr/>
                    <a:lstStyle/>
                    <a:p>
                      <a:pPr algn="r" fontAlgn="ctr"/>
                      <a:r>
                        <a:rPr lang="en-US" altLang="ja-JP" sz="1100" b="1" i="0" u="none" strike="noStrike">
                          <a:solidFill>
                            <a:srgbClr val="000000"/>
                          </a:solidFill>
                          <a:effectLst/>
                          <a:latin typeface="ＭＳ Ｐゴシック"/>
                        </a:rPr>
                        <a:t>2,048,714</a:t>
                      </a:r>
                    </a:p>
                  </a:txBody>
                  <a:tcPr marL="6601" marR="6601" marT="6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2,210,019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7.9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Ｐゴシック"/>
                        </a:rPr>
                        <a:t>合計（</a:t>
                      </a:r>
                      <a:r>
                        <a:rPr lang="en-US" sz="1100" b="1" i="0" u="none" strike="noStrike">
                          <a:solidFill>
                            <a:srgbClr val="000000"/>
                          </a:solidFill>
                          <a:effectLst/>
                          <a:latin typeface="ＭＳ Ｐゴシック"/>
                        </a:rPr>
                        <a:t>CIF）</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1,818,405</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1,950,289</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100</a:t>
                      </a:r>
                    </a:p>
                  </a:txBody>
                  <a:tcPr marL="6601" marR="6601" marT="6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7.3</a:t>
                      </a:r>
                    </a:p>
                  </a:txBody>
                  <a:tcPr marL="6601" marR="6601" marT="6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4805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2954"/>
            <a:ext cx="8229600" cy="463718"/>
          </a:xfrm>
        </p:spPr>
        <p:txBody>
          <a:bodyPr/>
          <a:lstStyle/>
          <a:p>
            <a:r>
              <a:rPr kumimoji="1" lang="ja-JP" altLang="en-US" sz="3200" dirty="0" smtClean="0"/>
              <a:t>主要国の輸出依存度（</a:t>
            </a:r>
            <a:r>
              <a:rPr kumimoji="1" lang="en-US" altLang="ja-JP" sz="3200" dirty="0" smtClean="0"/>
              <a:t>IMF</a:t>
            </a:r>
            <a:r>
              <a:rPr kumimoji="1" lang="ja-JP" altLang="en-US" sz="3200" dirty="0" smtClean="0"/>
              <a:t>統計</a:t>
            </a:r>
            <a:r>
              <a:rPr kumimoji="1" lang="en-US" altLang="ja-JP" sz="3200" dirty="0" smtClean="0"/>
              <a:t>)</a:t>
            </a: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49232750"/>
              </p:ext>
            </p:extLst>
          </p:nvPr>
        </p:nvGraphicFramePr>
        <p:xfrm>
          <a:off x="35496" y="692696"/>
          <a:ext cx="9001000" cy="6048675"/>
        </p:xfrm>
        <a:graphic>
          <a:graphicData uri="http://schemas.openxmlformats.org/drawingml/2006/table">
            <a:tbl>
              <a:tblPr>
                <a:tableStyleId>{775DCB02-9BB8-47FD-8907-85C794F793BA}</a:tableStyleId>
              </a:tblPr>
              <a:tblGrid>
                <a:gridCol w="1744744"/>
                <a:gridCol w="907032"/>
                <a:gridCol w="907032"/>
                <a:gridCol w="907032"/>
                <a:gridCol w="907032"/>
                <a:gridCol w="907032"/>
                <a:gridCol w="907032"/>
                <a:gridCol w="907032"/>
                <a:gridCol w="907032"/>
              </a:tblGrid>
              <a:tr h="241947">
                <a:tc>
                  <a:txBody>
                    <a:bodyPr/>
                    <a:lstStyle/>
                    <a:p>
                      <a:pPr algn="ctr" fontAlgn="ctr"/>
                      <a:r>
                        <a:rPr lang="ja-JP" altLang="en-US" sz="1400" u="none" strike="noStrike" dirty="0">
                          <a:effectLst/>
                        </a:rPr>
                        <a:t>国名</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ctr" fontAlgn="ctr"/>
                      <a:r>
                        <a:rPr lang="en-US" altLang="ja-JP" sz="1400" u="none" strike="noStrike">
                          <a:effectLst/>
                        </a:rPr>
                        <a:t>1985</a:t>
                      </a:r>
                      <a:r>
                        <a:rPr lang="ja-JP" altLang="en-US" sz="1400" u="none" strike="noStrike">
                          <a:effectLst/>
                        </a:rPr>
                        <a:t>年</a:t>
                      </a: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ctr" fontAlgn="ctr"/>
                      <a:r>
                        <a:rPr lang="en-US" altLang="ja-JP" sz="1400" u="none" strike="noStrike">
                          <a:effectLst/>
                        </a:rPr>
                        <a:t>1990</a:t>
                      </a:r>
                      <a:r>
                        <a:rPr lang="ja-JP" altLang="en-US" sz="1400" u="none" strike="noStrike">
                          <a:effectLst/>
                        </a:rPr>
                        <a:t>年</a:t>
                      </a: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ctr" fontAlgn="ctr"/>
                      <a:r>
                        <a:rPr lang="en-US" altLang="ja-JP" sz="1400" u="none" strike="noStrike">
                          <a:effectLst/>
                        </a:rPr>
                        <a:t>1995</a:t>
                      </a:r>
                      <a:r>
                        <a:rPr lang="ja-JP" altLang="en-US" sz="1400" u="none" strike="noStrike">
                          <a:effectLst/>
                        </a:rPr>
                        <a:t>年</a:t>
                      </a: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ctr" fontAlgn="ctr"/>
                      <a:r>
                        <a:rPr lang="en-US" altLang="ja-JP" sz="1400" u="none" strike="noStrike">
                          <a:effectLst/>
                        </a:rPr>
                        <a:t>2000</a:t>
                      </a:r>
                      <a:r>
                        <a:rPr lang="ja-JP" altLang="en-US" sz="1400" u="none" strike="noStrike">
                          <a:effectLst/>
                        </a:rPr>
                        <a:t>年</a:t>
                      </a: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ctr" fontAlgn="ctr"/>
                      <a:r>
                        <a:rPr lang="en-US" altLang="ja-JP" sz="1400" u="none" strike="noStrike">
                          <a:effectLst/>
                        </a:rPr>
                        <a:t>2005</a:t>
                      </a:r>
                      <a:r>
                        <a:rPr lang="ja-JP" altLang="en-US" sz="1400" u="none" strike="noStrike">
                          <a:effectLst/>
                        </a:rPr>
                        <a:t>年</a:t>
                      </a: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ctr" fontAlgn="ctr"/>
                      <a:r>
                        <a:rPr lang="en-US" altLang="ja-JP" sz="1400" u="none" strike="noStrike">
                          <a:effectLst/>
                        </a:rPr>
                        <a:t>2010</a:t>
                      </a:r>
                      <a:r>
                        <a:rPr lang="ja-JP" altLang="en-US" sz="1400" u="none" strike="noStrike">
                          <a:effectLst/>
                        </a:rPr>
                        <a:t>年</a:t>
                      </a: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ctr" fontAlgn="ctr"/>
                      <a:r>
                        <a:rPr lang="en-US" altLang="ja-JP" sz="1400" u="none" strike="noStrike">
                          <a:effectLst/>
                        </a:rPr>
                        <a:t>2012</a:t>
                      </a:r>
                      <a:r>
                        <a:rPr lang="ja-JP" altLang="en-US" sz="1400" u="none" strike="noStrike">
                          <a:effectLst/>
                        </a:rPr>
                        <a:t>年</a:t>
                      </a: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ctr" fontAlgn="ctr"/>
                      <a:r>
                        <a:rPr lang="en-US" altLang="ja-JP" sz="1400" u="none" strike="noStrike">
                          <a:effectLst/>
                        </a:rPr>
                        <a:t>2013</a:t>
                      </a:r>
                      <a:r>
                        <a:rPr lang="ja-JP" altLang="en-US" sz="1400" u="none" strike="noStrike">
                          <a:effectLst/>
                        </a:rPr>
                        <a:t>年</a:t>
                      </a: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香港</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84.2%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107.1%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120.2%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118.1%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160.9%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175.2%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187.2%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194.2%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シンガポール</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123.6%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135.8%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135.8%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146.1%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183.1%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151.9%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147.7%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144.1%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台湾</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48.7%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40.8%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41.1%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46.4%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54.4%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64.1%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63.5%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62.4%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タイ</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17.7%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26.1%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33.4%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54.7%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58.8%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57.2%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59.4%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55.9%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サウジアラビア</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26.5%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38.1%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35.2%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41.2%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55.0%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47.7%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54.6%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52.0%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韓国</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30.7%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23.5%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32.3%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33.7%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46.0%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48.5%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45.8%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ドイツ</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28.1%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29.2%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35.1%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38.1%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41.0%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40.0%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メキシコ</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10.9%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12.4%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23.1%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28.4%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31.3%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30.1%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南アフリカ</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28.5%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18.4%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22.6%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25.1%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26.0%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27.2%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カナダ</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25.1%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31.9%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37.4%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31.0%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25.0%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25.2%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イタリア</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17.6%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15.0%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25.0%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ロシア</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l" fontAlgn="ct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l" fontAlgn="ctr"/>
                      <a:endParaRPr lang="ja-JP" altLang="en-US"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40.5%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31.9%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26.3%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26.1%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中国</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8.8%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15.4%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19.7%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33.3%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26.5%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23.7%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イギリス</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18.2%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19.1%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16.6%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18.1%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19.1%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フランス</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18.7%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17.4%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19.2%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24.6%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インドネシア</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19.4%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20.5%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39.5%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30.4%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22.3%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21.1%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トルコ</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8.8%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6.4%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9.5%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10.4%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15.2%</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15.6%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19.3%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18.3%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アルゼンチン</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9.5%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8.7%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8.1%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9.3%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22.0%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18.4%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16.8%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16.9%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オーストラリア</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12.4%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12.3%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13.5%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15.6%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14.0%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16.5%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16.4%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16.7%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インド</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4.0%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8.3%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9.1%</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11.9%</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13.3%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15.8%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16.3%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日本</a:t>
                      </a:r>
                      <a:endParaRPr lang="ja-JP" altLang="en-US" sz="1400" b="1" i="0" u="none" strike="noStrike" dirty="0">
                        <a:solidFill>
                          <a:srgbClr val="000000"/>
                        </a:solidFill>
                        <a:effectLst/>
                        <a:latin typeface="ＭＳ Ｐゴシック"/>
                      </a:endParaRPr>
                    </a:p>
                  </a:txBody>
                  <a:tcPr marL="9525" marR="9525" marT="9525" marB="0" anchor="ctr">
                    <a:solidFill>
                      <a:srgbClr val="FFFF00"/>
                    </a:solidFill>
                  </a:tcPr>
                </a:tc>
                <a:tc>
                  <a:txBody>
                    <a:bodyPr/>
                    <a:lstStyle/>
                    <a:p>
                      <a:pPr algn="r" fontAlgn="ctr"/>
                      <a:r>
                        <a:rPr lang="en-US" altLang="ja-JP" sz="1400" u="none" strike="noStrike">
                          <a:effectLst/>
                        </a:rPr>
                        <a:t>12.8%</a:t>
                      </a:r>
                      <a:endParaRPr lang="en-US" altLang="ja-JP" sz="1400" b="1" i="0" u="none" strike="noStrike">
                        <a:solidFill>
                          <a:srgbClr val="000000"/>
                        </a:solidFill>
                        <a:effectLst/>
                        <a:latin typeface="ＭＳ Ｐゴシック"/>
                      </a:endParaRPr>
                    </a:p>
                  </a:txBody>
                  <a:tcPr marL="9525" marR="9525" marT="9525" marB="0" anchor="ctr">
                    <a:solidFill>
                      <a:srgbClr val="FFFF00"/>
                    </a:solidFill>
                  </a:tcPr>
                </a:tc>
                <a:tc>
                  <a:txBody>
                    <a:bodyPr/>
                    <a:lstStyle/>
                    <a:p>
                      <a:pPr algn="r" fontAlgn="ctr"/>
                      <a:r>
                        <a:rPr lang="en-US" altLang="ja-JP" sz="1400" u="none" strike="noStrike" dirty="0">
                          <a:effectLst/>
                        </a:rPr>
                        <a:t>9.3%</a:t>
                      </a:r>
                      <a:endParaRPr lang="en-US" altLang="ja-JP" sz="1400" b="1" i="0" u="none" strike="noStrike" dirty="0">
                        <a:solidFill>
                          <a:srgbClr val="000000"/>
                        </a:solidFill>
                        <a:effectLst/>
                        <a:latin typeface="ＭＳ Ｐゴシック"/>
                      </a:endParaRPr>
                    </a:p>
                  </a:txBody>
                  <a:tcPr marL="9525" marR="9525" marT="9525" marB="0" anchor="ctr">
                    <a:solidFill>
                      <a:srgbClr val="FFFF00"/>
                    </a:solidFill>
                  </a:tcPr>
                </a:tc>
                <a:tc>
                  <a:txBody>
                    <a:bodyPr/>
                    <a:lstStyle/>
                    <a:p>
                      <a:pPr algn="r" fontAlgn="ctr"/>
                      <a:r>
                        <a:rPr lang="en-US" altLang="ja-JP" sz="1400" u="none" strike="noStrike" dirty="0">
                          <a:effectLst/>
                        </a:rPr>
                        <a:t>8.3%</a:t>
                      </a:r>
                      <a:endParaRPr lang="en-US" altLang="ja-JP" sz="1400" b="1" i="0" u="none" strike="noStrike" dirty="0">
                        <a:solidFill>
                          <a:srgbClr val="000000"/>
                        </a:solidFill>
                        <a:effectLst/>
                        <a:latin typeface="ＭＳ Ｐゴシック"/>
                      </a:endParaRPr>
                    </a:p>
                  </a:txBody>
                  <a:tcPr marL="9525" marR="9525" marT="9525" marB="0" anchor="ctr">
                    <a:solidFill>
                      <a:srgbClr val="FFFF00"/>
                    </a:solidFill>
                  </a:tcPr>
                </a:tc>
                <a:tc>
                  <a:txBody>
                    <a:bodyPr/>
                    <a:lstStyle/>
                    <a:p>
                      <a:pPr algn="r" fontAlgn="ctr"/>
                      <a:r>
                        <a:rPr lang="en-US" altLang="ja-JP" sz="1400" u="none" strike="noStrike" dirty="0">
                          <a:effectLst/>
                        </a:rPr>
                        <a:t>10.1%</a:t>
                      </a:r>
                      <a:endParaRPr lang="en-US" altLang="ja-JP" sz="1400" b="1" i="0" u="none" strike="noStrike" dirty="0">
                        <a:solidFill>
                          <a:srgbClr val="000000"/>
                        </a:solidFill>
                        <a:effectLst/>
                        <a:latin typeface="ＭＳ Ｐゴシック"/>
                      </a:endParaRPr>
                    </a:p>
                  </a:txBody>
                  <a:tcPr marL="9525" marR="9525" marT="9525" marB="0" anchor="ctr">
                    <a:solidFill>
                      <a:srgbClr val="FFFF00"/>
                    </a:solidFill>
                  </a:tcPr>
                </a:tc>
                <a:tc>
                  <a:txBody>
                    <a:bodyPr/>
                    <a:lstStyle/>
                    <a:p>
                      <a:pPr algn="r" fontAlgn="ctr"/>
                      <a:r>
                        <a:rPr lang="en-US" altLang="ja-JP" sz="1400" u="none" strike="noStrike" dirty="0">
                          <a:effectLst/>
                        </a:rPr>
                        <a:t>13.0%</a:t>
                      </a:r>
                      <a:endParaRPr lang="en-US" altLang="ja-JP" sz="1400" b="1" i="0" u="none" strike="noStrike" dirty="0">
                        <a:solidFill>
                          <a:srgbClr val="000000"/>
                        </a:solidFill>
                        <a:effectLst/>
                        <a:latin typeface="ＭＳ Ｐゴシック"/>
                      </a:endParaRPr>
                    </a:p>
                  </a:txBody>
                  <a:tcPr marL="9525" marR="9525" marT="9525" marB="0" anchor="ctr">
                    <a:solidFill>
                      <a:srgbClr val="FFFF00"/>
                    </a:solidFill>
                  </a:tcPr>
                </a:tc>
                <a:tc>
                  <a:txBody>
                    <a:bodyPr/>
                    <a:lstStyle/>
                    <a:p>
                      <a:pPr algn="r" fontAlgn="ctr"/>
                      <a:r>
                        <a:rPr lang="en-US" altLang="ja-JP" sz="1400" u="none" strike="noStrike" dirty="0">
                          <a:effectLst/>
                        </a:rPr>
                        <a:t>14.0%</a:t>
                      </a:r>
                      <a:endParaRPr lang="en-US" altLang="ja-JP" sz="1400" b="1" i="0" u="none" strike="noStrike" dirty="0">
                        <a:solidFill>
                          <a:srgbClr val="000000"/>
                        </a:solidFill>
                        <a:effectLst/>
                        <a:latin typeface="ＭＳ Ｐゴシック"/>
                      </a:endParaRPr>
                    </a:p>
                  </a:txBody>
                  <a:tcPr marL="9525" marR="9525" marT="9525" marB="0" anchor="ctr">
                    <a:solidFill>
                      <a:srgbClr val="FFFF00"/>
                    </a:solidFill>
                  </a:tcPr>
                </a:tc>
                <a:tc>
                  <a:txBody>
                    <a:bodyPr/>
                    <a:lstStyle/>
                    <a:p>
                      <a:pPr algn="r" fontAlgn="ctr"/>
                      <a:r>
                        <a:rPr lang="en-US" altLang="ja-JP" sz="1400" u="none" strike="noStrike" dirty="0">
                          <a:effectLst/>
                        </a:rPr>
                        <a:t>13.4%</a:t>
                      </a:r>
                      <a:endParaRPr lang="en-US" altLang="ja-JP" sz="1400" b="1" i="0" u="none" strike="noStrike" dirty="0">
                        <a:solidFill>
                          <a:srgbClr val="000000"/>
                        </a:solidFill>
                        <a:effectLst/>
                        <a:latin typeface="ＭＳ Ｐゴシック"/>
                      </a:endParaRPr>
                    </a:p>
                  </a:txBody>
                  <a:tcPr marL="9525" marR="9525" marT="9525" marB="0" anchor="ctr">
                    <a:solidFill>
                      <a:srgbClr val="FFFF00"/>
                    </a:solidFill>
                  </a:tcPr>
                </a:tc>
                <a:tc>
                  <a:txBody>
                    <a:bodyPr/>
                    <a:lstStyle/>
                    <a:p>
                      <a:pPr algn="r" fontAlgn="ctr"/>
                      <a:r>
                        <a:rPr lang="en-US" altLang="ja-JP" sz="1400" u="none" strike="noStrike" dirty="0">
                          <a:effectLst/>
                        </a:rPr>
                        <a:t>14.5%</a:t>
                      </a:r>
                      <a:endParaRPr lang="en-US" altLang="ja-JP" sz="1400" b="1" i="0" u="none" strike="noStrike" dirty="0">
                        <a:solidFill>
                          <a:srgbClr val="000000"/>
                        </a:solidFill>
                        <a:effectLst/>
                        <a:latin typeface="ＭＳ Ｐゴシック"/>
                      </a:endParaRPr>
                    </a:p>
                  </a:txBody>
                  <a:tcPr marL="9525" marR="9525" marT="9525" marB="0" anchor="ctr">
                    <a:solidFill>
                      <a:srgbClr val="FFFF00"/>
                    </a:solidFill>
                  </a:tcPr>
                </a:tc>
              </a:tr>
              <a:tr h="241947">
                <a:tc>
                  <a:txBody>
                    <a:bodyPr/>
                    <a:lstStyle/>
                    <a:p>
                      <a:pPr lvl="0" algn="l" fontAlgn="ctr"/>
                      <a:r>
                        <a:rPr lang="ja-JP" altLang="en-US" sz="1400" b="1" u="none" strike="noStrike" dirty="0">
                          <a:effectLst/>
                        </a:rPr>
                        <a:t>ブラジル</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13.7%</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dirty="0">
                          <a:effectLst/>
                        </a:rPr>
                        <a:t>7.8%</a:t>
                      </a:r>
                      <a:endParaRPr lang="en-US" altLang="ja-JP"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6.0%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8.5%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13.4%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9.4%</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10.8%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10.8%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アメリカ</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5.0%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6.5%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7.6%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7.5%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6.8%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8.5%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9.5%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9.3%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r>
              <a:tr h="241947">
                <a:tc>
                  <a:txBody>
                    <a:bodyPr/>
                    <a:lstStyle/>
                    <a:p>
                      <a:pPr lvl="0" algn="l" fontAlgn="ctr"/>
                      <a:r>
                        <a:rPr lang="ja-JP" altLang="en-US" sz="1400" b="1" u="none" strike="noStrike" dirty="0">
                          <a:effectLst/>
                        </a:rPr>
                        <a:t>世界計</a:t>
                      </a:r>
                      <a:endParaRPr lang="ja-JP" altLang="en-US" sz="1400" b="1" i="0"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14.8%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15.5%</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17.0%</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19.6%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22.6%</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23.8%</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a:effectLst/>
                        </a:rPr>
                        <a:t>25.3%</a:t>
                      </a:r>
                      <a:endParaRPr lang="en-US" altLang="ja-JP" sz="1400" b="1" i="0" u="none" strike="noStrike">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1400" u="none" strike="noStrike" dirty="0">
                          <a:effectLst/>
                        </a:rPr>
                        <a:t>25.2%</a:t>
                      </a:r>
                      <a:endParaRPr lang="en-US" altLang="ja-JP" sz="1400" b="1" i="0" u="none" strike="noStrike" dirty="0">
                        <a:solidFill>
                          <a:srgbClr val="000000"/>
                        </a:solidFill>
                        <a:effectLst/>
                        <a:latin typeface="ＭＳ Ｐゴシック"/>
                      </a:endParaRPr>
                    </a:p>
                  </a:txBody>
                  <a:tcPr marL="9525" marR="9525" marT="9525" marB="0"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solidFill>
              <a:schemeClr val="accent2"/>
            </a:solidFill>
          </a:ln>
        </p:spPr>
        <p:txBody>
          <a:bodyPr/>
          <a:lstStyle/>
          <a:p>
            <a:pPr eaLnBrk="1" hangingPunct="1">
              <a:defRPr/>
            </a:pPr>
            <a:r>
              <a:rPr lang="ja-JP" altLang="en-US" smtClean="0"/>
              <a:t>国際収支に計上する基準</a:t>
            </a:r>
          </a:p>
        </p:txBody>
      </p:sp>
      <p:sp>
        <p:nvSpPr>
          <p:cNvPr id="29699" name="Rectangle 3"/>
          <p:cNvSpPr>
            <a:spLocks noGrp="1" noChangeArrowheads="1"/>
          </p:cNvSpPr>
          <p:nvPr>
            <p:ph type="body" idx="1"/>
          </p:nvPr>
        </p:nvSpPr>
        <p:spPr>
          <a:xfrm>
            <a:off x="457200" y="1600200"/>
            <a:ext cx="8229600" cy="4972050"/>
          </a:xfrm>
        </p:spPr>
        <p:txBody>
          <a:bodyPr/>
          <a:lstStyle/>
          <a:p>
            <a:pPr eaLnBrk="1" hangingPunct="1">
              <a:defRPr/>
            </a:pPr>
            <a:r>
              <a:rPr lang="ja-JP" altLang="en-US" sz="3600" dirty="0" smtClean="0"/>
              <a:t>国境や国籍とは無関係である。</a:t>
            </a:r>
          </a:p>
          <a:p>
            <a:pPr eaLnBrk="1" hangingPunct="1">
              <a:defRPr/>
            </a:pPr>
            <a:r>
              <a:rPr lang="ja-JP" altLang="en-US" sz="3600" dirty="0" smtClean="0"/>
              <a:t>居住民（者）ｒｅｓｉｄｅｎｔと非居住民（者）　ｎｏｎ</a:t>
            </a:r>
            <a:r>
              <a:rPr lang="en-US" altLang="ja-JP" sz="3600" dirty="0" smtClean="0"/>
              <a:t>-</a:t>
            </a:r>
            <a:r>
              <a:rPr lang="ja-JP" altLang="en-US" sz="3600" dirty="0" smtClean="0"/>
              <a:t>ｒｅｓｉｄｅｎｔ間でなされた取引であること。</a:t>
            </a:r>
            <a:endParaRPr lang="en-US" altLang="ja-JP" sz="3600" dirty="0" smtClean="0"/>
          </a:p>
          <a:p>
            <a:pPr marL="342900" lvl="1" indent="-342900" eaLnBrk="1" hangingPunct="1">
              <a:buClr>
                <a:schemeClr val="hlink"/>
              </a:buClr>
              <a:defRPr/>
            </a:pPr>
            <a:r>
              <a:rPr lang="ja-JP" altLang="en-US" sz="4000" dirty="0" smtClean="0"/>
              <a:t>複式簿記の原則（</a:t>
            </a:r>
            <a:r>
              <a:rPr lang="en-US" altLang="ja-JP" sz="4000" dirty="0" smtClean="0"/>
              <a:t>2014</a:t>
            </a:r>
            <a:r>
              <a:rPr lang="ja-JP" altLang="en-US" sz="4000" dirty="0" smtClean="0"/>
              <a:t>年２月）</a:t>
            </a:r>
          </a:p>
          <a:p>
            <a:pPr eaLnBrk="1" hangingPunct="1">
              <a:defRPr/>
            </a:pPr>
            <a:endParaRPr lang="ja-JP" altLang="en-US" sz="3600" dirty="0" smtClean="0"/>
          </a:p>
        </p:txBody>
      </p:sp>
      <p:graphicFrame>
        <p:nvGraphicFramePr>
          <p:cNvPr id="6" name="表 5"/>
          <p:cNvGraphicFramePr>
            <a:graphicFrameLocks noGrp="1"/>
          </p:cNvGraphicFramePr>
          <p:nvPr>
            <p:extLst>
              <p:ext uri="{D42A27DB-BD31-4B8C-83A1-F6EECF244321}">
                <p14:modId xmlns:p14="http://schemas.microsoft.com/office/powerpoint/2010/main" val="107453435"/>
              </p:ext>
            </p:extLst>
          </p:nvPr>
        </p:nvGraphicFramePr>
        <p:xfrm>
          <a:off x="500063" y="4786313"/>
          <a:ext cx="7786742" cy="1857389"/>
        </p:xfrm>
        <a:graphic>
          <a:graphicData uri="http://schemas.openxmlformats.org/drawingml/2006/table">
            <a:tbl>
              <a:tblPr firstRow="1" firstCol="1" lastRow="1" lastCol="1" bandRow="1" bandCol="1">
                <a:tableStyleId>{2D5ABB26-0587-4C30-8999-92F81FD0307C}</a:tableStyleId>
              </a:tblPr>
              <a:tblGrid>
                <a:gridCol w="3893371"/>
                <a:gridCol w="3893371"/>
              </a:tblGrid>
              <a:tr h="517926">
                <a:tc>
                  <a:txBody>
                    <a:bodyPr/>
                    <a:lstStyle/>
                    <a:p>
                      <a:pPr algn="ctr">
                        <a:spcAft>
                          <a:spcPts val="0"/>
                        </a:spcAft>
                      </a:pPr>
                      <a:r>
                        <a:rPr lang="zh-TW" sz="2800" kern="100" dirty="0">
                          <a:solidFill>
                            <a:schemeClr val="tx1"/>
                          </a:solidFill>
                        </a:rPr>
                        <a:t>貸記（＋）</a:t>
                      </a:r>
                      <a:endParaRPr lang="ja-JP" sz="2800" kern="100" dirty="0">
                        <a:solidFill>
                          <a:schemeClr val="tx1"/>
                        </a:solidFill>
                        <a:latin typeface="Century"/>
                        <a:ea typeface="ＭＳ 明朝"/>
                        <a:cs typeface="Times New Roman"/>
                      </a:endParaRPr>
                    </a:p>
                  </a:txBody>
                  <a:tcPr marL="68580" marR="68580" marT="0" marB="0">
                    <a:lnR w="12700" cap="flat" cmpd="sng" algn="ctr">
                      <a:solidFill>
                        <a:schemeClr val="tx2">
                          <a:lumMod val="75000"/>
                        </a:schemeClr>
                      </a:solidFill>
                      <a:prstDash val="solid"/>
                      <a:round/>
                      <a:headEnd type="none" w="med" len="med"/>
                      <a:tailEnd type="none" w="med" len="med"/>
                    </a:lnR>
                    <a:lnB w="12700" cap="flat" cmpd="sng" algn="ctr">
                      <a:solidFill>
                        <a:schemeClr val="tx2">
                          <a:lumMod val="75000"/>
                        </a:schemeClr>
                      </a:solidFill>
                      <a:prstDash val="solid"/>
                      <a:round/>
                      <a:headEnd type="none" w="med" len="med"/>
                      <a:tailEnd type="none" w="med" len="med"/>
                    </a:lnB>
                    <a:solidFill>
                      <a:schemeClr val="accent1"/>
                    </a:solidFill>
                  </a:tcPr>
                </a:tc>
                <a:tc>
                  <a:txBody>
                    <a:bodyPr/>
                    <a:lstStyle/>
                    <a:p>
                      <a:pPr algn="ctr">
                        <a:spcAft>
                          <a:spcPts val="0"/>
                        </a:spcAft>
                      </a:pPr>
                      <a:r>
                        <a:rPr lang="ja-JP" sz="2800" kern="100" dirty="0">
                          <a:solidFill>
                            <a:schemeClr val="tx1"/>
                          </a:solidFill>
                        </a:rPr>
                        <a:t>借記（－）</a:t>
                      </a:r>
                      <a:endParaRPr lang="ja-JP" sz="2800" kern="100" dirty="0">
                        <a:solidFill>
                          <a:schemeClr val="tx1"/>
                        </a:solidFill>
                        <a:latin typeface="Century"/>
                        <a:ea typeface="ＭＳ 明朝"/>
                        <a:cs typeface="Times New Roman"/>
                      </a:endParaRPr>
                    </a:p>
                  </a:txBody>
                  <a:tcPr marL="68580" marR="68580" marT="0" marB="0">
                    <a:lnL w="12700" cap="flat" cmpd="sng" algn="ctr">
                      <a:solidFill>
                        <a:schemeClr val="tx2">
                          <a:lumMod val="75000"/>
                        </a:schemeClr>
                      </a:solidFill>
                      <a:prstDash val="solid"/>
                      <a:round/>
                      <a:headEnd type="none" w="med" len="med"/>
                      <a:tailEnd type="none" w="med" len="med"/>
                    </a:lnL>
                    <a:lnB w="12700" cap="flat" cmpd="sng" algn="ctr">
                      <a:solidFill>
                        <a:schemeClr val="tx2">
                          <a:lumMod val="75000"/>
                        </a:schemeClr>
                      </a:solidFill>
                      <a:prstDash val="solid"/>
                      <a:round/>
                      <a:headEnd type="none" w="med" len="med"/>
                      <a:tailEnd type="none" w="med" len="med"/>
                    </a:lnB>
                    <a:solidFill>
                      <a:schemeClr val="accent1"/>
                    </a:solidFill>
                  </a:tcPr>
                </a:tc>
              </a:tr>
              <a:tr h="1339463">
                <a:tc>
                  <a:txBody>
                    <a:bodyPr/>
                    <a:lstStyle/>
                    <a:p>
                      <a:pPr marL="400050" algn="l">
                        <a:spcAft>
                          <a:spcPts val="0"/>
                        </a:spcAft>
                      </a:pPr>
                      <a:r>
                        <a:rPr lang="ja-JP" sz="2800" kern="100" dirty="0">
                          <a:solidFill>
                            <a:schemeClr val="tx1"/>
                          </a:solidFill>
                        </a:rPr>
                        <a:t>・ 財・サービスの輸出</a:t>
                      </a:r>
                    </a:p>
                    <a:p>
                      <a:pPr marL="400050" algn="l">
                        <a:spcAft>
                          <a:spcPts val="0"/>
                        </a:spcAft>
                      </a:pPr>
                      <a:r>
                        <a:rPr lang="ja-JP" sz="2800" kern="100" dirty="0">
                          <a:solidFill>
                            <a:schemeClr val="tx1"/>
                          </a:solidFill>
                        </a:rPr>
                        <a:t>・ 金融資産</a:t>
                      </a:r>
                      <a:r>
                        <a:rPr lang="ja-JP" sz="2800" kern="100" dirty="0" smtClean="0">
                          <a:solidFill>
                            <a:schemeClr val="tx1"/>
                          </a:solidFill>
                        </a:rPr>
                        <a:t>の</a:t>
                      </a:r>
                      <a:r>
                        <a:rPr lang="ja-JP" altLang="en-US" sz="2800" kern="100" dirty="0" smtClean="0">
                          <a:solidFill>
                            <a:schemeClr val="tx1"/>
                          </a:solidFill>
                        </a:rPr>
                        <a:t>増加</a:t>
                      </a:r>
                      <a:endParaRPr lang="ja-JP" sz="2800" kern="100" dirty="0">
                        <a:solidFill>
                          <a:schemeClr val="tx1"/>
                        </a:solidFill>
                      </a:endParaRPr>
                    </a:p>
                    <a:p>
                      <a:pPr marL="400050" algn="l">
                        <a:spcAft>
                          <a:spcPts val="0"/>
                        </a:spcAft>
                      </a:pPr>
                      <a:r>
                        <a:rPr lang="ja-JP" sz="2800" kern="100" dirty="0">
                          <a:solidFill>
                            <a:schemeClr val="tx1"/>
                          </a:solidFill>
                        </a:rPr>
                        <a:t>・ 金融負債の増加</a:t>
                      </a:r>
                      <a:endParaRPr lang="ja-JP" sz="2800" kern="100" dirty="0">
                        <a:solidFill>
                          <a:schemeClr val="tx1"/>
                        </a:solidFill>
                        <a:latin typeface="Century"/>
                        <a:ea typeface="ＭＳ 明朝"/>
                        <a:cs typeface="Times New Roman"/>
                      </a:endParaRPr>
                    </a:p>
                  </a:txBody>
                  <a:tcPr marL="68580" marR="68580" marT="0" marB="0">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solidFill>
                      <a:schemeClr val="accent1"/>
                    </a:solidFill>
                  </a:tcPr>
                </a:tc>
                <a:tc>
                  <a:txBody>
                    <a:bodyPr/>
                    <a:lstStyle/>
                    <a:p>
                      <a:pPr marL="400050" algn="l">
                        <a:spcAft>
                          <a:spcPts val="0"/>
                        </a:spcAft>
                      </a:pPr>
                      <a:r>
                        <a:rPr lang="ja-JP" sz="2800" kern="100" dirty="0">
                          <a:solidFill>
                            <a:schemeClr val="tx1"/>
                          </a:solidFill>
                        </a:rPr>
                        <a:t>・ 財・サービスの輸入</a:t>
                      </a:r>
                    </a:p>
                    <a:p>
                      <a:pPr marL="400050" algn="l">
                        <a:spcAft>
                          <a:spcPts val="0"/>
                        </a:spcAft>
                      </a:pPr>
                      <a:r>
                        <a:rPr lang="ja-JP" sz="2800" kern="100" dirty="0">
                          <a:solidFill>
                            <a:schemeClr val="tx1"/>
                          </a:solidFill>
                        </a:rPr>
                        <a:t>・ 金融資産</a:t>
                      </a:r>
                      <a:r>
                        <a:rPr lang="ja-JP" sz="2800" kern="100" dirty="0" smtClean="0">
                          <a:solidFill>
                            <a:schemeClr val="tx1"/>
                          </a:solidFill>
                        </a:rPr>
                        <a:t>の</a:t>
                      </a:r>
                      <a:r>
                        <a:rPr lang="ja-JP" altLang="en-US" sz="2800" kern="100" dirty="0" smtClean="0">
                          <a:solidFill>
                            <a:schemeClr val="tx1"/>
                          </a:solidFill>
                        </a:rPr>
                        <a:t>減少</a:t>
                      </a:r>
                      <a:endParaRPr lang="ja-JP" sz="2800" kern="100" dirty="0">
                        <a:solidFill>
                          <a:schemeClr val="tx1"/>
                        </a:solidFill>
                      </a:endParaRPr>
                    </a:p>
                    <a:p>
                      <a:pPr marL="400050" algn="l">
                        <a:spcAft>
                          <a:spcPts val="0"/>
                        </a:spcAft>
                      </a:pPr>
                      <a:r>
                        <a:rPr lang="ja-JP" sz="2800" kern="100" dirty="0">
                          <a:solidFill>
                            <a:schemeClr val="tx1"/>
                          </a:solidFill>
                        </a:rPr>
                        <a:t>・ 金融負債の減少</a:t>
                      </a:r>
                      <a:endParaRPr lang="ja-JP" sz="2800" kern="100" dirty="0">
                        <a:solidFill>
                          <a:schemeClr val="tx1"/>
                        </a:solidFill>
                        <a:latin typeface="Century"/>
                        <a:ea typeface="ＭＳ 明朝"/>
                        <a:cs typeface="Times New Roman"/>
                      </a:endParaRPr>
                    </a:p>
                  </a:txBody>
                  <a:tcPr marL="68580" marR="68580" marT="0" marB="0">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solidFill>
                      <a:schemeClr val="accent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1+#ppt_w/2"/>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additive="base">
                                        <p:cTn id="19" dur="5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9699">
                                            <p:txEl>
                                              <p:pRg st="1" end="1"/>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 calcmode="lin" valueType="num">
                                      <p:cBhvr additive="base">
                                        <p:cTn id="23" dur="5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69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116632"/>
            <a:ext cx="8229600" cy="346050"/>
          </a:xfrm>
        </p:spPr>
        <p:txBody>
          <a:bodyPr/>
          <a:lstStyle/>
          <a:p>
            <a:r>
              <a:rPr lang="zh-TW" altLang="en-US" sz="3200" dirty="0"/>
              <a:t>政府債務残高対</a:t>
            </a:r>
            <a:r>
              <a:rPr lang="en-US" altLang="zh-TW" sz="3200" dirty="0" smtClean="0"/>
              <a:t>GDP</a:t>
            </a:r>
            <a:r>
              <a:rPr lang="zh-TW" altLang="en-US" sz="3200" dirty="0" smtClean="0"/>
              <a:t>比</a:t>
            </a:r>
            <a:r>
              <a:rPr lang="en-US" altLang="ja-JP" sz="3200" dirty="0" smtClean="0"/>
              <a:t>(IMF</a:t>
            </a:r>
            <a:r>
              <a:rPr lang="ja-JP" altLang="en-US" sz="3200" dirty="0" smtClean="0"/>
              <a:t>統計</a:t>
            </a:r>
            <a:r>
              <a:rPr lang="en-US" altLang="ja-JP" sz="3200" dirty="0" smtClean="0"/>
              <a:t>)</a:t>
            </a: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73999083"/>
              </p:ext>
            </p:extLst>
          </p:nvPr>
        </p:nvGraphicFramePr>
        <p:xfrm>
          <a:off x="323526" y="620704"/>
          <a:ext cx="8424936" cy="6048655"/>
        </p:xfrm>
        <a:graphic>
          <a:graphicData uri="http://schemas.openxmlformats.org/drawingml/2006/table">
            <a:tbl>
              <a:tblPr/>
              <a:tblGrid>
                <a:gridCol w="1818497"/>
                <a:gridCol w="943777"/>
                <a:gridCol w="943777"/>
                <a:gridCol w="943777"/>
                <a:gridCol w="943777"/>
                <a:gridCol w="943777"/>
                <a:gridCol w="943777"/>
                <a:gridCol w="943777"/>
              </a:tblGrid>
              <a:tr h="262985">
                <a:tc>
                  <a:txBody>
                    <a:bodyPr/>
                    <a:lstStyle/>
                    <a:p>
                      <a:pPr algn="ctr" fontAlgn="ctr"/>
                      <a:r>
                        <a:rPr lang="ja-JP" altLang="en-US" sz="1600" b="1" i="0" u="none" strike="noStrike" dirty="0">
                          <a:solidFill>
                            <a:srgbClr val="000000"/>
                          </a:solidFill>
                          <a:effectLst/>
                          <a:latin typeface="ＭＳ Ｐゴシック"/>
                        </a:rPr>
                        <a:t>国名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ＭＳ Ｐゴシック"/>
                        </a:rPr>
                        <a:t>1990</a:t>
                      </a:r>
                      <a:r>
                        <a:rPr lang="ja-JP" altLang="en-US" sz="1600" b="1"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ＭＳ Ｐゴシック"/>
                        </a:rPr>
                        <a:t>1995</a:t>
                      </a:r>
                      <a:r>
                        <a:rPr lang="ja-JP" altLang="en-US" sz="1600" b="1"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ＭＳ Ｐゴシック"/>
                        </a:rPr>
                        <a:t>2000</a:t>
                      </a:r>
                      <a:r>
                        <a:rPr lang="ja-JP" altLang="en-US" sz="1600" b="1"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ＭＳ Ｐゴシック"/>
                        </a:rPr>
                        <a:t>2005</a:t>
                      </a:r>
                      <a:r>
                        <a:rPr lang="ja-JP" altLang="en-US" sz="1600" b="1"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ＭＳ Ｐゴシック"/>
                        </a:rPr>
                        <a:t>2010</a:t>
                      </a:r>
                      <a:r>
                        <a:rPr lang="ja-JP" altLang="en-US" sz="1600" b="1"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ＭＳ Ｐゴシック"/>
                        </a:rPr>
                        <a:t>2012</a:t>
                      </a:r>
                      <a:r>
                        <a:rPr lang="ja-JP" altLang="en-US" sz="1600" b="1"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ＭＳ Ｐゴシック"/>
                        </a:rPr>
                        <a:t>2013</a:t>
                      </a:r>
                      <a:r>
                        <a:rPr lang="ja-JP" altLang="en-US" sz="1600" b="1"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dirty="0">
                          <a:solidFill>
                            <a:srgbClr val="000000"/>
                          </a:solidFill>
                          <a:effectLst/>
                          <a:latin typeface="ＭＳ Ｐゴシック"/>
                        </a:rPr>
                        <a:t>日本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rgbClr val="000000"/>
                          </a:solidFill>
                          <a:effectLst/>
                          <a:latin typeface="ＭＳ Ｐゴシック"/>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rgbClr val="000000"/>
                          </a:solidFill>
                          <a:effectLst/>
                          <a:latin typeface="ＭＳ Ｐゴシック"/>
                        </a:rPr>
                        <a:t>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rgbClr val="000000"/>
                          </a:solidFill>
                          <a:effectLst/>
                          <a:latin typeface="ＭＳ Ｐゴシック"/>
                        </a:rPr>
                        <a:t>143.8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rgbClr val="000000"/>
                          </a:solidFill>
                          <a:effectLst/>
                          <a:latin typeface="ＭＳ Ｐゴシック"/>
                        </a:rPr>
                        <a:t>186.4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rgbClr val="000000"/>
                          </a:solidFill>
                          <a:effectLst/>
                          <a:latin typeface="ＭＳ Ｐゴシック"/>
                        </a:rPr>
                        <a:t>216.0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a:solidFill>
                            <a:srgbClr val="000000"/>
                          </a:solidFill>
                          <a:effectLst/>
                          <a:latin typeface="ＭＳ Ｐゴシック"/>
                        </a:rPr>
                        <a:t>237.3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600" b="1" i="0" u="none" strike="noStrike" dirty="0">
                          <a:solidFill>
                            <a:srgbClr val="000000"/>
                          </a:solidFill>
                          <a:effectLst/>
                          <a:latin typeface="ＭＳ Ｐゴシック"/>
                        </a:rPr>
                        <a:t>243.2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2985">
                <a:tc>
                  <a:txBody>
                    <a:bodyPr/>
                    <a:lstStyle/>
                    <a:p>
                      <a:pPr algn="l" fontAlgn="ctr"/>
                      <a:r>
                        <a:rPr lang="ja-JP" altLang="en-US" sz="1600" b="1" i="0" u="none" strike="noStrike">
                          <a:solidFill>
                            <a:srgbClr val="000000"/>
                          </a:solidFill>
                          <a:effectLst/>
                          <a:latin typeface="ＭＳ Ｐゴシック"/>
                        </a:rPr>
                        <a:t>ギリシャ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148.3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157.2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173.8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イタリア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アメリカ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スペイン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フランス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イギリス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カナダ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ドイツ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78.1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インド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ブラジル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アルゼンチン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メキシコ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タイ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南アフリカ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韓国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トルコ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オーストラリア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インドネシア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中国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ロシア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85">
                <a:tc>
                  <a:txBody>
                    <a:bodyPr/>
                    <a:lstStyle/>
                    <a:p>
                      <a:pPr algn="l" fontAlgn="ctr"/>
                      <a:r>
                        <a:rPr lang="ja-JP" altLang="en-US" sz="1600" b="1" i="0" u="none" strike="noStrike">
                          <a:solidFill>
                            <a:srgbClr val="000000"/>
                          </a:solidFill>
                          <a:effectLst/>
                          <a:latin typeface="ＭＳ Ｐゴシック"/>
                        </a:rPr>
                        <a:t>サウジアラビア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1" i="0" u="none" strike="noStrike">
                          <a:solidFill>
                            <a:srgbClr val="000000"/>
                          </a:solidFill>
                          <a:effectLst/>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92751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116632"/>
            <a:ext cx="8229600" cy="346050"/>
          </a:xfrm>
        </p:spPr>
        <p:txBody>
          <a:bodyPr/>
          <a:lstStyle/>
          <a:p>
            <a:r>
              <a:rPr lang="zh-TW" altLang="en-US" sz="3200" dirty="0"/>
              <a:t>政府債務残高対</a:t>
            </a:r>
            <a:r>
              <a:rPr lang="en-US" altLang="zh-TW" sz="3200" dirty="0" smtClean="0"/>
              <a:t>GDP</a:t>
            </a:r>
            <a:r>
              <a:rPr lang="zh-TW" altLang="en-US" sz="3200" dirty="0" smtClean="0"/>
              <a:t>比</a:t>
            </a:r>
            <a:r>
              <a:rPr lang="ja-JP" altLang="en-US" sz="3200" dirty="0" smtClean="0"/>
              <a:t>推移</a:t>
            </a:r>
            <a:r>
              <a:rPr lang="en-US" altLang="ja-JP" sz="3200" dirty="0" smtClean="0"/>
              <a:t>(IMF</a:t>
            </a:r>
            <a:r>
              <a:rPr lang="ja-JP" altLang="en-US" sz="3200" dirty="0" smtClean="0"/>
              <a:t>統計</a:t>
            </a:r>
            <a:r>
              <a:rPr lang="en-US" altLang="ja-JP" sz="3200" dirty="0" smtClean="0"/>
              <a:t>)</a:t>
            </a:r>
            <a:endParaRPr kumimoji="1" lang="ja-JP" altLang="en-US" sz="32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46236522"/>
              </p:ext>
            </p:extLst>
          </p:nvPr>
        </p:nvGraphicFramePr>
        <p:xfrm>
          <a:off x="179512" y="692696"/>
          <a:ext cx="8856984"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74828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0"/>
            <a:ext cx="8229600" cy="548680"/>
          </a:xfrm>
        </p:spPr>
        <p:txBody>
          <a:bodyPr/>
          <a:lstStyle/>
          <a:p>
            <a:r>
              <a:rPr lang="ja-JP" altLang="en-US" sz="3200" dirty="0"/>
              <a:t>家計</a:t>
            </a:r>
            <a:r>
              <a:rPr lang="ja-JP" altLang="en-US" sz="3200" dirty="0" smtClean="0"/>
              <a:t>貯蓄率</a:t>
            </a:r>
            <a:r>
              <a:rPr lang="ja-JP" altLang="en-US" sz="3200" dirty="0"/>
              <a:t>（</a:t>
            </a:r>
            <a:r>
              <a:rPr lang="en-US" altLang="ja-JP" sz="3200" dirty="0" smtClean="0"/>
              <a:t>OECD</a:t>
            </a:r>
            <a:r>
              <a:rPr lang="ja-JP" altLang="en-US" sz="3200" dirty="0" smtClean="0"/>
              <a:t>統計）</a:t>
            </a:r>
            <a:endParaRPr kumimoji="1" lang="ja-JP" altLang="en-US" sz="32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02408480"/>
              </p:ext>
            </p:extLst>
          </p:nvPr>
        </p:nvGraphicFramePr>
        <p:xfrm>
          <a:off x="107504" y="908720"/>
          <a:ext cx="8784976"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47229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title"/>
          </p:nvPr>
        </p:nvSpPr>
        <p:spPr/>
        <p:txBody>
          <a:bodyPr/>
          <a:lstStyle/>
          <a:p>
            <a:pPr eaLnBrk="1" hangingPunct="1">
              <a:defRPr/>
            </a:pPr>
            <a:r>
              <a:rPr lang="ja-JP" altLang="en-US" smtClean="0"/>
              <a:t>クローサー国際収支発展段階説</a:t>
            </a:r>
          </a:p>
        </p:txBody>
      </p:sp>
      <p:graphicFrame>
        <p:nvGraphicFramePr>
          <p:cNvPr id="172147" name="Group 115"/>
          <p:cNvGraphicFramePr>
            <a:graphicFrameLocks noGrp="1"/>
          </p:cNvGraphicFramePr>
          <p:nvPr>
            <p:ph idx="1"/>
          </p:nvPr>
        </p:nvGraphicFramePr>
        <p:xfrm>
          <a:off x="179388" y="1341438"/>
          <a:ext cx="8777287" cy="5390199"/>
        </p:xfrm>
        <a:graphic>
          <a:graphicData uri="http://schemas.openxmlformats.org/drawingml/2006/table">
            <a:tbl>
              <a:tblPr/>
              <a:tblGrid>
                <a:gridCol w="2592387"/>
                <a:gridCol w="1546225"/>
                <a:gridCol w="1546225"/>
                <a:gridCol w="1546225"/>
                <a:gridCol w="1546225"/>
              </a:tblGrid>
              <a:tr h="760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65000"/>
                        <a:buFont typeface="Wingdings" pitchFamily="2" charset="2"/>
                        <a:buNone/>
                        <a:tabLst/>
                      </a:pPr>
                      <a:r>
                        <a:rPr kumimoji="1" lang="ja-JP" alt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貿易・サービス収支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所得収支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経常収支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金融収支（長期）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未成熟の債務国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成熟した債務国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債務返済国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未成熟の債権国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成熟した債権国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債権取り崩し国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r>
              <a:rPr lang="ja-JP" altLang="en-US" smtClean="0"/>
              <a:t>クローサー国際収支発展段階説</a:t>
            </a:r>
          </a:p>
        </p:txBody>
      </p:sp>
      <p:graphicFrame>
        <p:nvGraphicFramePr>
          <p:cNvPr id="209987" name="Group 67"/>
          <p:cNvGraphicFramePr>
            <a:graphicFrameLocks noGrp="1"/>
          </p:cNvGraphicFramePr>
          <p:nvPr>
            <p:ph idx="1"/>
          </p:nvPr>
        </p:nvGraphicFramePr>
        <p:xfrm>
          <a:off x="179388" y="1341438"/>
          <a:ext cx="8777287" cy="4567239"/>
        </p:xfrm>
        <a:graphic>
          <a:graphicData uri="http://schemas.openxmlformats.org/drawingml/2006/table">
            <a:tbl>
              <a:tblPr/>
              <a:tblGrid>
                <a:gridCol w="2592387"/>
                <a:gridCol w="1546225"/>
                <a:gridCol w="1546225"/>
                <a:gridCol w="1546225"/>
                <a:gridCol w="1546225"/>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未成熟の債務国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メキシコ</a:t>
                      </a:r>
                      <a:endParaRPr kumimoji="1" lang="en-US" altLang="ja-JP"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ペルー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ブラジル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アルゼンチン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チリ　スペイン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成熟した債務国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カナダ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en-US" altLang="ja-JP"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タイ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マレーシア</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債務返済国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ノルウェー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デンマーク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スエーデン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0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未成熟の債権国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フランス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オランダ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日本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ea typeface="ＭＳ Ｐゴシック" pitchFamily="50" charset="-128"/>
                        </a:rPr>
                        <a:t>　</a:t>
                      </a: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シンガポール</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成熟した債権国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スイス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0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債権取り崩し国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イギリス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ja-JP" alt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米国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000" b="0" i="0" u="none" strike="noStrike" cap="none" normalizeH="0" baseline="0" smtClean="0">
                        <a:ln>
                          <a:noFill/>
                        </a:ln>
                        <a:solidFill>
                          <a:srgbClr val="FF0000"/>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ja-JP" altLang="ja-JP"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テキスト ボックス 1"/>
          <p:cNvSpPr txBox="1"/>
          <p:nvPr/>
        </p:nvSpPr>
        <p:spPr>
          <a:xfrm>
            <a:off x="5535941" y="6268862"/>
            <a:ext cx="2861681" cy="400110"/>
          </a:xfrm>
          <a:prstGeom prst="rect">
            <a:avLst/>
          </a:prstGeom>
          <a:noFill/>
        </p:spPr>
        <p:txBody>
          <a:bodyPr wrap="none" rtlCol="0">
            <a:spAutoFit/>
          </a:bodyPr>
          <a:lstStyle/>
          <a:p>
            <a:r>
              <a:rPr lang="ja-JP" altLang="ja-JP" sz="2000" b="1" dirty="0" smtClean="0"/>
              <a:t>（</a:t>
            </a:r>
            <a:r>
              <a:rPr lang="ja-JP" altLang="en-US" sz="2000" b="1" dirty="0"/>
              <a:t>通商</a:t>
            </a:r>
            <a:r>
              <a:rPr lang="ja-JP" altLang="ja-JP" sz="2000" b="1" dirty="0" smtClean="0"/>
              <a:t>白書</a:t>
            </a:r>
            <a:r>
              <a:rPr lang="ja-JP" altLang="ja-JP" sz="2000" b="1" dirty="0"/>
              <a:t>平成１４年版）</a:t>
            </a:r>
            <a:endParaRPr kumimoji="1" lang="ja-JP" altLang="en-US" sz="2000" b="1"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838200" y="0"/>
            <a:ext cx="7772400" cy="1143000"/>
          </a:xfrm>
        </p:spPr>
        <p:txBody>
          <a:bodyPr/>
          <a:lstStyle/>
          <a:p>
            <a:pPr marL="484632" indent="0" eaLnBrk="1" fontAlgn="auto" hangingPunct="1">
              <a:spcAft>
                <a:spcPts val="0"/>
              </a:spcAft>
              <a:defRPr/>
            </a:pPr>
            <a:r>
              <a:rPr lang="ja-JP" altLang="en-US">
                <a:solidFill>
                  <a:schemeClr val="accent1">
                    <a:tint val="83000"/>
                    <a:satMod val="150000"/>
                  </a:schemeClr>
                </a:solidFill>
              </a:rPr>
              <a:t>貿易の類型</a:t>
            </a:r>
          </a:p>
        </p:txBody>
      </p:sp>
      <p:sp>
        <p:nvSpPr>
          <p:cNvPr id="70659" name="Rectangle 3"/>
          <p:cNvSpPr>
            <a:spLocks noGrp="1" noChangeArrowheads="1"/>
          </p:cNvSpPr>
          <p:nvPr>
            <p:ph type="subTitle" idx="1"/>
          </p:nvPr>
        </p:nvSpPr>
        <p:spPr>
          <a:xfrm>
            <a:off x="571472" y="1600200"/>
            <a:ext cx="8143932" cy="4800600"/>
          </a:xfrm>
        </p:spPr>
        <p:txBody>
          <a:bodyPr>
            <a:normAutofit/>
          </a:bodyPr>
          <a:lstStyle/>
          <a:p>
            <a:pPr algn="ctr" eaLnBrk="1" fontAlgn="auto" hangingPunct="1">
              <a:spcAft>
                <a:spcPts val="0"/>
              </a:spcAft>
              <a:buFont typeface="Wingdings 2"/>
              <a:buNone/>
              <a:defRPr/>
            </a:pPr>
            <a:r>
              <a:rPr lang="ja-JP" altLang="en-US" sz="3200" dirty="0">
                <a:latin typeface="ARゴシック体S" pitchFamily="49" charset="-128"/>
                <a:ea typeface="ARゴシック体S" pitchFamily="49" charset="-128"/>
              </a:rPr>
              <a:t>伝統的概念</a:t>
            </a:r>
          </a:p>
          <a:p>
            <a:pPr algn="l" eaLnBrk="1" fontAlgn="auto" hangingPunct="1">
              <a:spcAft>
                <a:spcPts val="0"/>
              </a:spcAft>
              <a:buFont typeface="Wingdings" pitchFamily="2" charset="2"/>
              <a:buChar char="n"/>
              <a:defRPr/>
            </a:pPr>
            <a:r>
              <a:rPr lang="ja-JP" altLang="en-US" sz="3200" dirty="0">
                <a:solidFill>
                  <a:srgbClr val="FFFF00"/>
                </a:solidFill>
                <a:latin typeface="ARゴシック体S" pitchFamily="49" charset="-128"/>
                <a:ea typeface="ARゴシック体S" pitchFamily="49" charset="-128"/>
              </a:rPr>
              <a:t>国家間での貿易</a:t>
            </a:r>
            <a:r>
              <a:rPr lang="ja-JP" altLang="en-US" sz="3200" dirty="0" smtClean="0">
                <a:latin typeface="ARゴシック体S" pitchFamily="49" charset="-128"/>
                <a:ea typeface="ARゴシック体S" pitchFamily="49" charset="-128"/>
              </a:rPr>
              <a:t>（</a:t>
            </a:r>
            <a:r>
              <a:rPr lang="en-US" altLang="ja-JP" sz="3200" dirty="0" smtClean="0">
                <a:latin typeface="ARゴシック体S" pitchFamily="49" charset="-128"/>
                <a:ea typeface="ARゴシック体S" pitchFamily="49" charset="-128"/>
              </a:rPr>
              <a:t>International Trade</a:t>
            </a:r>
            <a:r>
              <a:rPr lang="ja-JP" altLang="en-US" sz="3200" dirty="0" smtClean="0">
                <a:latin typeface="ARゴシック体S" pitchFamily="49" charset="-128"/>
                <a:ea typeface="ARゴシック体S" pitchFamily="49" charset="-128"/>
              </a:rPr>
              <a:t>）</a:t>
            </a:r>
            <a:r>
              <a:rPr lang="ja-JP" altLang="en-US" sz="3200" dirty="0">
                <a:latin typeface="ARゴシック体S" pitchFamily="49" charset="-128"/>
                <a:ea typeface="ARゴシック体S" pitchFamily="49" charset="-128"/>
              </a:rPr>
              <a:t>、</a:t>
            </a:r>
          </a:p>
          <a:p>
            <a:pPr algn="l" eaLnBrk="1" fontAlgn="auto" hangingPunct="1">
              <a:spcAft>
                <a:spcPts val="0"/>
              </a:spcAft>
              <a:buFont typeface="Wingdings" pitchFamily="2" charset="2"/>
              <a:buChar char="n"/>
              <a:defRPr/>
            </a:pPr>
            <a:r>
              <a:rPr lang="ja-JP" altLang="en-US" sz="3200" dirty="0">
                <a:solidFill>
                  <a:srgbClr val="FFFF00"/>
                </a:solidFill>
                <a:latin typeface="ARゴシック体S" pitchFamily="49" charset="-128"/>
                <a:ea typeface="ARゴシック体S" pitchFamily="49" charset="-128"/>
              </a:rPr>
              <a:t>独立して企業同士での貿易</a:t>
            </a:r>
          </a:p>
          <a:p>
            <a:pPr algn="l" eaLnBrk="1" fontAlgn="auto" hangingPunct="1">
              <a:spcAft>
                <a:spcPts val="0"/>
              </a:spcAft>
              <a:buFont typeface="Wingdings 2"/>
              <a:buNone/>
              <a:defRPr/>
            </a:pPr>
            <a:r>
              <a:rPr lang="ja-JP" altLang="en-US" sz="3200" dirty="0" smtClean="0">
                <a:latin typeface="ARゴシック体S" pitchFamily="49" charset="-128"/>
                <a:ea typeface="ARゴシック体S" pitchFamily="49" charset="-128"/>
              </a:rPr>
              <a:t>（</a:t>
            </a:r>
            <a:r>
              <a:rPr lang="en-US" altLang="ja-JP" sz="3200" dirty="0" smtClean="0">
                <a:latin typeface="ARゴシック体S" pitchFamily="49" charset="-128"/>
                <a:ea typeface="ARゴシック体S" pitchFamily="49" charset="-128"/>
              </a:rPr>
              <a:t>Inter-firm Trade</a:t>
            </a:r>
            <a:r>
              <a:rPr lang="ja-JP" altLang="en-US" sz="3200" dirty="0" smtClean="0">
                <a:latin typeface="ARゴシック体S" pitchFamily="49" charset="-128"/>
                <a:ea typeface="ARゴシック体S" pitchFamily="49" charset="-128"/>
              </a:rPr>
              <a:t>）</a:t>
            </a:r>
            <a:r>
              <a:rPr lang="ja-JP" altLang="en-US" sz="3200" dirty="0">
                <a:latin typeface="ARゴシック体S" pitchFamily="49" charset="-128"/>
                <a:ea typeface="ARゴシック体S" pitchFamily="49" charset="-128"/>
              </a:rPr>
              <a:t>	</a:t>
            </a:r>
            <a:endParaRPr lang="en-US" altLang="ja-JP" sz="3200" dirty="0" smtClean="0">
              <a:latin typeface="ARゴシック体S" pitchFamily="49" charset="-128"/>
              <a:ea typeface="ARゴシック体S" pitchFamily="49" charset="-128"/>
            </a:endParaRPr>
          </a:p>
          <a:p>
            <a:pPr algn="l" eaLnBrk="1" fontAlgn="auto" hangingPunct="1">
              <a:spcAft>
                <a:spcPts val="0"/>
              </a:spcAft>
              <a:buFont typeface="Wingdings 2"/>
              <a:buNone/>
              <a:defRPr/>
            </a:pPr>
            <a:endParaRPr lang="ja-JP" altLang="en-US" sz="3200" dirty="0">
              <a:latin typeface="ARゴシック体S" pitchFamily="49" charset="-128"/>
              <a:ea typeface="ARゴシック体S" pitchFamily="49" charset="-128"/>
            </a:endParaRPr>
          </a:p>
          <a:p>
            <a:pPr algn="ctr" eaLnBrk="1" fontAlgn="auto" hangingPunct="1">
              <a:spcAft>
                <a:spcPts val="0"/>
              </a:spcAft>
              <a:buFont typeface="Wingdings 2"/>
              <a:buNone/>
              <a:defRPr/>
            </a:pPr>
            <a:r>
              <a:rPr lang="ja-JP" altLang="en-US" sz="3200" dirty="0">
                <a:latin typeface="ARゴシック体S" pitchFamily="49" charset="-128"/>
                <a:ea typeface="ARゴシック体S" pitchFamily="49" charset="-128"/>
              </a:rPr>
              <a:t>新しい概念</a:t>
            </a:r>
          </a:p>
          <a:p>
            <a:pPr algn="l" eaLnBrk="1" fontAlgn="auto" hangingPunct="1">
              <a:spcAft>
                <a:spcPts val="0"/>
              </a:spcAft>
              <a:buFont typeface="Wingdings" pitchFamily="2" charset="2"/>
              <a:buChar char="n"/>
              <a:defRPr/>
            </a:pPr>
            <a:r>
              <a:rPr lang="ja-JP" altLang="en-US" sz="3200" dirty="0">
                <a:solidFill>
                  <a:srgbClr val="FFFF00"/>
                </a:solidFill>
                <a:latin typeface="ARゴシック体S" pitchFamily="49" charset="-128"/>
                <a:ea typeface="ARゴシック体S" pitchFamily="49" charset="-128"/>
              </a:rPr>
              <a:t>超国家貿易</a:t>
            </a:r>
            <a:r>
              <a:rPr lang="ja-JP" altLang="en-US" sz="3200" dirty="0" smtClean="0">
                <a:latin typeface="ARゴシック体S" pitchFamily="49" charset="-128"/>
                <a:ea typeface="ARゴシック体S" pitchFamily="49" charset="-128"/>
              </a:rPr>
              <a:t>（</a:t>
            </a:r>
            <a:r>
              <a:rPr lang="en-US" altLang="ja-JP" sz="3200" dirty="0" smtClean="0">
                <a:latin typeface="ARゴシック体S" pitchFamily="49" charset="-128"/>
                <a:ea typeface="ARゴシック体S" pitchFamily="49" charset="-128"/>
              </a:rPr>
              <a:t>transnational trade</a:t>
            </a:r>
            <a:r>
              <a:rPr lang="ja-JP" altLang="en-US" sz="3200" dirty="0" smtClean="0">
                <a:latin typeface="ARゴシック体S" pitchFamily="49" charset="-128"/>
                <a:ea typeface="ARゴシック体S" pitchFamily="49" charset="-128"/>
              </a:rPr>
              <a:t>）</a:t>
            </a:r>
            <a:endParaRPr lang="ja-JP" altLang="en-US" sz="3200" dirty="0">
              <a:latin typeface="ARゴシック体S" pitchFamily="49" charset="-128"/>
              <a:ea typeface="ARゴシック体S" pitchFamily="49" charset="-128"/>
            </a:endParaRPr>
          </a:p>
          <a:p>
            <a:pPr algn="l" eaLnBrk="1" fontAlgn="auto" hangingPunct="1">
              <a:spcAft>
                <a:spcPts val="0"/>
              </a:spcAft>
              <a:buFont typeface="Wingdings" pitchFamily="2" charset="2"/>
              <a:buChar char="n"/>
              <a:defRPr/>
            </a:pPr>
            <a:r>
              <a:rPr lang="ja-JP" altLang="en-US" sz="3200" dirty="0">
                <a:solidFill>
                  <a:srgbClr val="FFFF00"/>
                </a:solidFill>
                <a:latin typeface="ARゴシック体S" pitchFamily="49" charset="-128"/>
                <a:ea typeface="ARゴシック体S" pitchFamily="49" charset="-128"/>
              </a:rPr>
              <a:t>企業内貿易</a:t>
            </a:r>
            <a:r>
              <a:rPr lang="ja-JP" altLang="en-US" sz="3200" dirty="0" smtClean="0">
                <a:latin typeface="ARゴシック体S" pitchFamily="49" charset="-128"/>
                <a:ea typeface="ARゴシック体S" pitchFamily="49" charset="-128"/>
              </a:rPr>
              <a:t>（</a:t>
            </a:r>
            <a:r>
              <a:rPr lang="en-US" altLang="ja-JP" sz="3200" dirty="0" smtClean="0">
                <a:latin typeface="ARゴシック体S" pitchFamily="49" charset="-128"/>
                <a:ea typeface="ARゴシック体S" pitchFamily="49" charset="-128"/>
              </a:rPr>
              <a:t>Intra-firm Trade</a:t>
            </a:r>
            <a:r>
              <a:rPr lang="ja-JP" altLang="en-US" sz="3200" dirty="0" smtClean="0">
                <a:latin typeface="ARゴシック体S" pitchFamily="49" charset="-128"/>
                <a:ea typeface="ARゴシック体S" pitchFamily="49" charset="-128"/>
              </a:rPr>
              <a:t>）</a:t>
            </a:r>
            <a:endParaRPr lang="ja-JP" altLang="en-US" sz="3200" dirty="0">
              <a:latin typeface="ARゴシック体S" pitchFamily="49" charset="-128"/>
              <a:ea typeface="ARゴシック体S" pitchFamily="49" charset="-128"/>
            </a:endParaRPr>
          </a:p>
          <a:p>
            <a:pPr eaLnBrk="1" fontAlgn="auto" hangingPunct="1">
              <a:spcAft>
                <a:spcPts val="0"/>
              </a:spcAft>
              <a:buFont typeface="Wingdings 2"/>
              <a:buNone/>
              <a:defRPr/>
            </a:pPr>
            <a:endParaRPr lang="en-US" altLang="ja-JP" sz="3200" dirty="0">
              <a:latin typeface="ARゴシック体S" pitchFamily="49" charset="-128"/>
              <a:ea typeface="ARゴシック体S" pitchFamily="49" charset="-128"/>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0659">
                                            <p:txEl>
                                              <p:pRg st="5" end="5"/>
                                            </p:txEl>
                                          </p:spTgt>
                                        </p:tgtEl>
                                        <p:attrNameLst>
                                          <p:attrName>style.visibility</p:attrName>
                                        </p:attrNameLst>
                                      </p:cBhvr>
                                      <p:to>
                                        <p:strVal val="visible"/>
                                      </p:to>
                                    </p:set>
                                    <p:anim calcmode="lin" valueType="num">
                                      <p:cBhvr additive="base">
                                        <p:cTn id="31" dur="50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706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70659">
                                            <p:txEl>
                                              <p:pRg st="6" end="6"/>
                                            </p:txEl>
                                          </p:spTgt>
                                        </p:tgtEl>
                                        <p:attrNameLst>
                                          <p:attrName>style.visibility</p:attrName>
                                        </p:attrNameLst>
                                      </p:cBhvr>
                                      <p:to>
                                        <p:strVal val="visible"/>
                                      </p:to>
                                    </p:set>
                                    <p:anim calcmode="lin" valueType="num">
                                      <p:cBhvr additive="base">
                                        <p:cTn id="37" dur="50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706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70659">
                                            <p:txEl>
                                              <p:pRg st="7" end="7"/>
                                            </p:txEl>
                                          </p:spTgt>
                                        </p:tgtEl>
                                        <p:attrNameLst>
                                          <p:attrName>style.visibility</p:attrName>
                                        </p:attrNameLst>
                                      </p:cBhvr>
                                      <p:to>
                                        <p:strVal val="visible"/>
                                      </p:to>
                                    </p:set>
                                    <p:anim calcmode="lin" valueType="num">
                                      <p:cBhvr additive="base">
                                        <p:cTn id="43" dur="5000" fill="hold"/>
                                        <p:tgtEl>
                                          <p:spTgt spid="70659">
                                            <p:txEl>
                                              <p:pRg st="7" end="7"/>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706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7813"/>
            <a:ext cx="8069263" cy="685800"/>
          </a:xfrm>
        </p:spPr>
        <p:txBody>
          <a:bodyPr>
            <a:normAutofit fontScale="90000"/>
          </a:bodyPr>
          <a:lstStyle/>
          <a:p>
            <a:pPr marL="484632" indent="0" eaLnBrk="1" fontAlgn="auto" hangingPunct="1">
              <a:spcAft>
                <a:spcPts val="0"/>
              </a:spcAft>
              <a:defRPr/>
            </a:pPr>
            <a:r>
              <a:rPr lang="ja-JP" altLang="en-US" sz="4000">
                <a:solidFill>
                  <a:schemeClr val="accent1">
                    <a:tint val="83000"/>
                    <a:satMod val="150000"/>
                  </a:schemeClr>
                </a:solidFill>
              </a:rPr>
              <a:t>伝統的貿易</a:t>
            </a:r>
            <a:r>
              <a:rPr lang="ja-JP" altLang="en-US" sz="3700">
                <a:solidFill>
                  <a:schemeClr val="accent1">
                    <a:tint val="83000"/>
                    <a:satMod val="150000"/>
                  </a:schemeClr>
                </a:solidFill>
              </a:rPr>
              <a:t>と価格設定</a:t>
            </a:r>
          </a:p>
        </p:txBody>
      </p:sp>
      <p:sp>
        <p:nvSpPr>
          <p:cNvPr id="71683" name="Rectangle 3"/>
          <p:cNvSpPr>
            <a:spLocks noGrp="1" noChangeArrowheads="1"/>
          </p:cNvSpPr>
          <p:nvPr>
            <p:ph idx="1"/>
          </p:nvPr>
        </p:nvSpPr>
        <p:spPr>
          <a:xfrm>
            <a:off x="214313" y="1285875"/>
            <a:ext cx="8675687" cy="5113338"/>
          </a:xfrm>
        </p:spPr>
        <p:txBody>
          <a:bodyPr/>
          <a:lstStyle/>
          <a:p>
            <a:pPr eaLnBrk="1" hangingPunct="1"/>
            <a:r>
              <a:rPr lang="ja-JP" altLang="en-US" sz="3200" smtClean="0"/>
              <a:t>売り手はより高く売りたい。買い手はよりやすく買いたい。</a:t>
            </a:r>
          </a:p>
          <a:p>
            <a:pPr eaLnBrk="1" hangingPunct="1"/>
            <a:r>
              <a:rPr lang="ja-JP" altLang="en-US" sz="3200" smtClean="0"/>
              <a:t>個別の取引は、それぞれ，その折の両者立場や交渉プロセスで価格は決まる。</a:t>
            </a:r>
          </a:p>
          <a:p>
            <a:pPr eaLnBrk="1" hangingPunct="1"/>
            <a:r>
              <a:rPr lang="ja-JP" altLang="en-US" sz="3200" smtClean="0"/>
              <a:t>理論的には、当該商品の市場価格は、総取引の平均価格（</a:t>
            </a:r>
            <a:r>
              <a:rPr lang="en-US" altLang="ja-JP" sz="3200" smtClean="0"/>
              <a:t>Arm’S Length Price</a:t>
            </a:r>
            <a:r>
              <a:rPr lang="ja-JP" altLang="en-US" sz="3200" smtClean="0"/>
              <a:t>）となる。</a:t>
            </a:r>
          </a:p>
          <a:p>
            <a:pPr eaLnBrk="1" hangingPunct="1"/>
            <a:r>
              <a:rPr lang="ja-JP" altLang="en-US" sz="3200" smtClean="0">
                <a:solidFill>
                  <a:srgbClr val="FFFF99"/>
                </a:solidFill>
              </a:rPr>
              <a:t>貿易は、市場理論、価格理論</a:t>
            </a:r>
          </a:p>
          <a:p>
            <a:pPr eaLnBrk="1" hangingPunct="1"/>
            <a:endParaRPr lang="en-US" altLang="ja-JP" sz="3200" smtClean="0">
              <a:solidFill>
                <a:srgbClr val="FFFF99"/>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0-#ppt_w/2"/>
                                          </p:val>
                                        </p:tav>
                                        <p:tav tm="100000">
                                          <p:val>
                                            <p:strVal val="#ppt_x"/>
                                          </p:val>
                                        </p:tav>
                                      </p:tavLst>
                                    </p:anim>
                                    <p:anim calcmode="lin" valueType="num">
                                      <p:cBhvr additive="base">
                                        <p:cTn id="8" dur="500" fill="hold"/>
                                        <p:tgtEl>
                                          <p:spTgt spid="716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 calcmode="lin" valueType="num">
                                      <p:cBhvr additive="base">
                                        <p:cTn id="13" dur="5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1683">
                                            <p:txEl>
                                              <p:pRg st="1" end="1"/>
                                            </p:txEl>
                                          </p:spTgt>
                                        </p:tgtEl>
                                        <p:attrNameLst>
                                          <p:attrName>style.visibility</p:attrName>
                                        </p:attrNameLst>
                                      </p:cBhvr>
                                      <p:to>
                                        <p:strVal val="visible"/>
                                      </p:to>
                                    </p:set>
                                    <p:anim calcmode="lin" valueType="num">
                                      <p:cBhvr additive="base">
                                        <p:cTn id="19" dur="50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71683">
                                            <p:txEl>
                                              <p:pRg st="2" end="2"/>
                                            </p:txEl>
                                          </p:spTgt>
                                        </p:tgtEl>
                                        <p:attrNameLst>
                                          <p:attrName>style.visibility</p:attrName>
                                        </p:attrNameLst>
                                      </p:cBhvr>
                                      <p:to>
                                        <p:strVal val="visible"/>
                                      </p:to>
                                    </p:set>
                                    <p:anim calcmode="lin" valueType="num">
                                      <p:cBhvr additive="base">
                                        <p:cTn id="25" dur="5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1683">
                                            <p:txEl>
                                              <p:pRg st="3" end="3"/>
                                            </p:txEl>
                                          </p:spTgt>
                                        </p:tgtEl>
                                        <p:attrNameLst>
                                          <p:attrName>style.visibility</p:attrName>
                                        </p:attrNameLst>
                                      </p:cBhvr>
                                      <p:to>
                                        <p:strVal val="visible"/>
                                      </p:to>
                                    </p:set>
                                    <p:anim calcmode="lin" valueType="num">
                                      <p:cBhvr additive="base">
                                        <p:cTn id="31" dur="5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marL="484632" indent="0" eaLnBrk="1" fontAlgn="auto" hangingPunct="1">
              <a:spcAft>
                <a:spcPts val="0"/>
              </a:spcAft>
              <a:defRPr/>
            </a:pPr>
            <a:r>
              <a:rPr lang="ja-JP" altLang="en-US">
                <a:solidFill>
                  <a:schemeClr val="accent1">
                    <a:tint val="83000"/>
                    <a:satMod val="150000"/>
                  </a:schemeClr>
                </a:solidFill>
              </a:rPr>
              <a:t>企業内貿易</a:t>
            </a:r>
            <a:r>
              <a:rPr lang="ja-JP" altLang="en-US" sz="4100">
                <a:solidFill>
                  <a:schemeClr val="accent1">
                    <a:tint val="83000"/>
                    <a:satMod val="150000"/>
                  </a:schemeClr>
                </a:solidFill>
              </a:rPr>
              <a:t>と価格設定</a:t>
            </a:r>
          </a:p>
        </p:txBody>
      </p:sp>
      <p:sp>
        <p:nvSpPr>
          <p:cNvPr id="49155" name="Rectangle 3"/>
          <p:cNvSpPr>
            <a:spLocks noGrp="1" noChangeArrowheads="1"/>
          </p:cNvSpPr>
          <p:nvPr>
            <p:ph idx="1"/>
          </p:nvPr>
        </p:nvSpPr>
        <p:spPr>
          <a:xfrm>
            <a:off x="457200" y="1600200"/>
            <a:ext cx="8362950" cy="4997450"/>
          </a:xfrm>
        </p:spPr>
        <p:txBody>
          <a:bodyPr/>
          <a:lstStyle/>
          <a:p>
            <a:pPr eaLnBrk="1" hangingPunct="1">
              <a:lnSpc>
                <a:spcPct val="90000"/>
              </a:lnSpc>
            </a:pPr>
            <a:r>
              <a:rPr lang="ja-JP" altLang="en-US" smtClean="0"/>
              <a:t>同一グループ内での取引</a:t>
            </a:r>
          </a:p>
          <a:p>
            <a:pPr eaLnBrk="1" hangingPunct="1">
              <a:lnSpc>
                <a:spcPct val="90000"/>
              </a:lnSpc>
            </a:pPr>
            <a:r>
              <a:rPr lang="ja-JP" altLang="en-US" smtClean="0"/>
              <a:t>移転価格（</a:t>
            </a:r>
            <a:r>
              <a:rPr lang="en-US" altLang="ja-JP" smtClean="0"/>
              <a:t>Transfer Price</a:t>
            </a:r>
            <a:r>
              <a:rPr lang="ja-JP" altLang="en-US" smtClean="0"/>
              <a:t>）といわれ、市場価格と乖離することが少なくない。</a:t>
            </a:r>
          </a:p>
          <a:p>
            <a:pPr eaLnBrk="1" hangingPunct="1">
              <a:lnSpc>
                <a:spcPct val="90000"/>
              </a:lnSpc>
            </a:pPr>
            <a:r>
              <a:rPr lang="ja-JP" altLang="en-US" smtClean="0"/>
              <a:t>移転価格操作</a:t>
            </a:r>
          </a:p>
          <a:p>
            <a:pPr lvl="1" eaLnBrk="1" hangingPunct="1">
              <a:lnSpc>
                <a:spcPct val="90000"/>
              </a:lnSpc>
            </a:pPr>
            <a:r>
              <a:rPr lang="ja-JP" altLang="en-US" smtClean="0"/>
              <a:t>税率、関税対策</a:t>
            </a:r>
            <a:r>
              <a:rPr lang="en-US" altLang="ja-JP" smtClean="0"/>
              <a:t>:</a:t>
            </a:r>
          </a:p>
          <a:p>
            <a:pPr lvl="1" eaLnBrk="1" hangingPunct="1">
              <a:lnSpc>
                <a:spcPct val="90000"/>
              </a:lnSpc>
            </a:pPr>
            <a:r>
              <a:rPr lang="ja-JP" altLang="en-US" smtClean="0"/>
              <a:t>社内為替レート</a:t>
            </a:r>
          </a:p>
          <a:p>
            <a:pPr lvl="1" eaLnBrk="1" hangingPunct="1">
              <a:lnSpc>
                <a:spcPct val="90000"/>
              </a:lnSpc>
            </a:pPr>
            <a:r>
              <a:rPr lang="ja-JP" altLang="en-US" smtClean="0"/>
              <a:t>タックスヘイブン（租税回避地）</a:t>
            </a:r>
            <a:endParaRPr lang="en-US" altLang="ja-JP" smtClean="0"/>
          </a:p>
          <a:p>
            <a:pPr lvl="2" eaLnBrk="1" hangingPunct="1">
              <a:lnSpc>
                <a:spcPct val="90000"/>
              </a:lnSpc>
            </a:pPr>
            <a:r>
              <a:rPr lang="ja-JP" altLang="en-US" smtClean="0"/>
              <a:t>ケイマン諸島、英領バージン諸島など </a:t>
            </a:r>
          </a:p>
          <a:p>
            <a:pPr eaLnBrk="1" hangingPunct="1">
              <a:lnSpc>
                <a:spcPct val="90000"/>
              </a:lnSpc>
            </a:pPr>
            <a:r>
              <a:rPr lang="ja-JP" altLang="en-US" smtClean="0"/>
              <a:t>対策</a:t>
            </a:r>
          </a:p>
          <a:p>
            <a:pPr lvl="1" eaLnBrk="1" hangingPunct="1">
              <a:lnSpc>
                <a:spcPct val="90000"/>
              </a:lnSpc>
            </a:pPr>
            <a:r>
              <a:rPr lang="ja-JP" altLang="en-US" smtClean="0"/>
              <a:t>連結決算</a:t>
            </a:r>
          </a:p>
          <a:p>
            <a:pPr lvl="1" eaLnBrk="1" hangingPunct="1">
              <a:lnSpc>
                <a:spcPct val="90000"/>
              </a:lnSpc>
            </a:pPr>
            <a:r>
              <a:rPr lang="ja-JP" altLang="en-US" smtClean="0"/>
              <a:t>追徴課税</a:t>
            </a:r>
          </a:p>
          <a:p>
            <a:pPr lvl="1" eaLnBrk="1" hangingPunct="1">
              <a:lnSpc>
                <a:spcPct val="90000"/>
              </a:lnSpc>
            </a:pPr>
            <a:endParaRPr lang="ja-JP" altLang="en-US" smtClean="0"/>
          </a:p>
          <a:p>
            <a:pPr eaLnBrk="1" hangingPunct="1">
              <a:lnSpc>
                <a:spcPct val="90000"/>
              </a:lnSpc>
            </a:pPr>
            <a:endParaRPr lang="en-US" altLang="ja-JP" smtClean="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323850" y="333375"/>
            <a:ext cx="8569325" cy="838200"/>
          </a:xfrm>
        </p:spPr>
        <p:txBody>
          <a:bodyPr>
            <a:normAutofit fontScale="90000"/>
          </a:bodyPr>
          <a:lstStyle/>
          <a:p>
            <a:pPr marL="484632" indent="0" eaLnBrk="1" fontAlgn="auto" hangingPunct="1">
              <a:spcAft>
                <a:spcPts val="0"/>
              </a:spcAft>
              <a:defRPr/>
            </a:pPr>
            <a:r>
              <a:rPr lang="ja-JP" altLang="en-US" sz="4800">
                <a:solidFill>
                  <a:schemeClr val="accent1">
                    <a:tint val="83000"/>
                    <a:satMod val="150000"/>
                  </a:schemeClr>
                </a:solidFill>
              </a:rPr>
              <a:t>貿易収支：国籍基準と企業基準</a:t>
            </a:r>
          </a:p>
        </p:txBody>
      </p:sp>
      <p:sp>
        <p:nvSpPr>
          <p:cNvPr id="72707" name="Rectangle 3"/>
          <p:cNvSpPr>
            <a:spLocks noGrp="1" noChangeArrowheads="1"/>
          </p:cNvSpPr>
          <p:nvPr>
            <p:ph type="subTitle" idx="1"/>
          </p:nvPr>
        </p:nvSpPr>
        <p:spPr>
          <a:xfrm flipH="1">
            <a:off x="714348" y="1214422"/>
            <a:ext cx="7772400" cy="4953000"/>
          </a:xfrm>
        </p:spPr>
        <p:txBody>
          <a:bodyPr>
            <a:normAutofit/>
          </a:bodyPr>
          <a:lstStyle/>
          <a:p>
            <a:pPr algn="l" eaLnBrk="1" fontAlgn="auto" hangingPunct="1">
              <a:spcAft>
                <a:spcPts val="0"/>
              </a:spcAft>
              <a:buFont typeface="Wingdings 2"/>
              <a:buNone/>
              <a:defRPr/>
            </a:pPr>
            <a:r>
              <a:rPr lang="ja-JP" altLang="en-US" dirty="0"/>
              <a:t>　　　　</a:t>
            </a:r>
            <a:r>
              <a:rPr lang="en-US" altLang="ja-JP" dirty="0"/>
              <a:t>X</a:t>
            </a:r>
            <a:r>
              <a:rPr lang="ja-JP" altLang="en-US" dirty="0"/>
              <a:t>国　　　　　　　</a:t>
            </a:r>
            <a:r>
              <a:rPr lang="en-US" altLang="ja-JP" dirty="0" smtClean="0"/>
              <a:t>Y</a:t>
            </a:r>
            <a:r>
              <a:rPr lang="ja-JP" altLang="en-US" dirty="0"/>
              <a:t>国</a:t>
            </a:r>
          </a:p>
        </p:txBody>
      </p:sp>
      <p:sp>
        <p:nvSpPr>
          <p:cNvPr id="72708" name="Oval 4"/>
          <p:cNvSpPr>
            <a:spLocks noChangeArrowheads="1"/>
          </p:cNvSpPr>
          <p:nvPr/>
        </p:nvSpPr>
        <p:spPr bwMode="auto">
          <a:xfrm>
            <a:off x="1447800" y="2133600"/>
            <a:ext cx="2438400" cy="2438400"/>
          </a:xfrm>
          <a:prstGeom prst="ellipse">
            <a:avLst/>
          </a:prstGeom>
          <a:solidFill>
            <a:schemeClr val="accent1"/>
          </a:solidFill>
          <a:ln w="38100">
            <a:solidFill>
              <a:srgbClr val="00B0F0"/>
            </a:solidFill>
            <a:round/>
            <a:headEnd/>
            <a:tailEnd/>
          </a:ln>
          <a:effectLst/>
        </p:spPr>
        <p:txBody>
          <a:bodyPr wrap="none" anchor="ctr"/>
          <a:lstStyle/>
          <a:p>
            <a:pPr algn="ctr">
              <a:defRPr/>
            </a:pPr>
            <a:endParaRPr lang="en-US" altLang="ja-JP" sz="2400" dirty="0">
              <a:solidFill>
                <a:schemeClr val="bg2">
                  <a:lumMod val="85000"/>
                  <a:lumOff val="15000"/>
                </a:schemeClr>
              </a:solidFill>
              <a:latin typeface="News Gothic MT" pitchFamily="34" charset="0"/>
              <a:ea typeface="ＭＳ Ｐゴシック" pitchFamily="50" charset="-128"/>
            </a:endParaRPr>
          </a:p>
        </p:txBody>
      </p:sp>
      <p:sp>
        <p:nvSpPr>
          <p:cNvPr id="52229" name="Oval 5"/>
          <p:cNvSpPr>
            <a:spLocks noChangeArrowheads="1"/>
          </p:cNvSpPr>
          <p:nvPr/>
        </p:nvSpPr>
        <p:spPr bwMode="auto">
          <a:xfrm>
            <a:off x="4929188" y="2214563"/>
            <a:ext cx="2438400" cy="2438400"/>
          </a:xfrm>
          <a:prstGeom prst="ellipse">
            <a:avLst/>
          </a:prstGeom>
          <a:solidFill>
            <a:srgbClr val="FFCC66"/>
          </a:solidFill>
          <a:ln w="38100">
            <a:solidFill>
              <a:srgbClr val="00B0F0"/>
            </a:solidFill>
            <a:round/>
            <a:headEnd/>
            <a:tailEnd/>
          </a:ln>
        </p:spPr>
        <p:txBody>
          <a:bodyPr wrap="none" anchor="ctr"/>
          <a:lstStyle/>
          <a:p>
            <a:pPr algn="ctr"/>
            <a:endParaRPr lang="en-US" altLang="ja-JP" sz="2400"/>
          </a:p>
        </p:txBody>
      </p:sp>
      <p:sp>
        <p:nvSpPr>
          <p:cNvPr id="72714" name="Text Box 10"/>
          <p:cNvSpPr txBox="1">
            <a:spLocks noChangeArrowheads="1"/>
          </p:cNvSpPr>
          <p:nvPr/>
        </p:nvSpPr>
        <p:spPr bwMode="auto">
          <a:xfrm>
            <a:off x="1428750" y="4643438"/>
            <a:ext cx="3287713" cy="461962"/>
          </a:xfrm>
          <a:prstGeom prst="rect">
            <a:avLst/>
          </a:prstGeom>
          <a:noFill/>
          <a:ln w="9525">
            <a:noFill/>
            <a:miter lim="800000"/>
            <a:headEnd/>
            <a:tailEnd/>
          </a:ln>
        </p:spPr>
        <p:txBody>
          <a:bodyPr>
            <a:spAutoFit/>
          </a:bodyPr>
          <a:lstStyle/>
          <a:p>
            <a:pPr algn="l"/>
            <a:r>
              <a:rPr lang="ja-JP" altLang="en-US" sz="2400" b="1">
                <a:latin typeface="ＭＳ Ｐゴシック" charset="-128"/>
              </a:rPr>
              <a:t>Ａ</a:t>
            </a:r>
            <a:r>
              <a:rPr lang="en-US" altLang="ja-JP" sz="2400" b="1">
                <a:latin typeface="ＭＳ Ｐゴシック" charset="-128"/>
              </a:rPr>
              <a:t>:X</a:t>
            </a:r>
            <a:r>
              <a:rPr lang="ja-JP" altLang="en-US" sz="2400" b="1">
                <a:latin typeface="ＭＳ Ｐゴシック" charset="-128"/>
              </a:rPr>
              <a:t>国の（親）会社</a:t>
            </a:r>
          </a:p>
        </p:txBody>
      </p:sp>
      <p:sp>
        <p:nvSpPr>
          <p:cNvPr id="72715" name="Text Box 11"/>
          <p:cNvSpPr txBox="1">
            <a:spLocks noChangeArrowheads="1"/>
          </p:cNvSpPr>
          <p:nvPr/>
        </p:nvSpPr>
        <p:spPr bwMode="auto">
          <a:xfrm>
            <a:off x="1428750" y="5072063"/>
            <a:ext cx="3571875" cy="461962"/>
          </a:xfrm>
          <a:prstGeom prst="rect">
            <a:avLst/>
          </a:prstGeom>
          <a:noFill/>
          <a:ln w="9525">
            <a:noFill/>
            <a:miter lim="800000"/>
            <a:headEnd/>
            <a:tailEnd/>
          </a:ln>
        </p:spPr>
        <p:txBody>
          <a:bodyPr>
            <a:spAutoFit/>
          </a:bodyPr>
          <a:lstStyle/>
          <a:p>
            <a:pPr algn="l"/>
            <a:r>
              <a:rPr lang="en-US" altLang="ja-JP" sz="2400" b="1">
                <a:latin typeface="ＭＳ Ｐゴシック" charset="-128"/>
              </a:rPr>
              <a:t>α:</a:t>
            </a:r>
            <a:r>
              <a:rPr lang="ja-JP" altLang="en-US" sz="2400" b="1">
                <a:latin typeface="ＭＳ Ｐゴシック" charset="-128"/>
              </a:rPr>
              <a:t>Ｘ国Ａ企業の（子）会社</a:t>
            </a:r>
          </a:p>
        </p:txBody>
      </p:sp>
      <p:sp>
        <p:nvSpPr>
          <p:cNvPr id="72716" name="Text Box 12"/>
          <p:cNvSpPr txBox="1">
            <a:spLocks noChangeArrowheads="1"/>
          </p:cNvSpPr>
          <p:nvPr/>
        </p:nvSpPr>
        <p:spPr bwMode="auto">
          <a:xfrm>
            <a:off x="1428750" y="5500688"/>
            <a:ext cx="2903538" cy="457200"/>
          </a:xfrm>
          <a:prstGeom prst="rect">
            <a:avLst/>
          </a:prstGeom>
          <a:noFill/>
          <a:ln w="9525">
            <a:noFill/>
            <a:miter lim="800000"/>
            <a:headEnd/>
            <a:tailEnd/>
          </a:ln>
        </p:spPr>
        <p:txBody>
          <a:bodyPr>
            <a:spAutoFit/>
          </a:bodyPr>
          <a:lstStyle/>
          <a:p>
            <a:pPr algn="l"/>
            <a:r>
              <a:rPr lang="ja-JP" altLang="en-US" sz="2400" b="1">
                <a:latin typeface="ＭＳ Ｐゴシック" charset="-128"/>
              </a:rPr>
              <a:t>Ｂ</a:t>
            </a:r>
            <a:r>
              <a:rPr lang="en-US" altLang="ja-JP" sz="2400" b="1">
                <a:latin typeface="ＭＳ Ｐゴシック" charset="-128"/>
              </a:rPr>
              <a:t>:Y</a:t>
            </a:r>
            <a:r>
              <a:rPr lang="ja-JP" altLang="en-US" sz="2400" b="1">
                <a:latin typeface="ＭＳ Ｐゴシック" charset="-128"/>
              </a:rPr>
              <a:t>国の（親）会社</a:t>
            </a:r>
          </a:p>
        </p:txBody>
      </p:sp>
      <p:sp>
        <p:nvSpPr>
          <p:cNvPr id="72717" name="Text Box 13"/>
          <p:cNvSpPr txBox="1">
            <a:spLocks noChangeArrowheads="1"/>
          </p:cNvSpPr>
          <p:nvPr/>
        </p:nvSpPr>
        <p:spPr bwMode="auto">
          <a:xfrm>
            <a:off x="1428750" y="5929313"/>
            <a:ext cx="3551238" cy="461962"/>
          </a:xfrm>
          <a:prstGeom prst="rect">
            <a:avLst/>
          </a:prstGeom>
          <a:noFill/>
          <a:ln w="9525">
            <a:noFill/>
            <a:miter lim="800000"/>
            <a:headEnd/>
            <a:tailEnd/>
          </a:ln>
        </p:spPr>
        <p:txBody>
          <a:bodyPr>
            <a:spAutoFit/>
          </a:bodyPr>
          <a:lstStyle/>
          <a:p>
            <a:pPr algn="l"/>
            <a:r>
              <a:rPr lang="en-US" altLang="ja-JP" sz="2400" b="1">
                <a:latin typeface="ＭＳ Ｐゴシック" charset="-128"/>
              </a:rPr>
              <a:t>β:</a:t>
            </a:r>
            <a:r>
              <a:rPr lang="ja-JP" altLang="en-US" sz="2400" b="1">
                <a:latin typeface="ＭＳ Ｐゴシック" charset="-128"/>
              </a:rPr>
              <a:t>Ｙ国Ｂ企業の（子）会社</a:t>
            </a:r>
          </a:p>
        </p:txBody>
      </p:sp>
      <p:sp>
        <p:nvSpPr>
          <p:cNvPr id="72718" name="AutoShape 14"/>
          <p:cNvSpPr>
            <a:spLocks/>
          </p:cNvSpPr>
          <p:nvPr/>
        </p:nvSpPr>
        <p:spPr bwMode="auto">
          <a:xfrm>
            <a:off x="4953000" y="5334000"/>
            <a:ext cx="533400" cy="914400"/>
          </a:xfrm>
          <a:prstGeom prst="rightBracket">
            <a:avLst>
              <a:gd name="adj" fmla="val 14286"/>
            </a:avLst>
          </a:prstGeom>
          <a:noFill/>
          <a:ln w="28575">
            <a:solidFill>
              <a:schemeClr val="tx1"/>
            </a:solidFill>
            <a:round/>
            <a:headEnd/>
            <a:tailEnd/>
          </a:ln>
        </p:spPr>
        <p:txBody>
          <a:bodyPr wrap="none" anchor="ctr"/>
          <a:lstStyle/>
          <a:p>
            <a:endParaRPr lang="ja-JP" altLang="en-US"/>
          </a:p>
        </p:txBody>
      </p:sp>
      <p:sp>
        <p:nvSpPr>
          <p:cNvPr id="72719" name="Line 15"/>
          <p:cNvSpPr>
            <a:spLocks noChangeShapeType="1"/>
          </p:cNvSpPr>
          <p:nvPr/>
        </p:nvSpPr>
        <p:spPr bwMode="auto">
          <a:xfrm>
            <a:off x="5486400" y="5791200"/>
            <a:ext cx="152400" cy="0"/>
          </a:xfrm>
          <a:prstGeom prst="line">
            <a:avLst/>
          </a:prstGeom>
          <a:noFill/>
          <a:ln w="38100">
            <a:solidFill>
              <a:schemeClr val="tx1"/>
            </a:solidFill>
            <a:round/>
            <a:headEnd/>
            <a:tailEnd/>
          </a:ln>
        </p:spPr>
        <p:txBody>
          <a:bodyPr/>
          <a:lstStyle/>
          <a:p>
            <a:endParaRPr lang="ja-JP" altLang="en-US"/>
          </a:p>
        </p:txBody>
      </p:sp>
      <p:sp>
        <p:nvSpPr>
          <p:cNvPr id="72720" name="Text Box 16"/>
          <p:cNvSpPr txBox="1">
            <a:spLocks noChangeArrowheads="1"/>
          </p:cNvSpPr>
          <p:nvPr/>
        </p:nvSpPr>
        <p:spPr bwMode="auto">
          <a:xfrm>
            <a:off x="5699125" y="5507038"/>
            <a:ext cx="3395663" cy="822325"/>
          </a:xfrm>
          <a:prstGeom prst="rect">
            <a:avLst/>
          </a:prstGeom>
          <a:noFill/>
          <a:ln w="9525">
            <a:noFill/>
            <a:miter lim="800000"/>
            <a:headEnd/>
            <a:tailEnd/>
          </a:ln>
        </p:spPr>
        <p:txBody>
          <a:bodyPr wrap="none">
            <a:spAutoFit/>
          </a:bodyPr>
          <a:lstStyle/>
          <a:p>
            <a:pPr algn="l"/>
            <a:r>
              <a:rPr lang="ja-JP" altLang="en-US" sz="2400">
                <a:latin typeface="Times New Roman" pitchFamily="18" charset="0"/>
              </a:rPr>
              <a:t>外資系企業（ＦＯＦ）</a:t>
            </a:r>
          </a:p>
          <a:p>
            <a:pPr algn="l"/>
            <a:r>
              <a:rPr lang="ja-JP" altLang="en-US" sz="2400">
                <a:latin typeface="Times New Roman" pitchFamily="18" charset="0"/>
              </a:rPr>
              <a:t>Ｆｏｒｅｉｇｎ　Ｏｗｎｅｄ　Ｆｉｒｍ</a:t>
            </a:r>
          </a:p>
        </p:txBody>
      </p:sp>
      <p:sp>
        <p:nvSpPr>
          <p:cNvPr id="17" name="円/楕円 16"/>
          <p:cNvSpPr/>
          <p:nvPr/>
        </p:nvSpPr>
        <p:spPr>
          <a:xfrm>
            <a:off x="2071670" y="2571744"/>
            <a:ext cx="1214446" cy="642942"/>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rgbClr val="0070C0"/>
                </a:solidFill>
              </a:rPr>
              <a:t>A</a:t>
            </a:r>
            <a:endParaRPr lang="ja-JP" altLang="en-US" sz="2400" dirty="0">
              <a:solidFill>
                <a:srgbClr val="0070C0"/>
              </a:solidFill>
            </a:endParaRPr>
          </a:p>
        </p:txBody>
      </p:sp>
      <p:sp>
        <p:nvSpPr>
          <p:cNvPr id="18" name="右矢印 17"/>
          <p:cNvSpPr/>
          <p:nvPr/>
        </p:nvSpPr>
        <p:spPr>
          <a:xfrm rot="1323467">
            <a:off x="3289300" y="3228975"/>
            <a:ext cx="2265363" cy="500063"/>
          </a:xfrm>
          <a:prstGeom prst="rightArrow">
            <a:avLst>
              <a:gd name="adj1" fmla="val 54286"/>
              <a:gd name="adj2" fmla="val 50000"/>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1" dirty="0">
                <a:solidFill>
                  <a:srgbClr val="0070C0"/>
                </a:solidFill>
              </a:rPr>
              <a:t>FDI</a:t>
            </a:r>
            <a:endParaRPr lang="ja-JP" altLang="en-US" sz="2000" b="1" dirty="0">
              <a:solidFill>
                <a:srgbClr val="0070C0"/>
              </a:solidFill>
            </a:endParaRPr>
          </a:p>
        </p:txBody>
      </p:sp>
      <p:sp>
        <p:nvSpPr>
          <p:cNvPr id="19" name="円/楕円 18"/>
          <p:cNvSpPr/>
          <p:nvPr/>
        </p:nvSpPr>
        <p:spPr>
          <a:xfrm>
            <a:off x="5715008" y="3714752"/>
            <a:ext cx="1000132" cy="642942"/>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4000" b="1" dirty="0">
                <a:solidFill>
                  <a:srgbClr val="0070C0"/>
                </a:solidFill>
                <a:latin typeface="+mn-ea"/>
              </a:rPr>
              <a:t>α</a:t>
            </a:r>
            <a:endParaRPr lang="ja-JP" altLang="en-US" sz="4000" b="1" dirty="0">
              <a:solidFill>
                <a:srgbClr val="0070C0"/>
              </a:solidFill>
              <a:latin typeface="+mn-ea"/>
            </a:endParaRPr>
          </a:p>
        </p:txBody>
      </p:sp>
      <p:sp>
        <p:nvSpPr>
          <p:cNvPr id="20" name="円/楕円 19"/>
          <p:cNvSpPr/>
          <p:nvPr/>
        </p:nvSpPr>
        <p:spPr>
          <a:xfrm>
            <a:off x="5572132" y="2571744"/>
            <a:ext cx="1214446" cy="642942"/>
          </a:xfrm>
          <a:prstGeom prst="ellipse">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rgbClr val="0070C0"/>
                </a:solidFill>
              </a:rPr>
              <a:t>B</a:t>
            </a:r>
            <a:endParaRPr lang="ja-JP" altLang="en-US" sz="2400" dirty="0">
              <a:solidFill>
                <a:srgbClr val="0070C0"/>
              </a:solidFill>
            </a:endParaRPr>
          </a:p>
        </p:txBody>
      </p:sp>
      <p:sp>
        <p:nvSpPr>
          <p:cNvPr id="21" name="右矢印 20"/>
          <p:cNvSpPr/>
          <p:nvPr/>
        </p:nvSpPr>
        <p:spPr>
          <a:xfrm rot="20276533" flipH="1">
            <a:off x="3225800" y="3192463"/>
            <a:ext cx="2265363" cy="500062"/>
          </a:xfrm>
          <a:prstGeom prst="rightArrow">
            <a:avLst>
              <a:gd name="adj1" fmla="val 54286"/>
              <a:gd name="adj2" fmla="val 50000"/>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1" dirty="0">
                <a:solidFill>
                  <a:srgbClr val="0070C0"/>
                </a:solidFill>
              </a:rPr>
              <a:t>FDI</a:t>
            </a:r>
            <a:endParaRPr lang="ja-JP" altLang="en-US" sz="2000" b="1" dirty="0">
              <a:solidFill>
                <a:srgbClr val="0070C0"/>
              </a:solidFill>
            </a:endParaRPr>
          </a:p>
        </p:txBody>
      </p:sp>
      <p:sp>
        <p:nvSpPr>
          <p:cNvPr id="22" name="円/楕円 21"/>
          <p:cNvSpPr/>
          <p:nvPr/>
        </p:nvSpPr>
        <p:spPr>
          <a:xfrm>
            <a:off x="2143108" y="3714752"/>
            <a:ext cx="1214446" cy="642942"/>
          </a:xfrm>
          <a:prstGeom prst="ellipse">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dirty="0">
                <a:solidFill>
                  <a:srgbClr val="0070C0"/>
                </a:solidFill>
                <a:latin typeface="+mn-ea"/>
              </a:rPr>
              <a:t>β</a:t>
            </a:r>
            <a:endParaRPr lang="ja-JP" altLang="en-US" sz="2800" dirty="0">
              <a:solidFill>
                <a:srgbClr val="0070C0"/>
              </a:solidFill>
              <a:latin typeface="+mn-ea"/>
            </a:endParaRPr>
          </a:p>
        </p:txBody>
      </p:sp>
      <p:sp>
        <p:nvSpPr>
          <p:cNvPr id="23" name="右矢印 22"/>
          <p:cNvSpPr/>
          <p:nvPr/>
        </p:nvSpPr>
        <p:spPr>
          <a:xfrm>
            <a:off x="7929563" y="1857375"/>
            <a:ext cx="714375" cy="357188"/>
          </a:xfrm>
          <a:prstGeom prst="rightArrow">
            <a:avLst/>
          </a:prstGeom>
          <a:solidFill>
            <a:srgbClr val="0070C0"/>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右矢印 23"/>
          <p:cNvSpPr/>
          <p:nvPr/>
        </p:nvSpPr>
        <p:spPr>
          <a:xfrm>
            <a:off x="3000375" y="2571750"/>
            <a:ext cx="2714625" cy="357188"/>
          </a:xfrm>
          <a:prstGeom prst="rightArrow">
            <a:avLst/>
          </a:prstGeom>
          <a:solidFill>
            <a:srgbClr val="0070C0"/>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右矢印 24"/>
          <p:cNvSpPr/>
          <p:nvPr/>
        </p:nvSpPr>
        <p:spPr>
          <a:xfrm rot="16200000">
            <a:off x="5822156" y="3178969"/>
            <a:ext cx="714375" cy="357188"/>
          </a:xfrm>
          <a:prstGeom prst="rightArrow">
            <a:avLst/>
          </a:prstGeom>
          <a:solidFill>
            <a:srgbClr val="0070C0"/>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右矢印 26"/>
          <p:cNvSpPr/>
          <p:nvPr/>
        </p:nvSpPr>
        <p:spPr>
          <a:xfrm rot="5400000">
            <a:off x="2321719" y="3250407"/>
            <a:ext cx="714375" cy="357187"/>
          </a:xfrm>
          <a:prstGeom prst="rightArrow">
            <a:avLst/>
          </a:prstGeom>
          <a:solidFill>
            <a:srgbClr val="0070C0"/>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テキスト ボックス 27"/>
          <p:cNvSpPr txBox="1">
            <a:spLocks noChangeArrowheads="1"/>
          </p:cNvSpPr>
          <p:nvPr/>
        </p:nvSpPr>
        <p:spPr bwMode="auto">
          <a:xfrm>
            <a:off x="7786688" y="2500313"/>
            <a:ext cx="1357312" cy="830262"/>
          </a:xfrm>
          <a:prstGeom prst="rect">
            <a:avLst/>
          </a:prstGeom>
          <a:noFill/>
          <a:ln w="9525">
            <a:noFill/>
            <a:miter lim="800000"/>
            <a:headEnd/>
            <a:tailEnd/>
          </a:ln>
        </p:spPr>
        <p:txBody>
          <a:bodyPr>
            <a:spAutoFit/>
          </a:bodyPr>
          <a:lstStyle/>
          <a:p>
            <a:pPr algn="l"/>
            <a:r>
              <a:rPr lang="ja-JP" altLang="en-US" sz="2400" b="1"/>
              <a:t>Ａ社系の</a:t>
            </a:r>
            <a:endParaRPr lang="en-US" altLang="ja-JP" sz="2400" b="1"/>
          </a:p>
          <a:p>
            <a:pPr algn="l"/>
            <a:r>
              <a:rPr lang="ja-JP" altLang="en-US" sz="2400" b="1"/>
              <a:t>輸出</a:t>
            </a:r>
          </a:p>
        </p:txBody>
      </p:sp>
      <p:sp>
        <p:nvSpPr>
          <p:cNvPr id="29" name="右矢印 28"/>
          <p:cNvSpPr/>
          <p:nvPr/>
        </p:nvSpPr>
        <p:spPr>
          <a:xfrm flipH="1">
            <a:off x="3000375" y="3857625"/>
            <a:ext cx="3000375" cy="357188"/>
          </a:xfrm>
          <a:prstGeom prst="rightArrow">
            <a:avLst/>
          </a:prstGeom>
          <a:solidFill>
            <a:srgbClr val="0070C0"/>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 calcmode="lin" valueType="num">
                                      <p:cBhvr additive="base">
                                        <p:cTn id="7" dur="1000" fill="hold"/>
                                        <p:tgtEl>
                                          <p:spTgt spid="72714"/>
                                        </p:tgtEl>
                                        <p:attrNameLst>
                                          <p:attrName>ppt_x</p:attrName>
                                        </p:attrNameLst>
                                      </p:cBhvr>
                                      <p:tavLst>
                                        <p:tav tm="0">
                                          <p:val>
                                            <p:strVal val="#ppt_x"/>
                                          </p:val>
                                        </p:tav>
                                        <p:tav tm="100000">
                                          <p:val>
                                            <p:strVal val="#ppt_x"/>
                                          </p:val>
                                        </p:tav>
                                      </p:tavLst>
                                    </p:anim>
                                    <p:anim calcmode="lin" valueType="num">
                                      <p:cBhvr additive="base">
                                        <p:cTn id="8" dur="1000" fill="hold"/>
                                        <p:tgtEl>
                                          <p:spTgt spid="7271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7" presetClass="entr" presetSubtype="4" fill="hold" grpId="0" nodeType="withEffect">
                                  <p:stCondLst>
                                    <p:cond delay="0"/>
                                  </p:stCondLst>
                                  <p:childTnLst>
                                    <p:set>
                                      <p:cBhvr>
                                        <p:cTn id="13" dur="1" fill="hold">
                                          <p:stCondLst>
                                            <p:cond delay="0"/>
                                          </p:stCondLst>
                                        </p:cTn>
                                        <p:tgtEl>
                                          <p:spTgt spid="72716"/>
                                        </p:tgtEl>
                                        <p:attrNameLst>
                                          <p:attrName>style.visibility</p:attrName>
                                        </p:attrNameLst>
                                      </p:cBhvr>
                                      <p:to>
                                        <p:strVal val="visible"/>
                                      </p:to>
                                    </p:set>
                                    <p:anim calcmode="lin" valueType="num">
                                      <p:cBhvr additive="base">
                                        <p:cTn id="14" dur="1000" fill="hold"/>
                                        <p:tgtEl>
                                          <p:spTgt spid="72716"/>
                                        </p:tgtEl>
                                        <p:attrNameLst>
                                          <p:attrName>ppt_x</p:attrName>
                                        </p:attrNameLst>
                                      </p:cBhvr>
                                      <p:tavLst>
                                        <p:tav tm="0">
                                          <p:val>
                                            <p:strVal val="#ppt_x"/>
                                          </p:val>
                                        </p:tav>
                                        <p:tav tm="100000">
                                          <p:val>
                                            <p:strVal val="#ppt_x"/>
                                          </p:val>
                                        </p:tav>
                                      </p:tavLst>
                                    </p:anim>
                                    <p:anim calcmode="lin" valueType="num">
                                      <p:cBhvr additive="base">
                                        <p:cTn id="15" dur="1000" fill="hold"/>
                                        <p:tgtEl>
                                          <p:spTgt spid="72716"/>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2718"/>
                                        </p:tgtEl>
                                        <p:attrNameLst>
                                          <p:attrName>style.visibility</p:attrName>
                                        </p:attrNameLst>
                                      </p:cBhvr>
                                      <p:to>
                                        <p:strVal val="visible"/>
                                      </p:to>
                                    </p:set>
                                    <p:anim calcmode="lin" valueType="num">
                                      <p:cBhvr additive="base">
                                        <p:cTn id="23" dur="500" fill="hold"/>
                                        <p:tgtEl>
                                          <p:spTgt spid="72718"/>
                                        </p:tgtEl>
                                        <p:attrNameLst>
                                          <p:attrName>ppt_x</p:attrName>
                                        </p:attrNameLst>
                                      </p:cBhvr>
                                      <p:tavLst>
                                        <p:tav tm="0">
                                          <p:val>
                                            <p:strVal val="1+#ppt_w/2"/>
                                          </p:val>
                                        </p:tav>
                                        <p:tav tm="100000">
                                          <p:val>
                                            <p:strVal val="#ppt_x"/>
                                          </p:val>
                                        </p:tav>
                                      </p:tavLst>
                                    </p:anim>
                                    <p:anim calcmode="lin" valueType="num">
                                      <p:cBhvr additive="base">
                                        <p:cTn id="24" dur="500" fill="hold"/>
                                        <p:tgtEl>
                                          <p:spTgt spid="727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2719"/>
                                        </p:tgtEl>
                                        <p:attrNameLst>
                                          <p:attrName>style.visibility</p:attrName>
                                        </p:attrNameLst>
                                      </p:cBhvr>
                                      <p:to>
                                        <p:strVal val="visible"/>
                                      </p:to>
                                    </p:set>
                                    <p:anim calcmode="lin" valueType="num">
                                      <p:cBhvr additive="base">
                                        <p:cTn id="29" dur="500" fill="hold"/>
                                        <p:tgtEl>
                                          <p:spTgt spid="72719"/>
                                        </p:tgtEl>
                                        <p:attrNameLst>
                                          <p:attrName>ppt_x</p:attrName>
                                        </p:attrNameLst>
                                      </p:cBhvr>
                                      <p:tavLst>
                                        <p:tav tm="0">
                                          <p:val>
                                            <p:strVal val="0-#ppt_w/2"/>
                                          </p:val>
                                        </p:tav>
                                        <p:tav tm="100000">
                                          <p:val>
                                            <p:strVal val="#ppt_x"/>
                                          </p:val>
                                        </p:tav>
                                      </p:tavLst>
                                    </p:anim>
                                    <p:anim calcmode="lin" valueType="num">
                                      <p:cBhvr additive="base">
                                        <p:cTn id="30" dur="500" fill="hold"/>
                                        <p:tgtEl>
                                          <p:spTgt spid="727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Right)">
                                      <p:cBhvr>
                                        <p:cTn id="35" dur="2000"/>
                                        <p:tgtEl>
                                          <p:spTgt spid="18"/>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downLeft)">
                                      <p:cBhvr>
                                        <p:cTn id="38" dur="500"/>
                                        <p:tgtEl>
                                          <p:spTgt spid="21"/>
                                        </p:tgtEl>
                                      </p:cBhvr>
                                    </p:animEffect>
                                  </p:childTnLst>
                                </p:cTn>
                              </p:par>
                            </p:childTnLst>
                          </p:cTn>
                        </p:par>
                        <p:par>
                          <p:cTn id="39" fill="hold">
                            <p:stCondLst>
                              <p:cond delay="2000"/>
                            </p:stCondLst>
                            <p:childTnLst>
                              <p:par>
                                <p:cTn id="40" presetID="7" presetClass="entr" presetSubtype="4" fill="hold" grpId="0" nodeType="afterEffect">
                                  <p:stCondLst>
                                    <p:cond delay="0"/>
                                  </p:stCondLst>
                                  <p:childTnLst>
                                    <p:set>
                                      <p:cBhvr>
                                        <p:cTn id="41" dur="1" fill="hold">
                                          <p:stCondLst>
                                            <p:cond delay="0"/>
                                          </p:stCondLst>
                                        </p:cTn>
                                        <p:tgtEl>
                                          <p:spTgt spid="72715"/>
                                        </p:tgtEl>
                                        <p:attrNameLst>
                                          <p:attrName>style.visibility</p:attrName>
                                        </p:attrNameLst>
                                      </p:cBhvr>
                                      <p:to>
                                        <p:strVal val="visible"/>
                                      </p:to>
                                    </p:set>
                                    <p:anim calcmode="lin" valueType="num">
                                      <p:cBhvr additive="base">
                                        <p:cTn id="42" dur="1000" fill="hold"/>
                                        <p:tgtEl>
                                          <p:spTgt spid="72715"/>
                                        </p:tgtEl>
                                        <p:attrNameLst>
                                          <p:attrName>ppt_x</p:attrName>
                                        </p:attrNameLst>
                                      </p:cBhvr>
                                      <p:tavLst>
                                        <p:tav tm="0">
                                          <p:val>
                                            <p:strVal val="#ppt_x"/>
                                          </p:val>
                                        </p:tav>
                                        <p:tav tm="100000">
                                          <p:val>
                                            <p:strVal val="#ppt_x"/>
                                          </p:val>
                                        </p:tav>
                                      </p:tavLst>
                                    </p:anim>
                                    <p:anim calcmode="lin" valueType="num">
                                      <p:cBhvr additive="base">
                                        <p:cTn id="43" dur="1000" fill="hold"/>
                                        <p:tgtEl>
                                          <p:spTgt spid="72715"/>
                                        </p:tgtEl>
                                        <p:attrNameLst>
                                          <p:attrName>ppt_y</p:attrName>
                                        </p:attrNameLst>
                                      </p:cBhvr>
                                      <p:tavLst>
                                        <p:tav tm="0">
                                          <p:val>
                                            <p:strVal val="1+#ppt_h/2"/>
                                          </p:val>
                                        </p:tav>
                                        <p:tav tm="100000">
                                          <p:val>
                                            <p:strVal val="#ppt_y"/>
                                          </p:val>
                                        </p:tav>
                                      </p:tavLst>
                                    </p:anim>
                                  </p:childTnLst>
                                </p:cTn>
                              </p:par>
                              <p:par>
                                <p:cTn id="44" presetID="7" presetClass="entr" presetSubtype="4" fill="hold" grpId="0" nodeType="withEffect">
                                  <p:stCondLst>
                                    <p:cond delay="0"/>
                                  </p:stCondLst>
                                  <p:childTnLst>
                                    <p:set>
                                      <p:cBhvr>
                                        <p:cTn id="45" dur="1" fill="hold">
                                          <p:stCondLst>
                                            <p:cond delay="0"/>
                                          </p:stCondLst>
                                        </p:cTn>
                                        <p:tgtEl>
                                          <p:spTgt spid="72717"/>
                                        </p:tgtEl>
                                        <p:attrNameLst>
                                          <p:attrName>style.visibility</p:attrName>
                                        </p:attrNameLst>
                                      </p:cBhvr>
                                      <p:to>
                                        <p:strVal val="visible"/>
                                      </p:to>
                                    </p:set>
                                    <p:anim calcmode="lin" valueType="num">
                                      <p:cBhvr additive="base">
                                        <p:cTn id="46" dur="5000" fill="hold"/>
                                        <p:tgtEl>
                                          <p:spTgt spid="72717"/>
                                        </p:tgtEl>
                                        <p:attrNameLst>
                                          <p:attrName>ppt_x</p:attrName>
                                        </p:attrNameLst>
                                      </p:cBhvr>
                                      <p:tavLst>
                                        <p:tav tm="0">
                                          <p:val>
                                            <p:strVal val="#ppt_x"/>
                                          </p:val>
                                        </p:tav>
                                        <p:tav tm="100000">
                                          <p:val>
                                            <p:strVal val="#ppt_x"/>
                                          </p:val>
                                        </p:tav>
                                      </p:tavLst>
                                    </p:anim>
                                    <p:anim calcmode="lin" valueType="num">
                                      <p:cBhvr additive="base">
                                        <p:cTn id="47" dur="5000" fill="hold"/>
                                        <p:tgtEl>
                                          <p:spTgt spid="72717"/>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20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72720"/>
                                        </p:tgtEl>
                                        <p:attrNameLst>
                                          <p:attrName>style.visibility</p:attrName>
                                        </p:attrNameLst>
                                      </p:cBhvr>
                                      <p:to>
                                        <p:strVal val="visible"/>
                                      </p:to>
                                    </p:set>
                                    <p:anim calcmode="lin" valueType="num">
                                      <p:cBhvr additive="base">
                                        <p:cTn id="58" dur="500" fill="hold"/>
                                        <p:tgtEl>
                                          <p:spTgt spid="72720"/>
                                        </p:tgtEl>
                                        <p:attrNameLst>
                                          <p:attrName>ppt_x</p:attrName>
                                        </p:attrNameLst>
                                      </p:cBhvr>
                                      <p:tavLst>
                                        <p:tav tm="0">
                                          <p:val>
                                            <p:strVal val="#ppt_x"/>
                                          </p:val>
                                        </p:tav>
                                        <p:tav tm="100000">
                                          <p:val>
                                            <p:strVal val="#ppt_x"/>
                                          </p:val>
                                        </p:tav>
                                      </p:tavLst>
                                    </p:anim>
                                    <p:anim calcmode="lin" valueType="num">
                                      <p:cBhvr additive="base">
                                        <p:cTn id="59" dur="500" fill="hold"/>
                                        <p:tgtEl>
                                          <p:spTgt spid="72720"/>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000"/>
                                        <p:tgtEl>
                                          <p:spTgt spid="18"/>
                                        </p:tgtEl>
                                      </p:cBhvr>
                                    </p:animEffect>
                                    <p:set>
                                      <p:cBhvr>
                                        <p:cTn id="64" dur="1" fill="hold">
                                          <p:stCondLst>
                                            <p:cond delay="1999"/>
                                          </p:stCondLst>
                                        </p:cTn>
                                        <p:tgtEl>
                                          <p:spTgt spid="1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21"/>
                                        </p:tgtEl>
                                      </p:cBhvr>
                                    </p:animEffect>
                                    <p:set>
                                      <p:cBhvr>
                                        <p:cTn id="67" dur="1" fill="hold">
                                          <p:stCondLst>
                                            <p:cond delay="19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linds(horizontal)">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3"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strips(upRight)">
                                      <p:cBhvr>
                                        <p:cTn id="80" dur="500"/>
                                        <p:tgtEl>
                                          <p:spTgt spid="24"/>
                                        </p:tgtEl>
                                      </p:cBhvr>
                                    </p:animEffect>
                                  </p:childTnLst>
                                </p:cTn>
                              </p:par>
                            </p:childTnLst>
                          </p:cTn>
                        </p:par>
                        <p:par>
                          <p:cTn id="81" fill="hold">
                            <p:stCondLst>
                              <p:cond delay="500"/>
                            </p:stCondLst>
                            <p:childTnLst>
                              <p:par>
                                <p:cTn id="82" presetID="18" presetClass="entr" presetSubtype="12"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strips(downLeft)">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strips(downLeft)">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3"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strips(upRight)">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utoUpdateAnimBg="0"/>
      <p:bldP spid="72715" grpId="0" autoUpdateAnimBg="0"/>
      <p:bldP spid="72716" grpId="0" autoUpdateAnimBg="0"/>
      <p:bldP spid="72717" grpId="0" autoUpdateAnimBg="0"/>
      <p:bldP spid="72718" grpId="0" animBg="1"/>
      <p:bldP spid="72719" grpId="0" animBg="1"/>
      <p:bldP spid="72720" grpId="0" autoUpdateAnimBg="0"/>
      <p:bldP spid="18" grpId="0" animBg="1"/>
      <p:bldP spid="18" grpId="1" animBg="1"/>
      <p:bldP spid="21" grpId="0" animBg="1"/>
      <p:bldP spid="21" grpId="1" animBg="1"/>
      <p:bldP spid="23" grpId="0" animBg="1"/>
      <p:bldP spid="24" grpId="0" animBg="1"/>
      <p:bldP spid="25" grpId="0" animBg="1"/>
      <p:bldP spid="27" grpId="0" animBg="1"/>
      <p:bldP spid="28" grpId="0"/>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827088" y="188913"/>
            <a:ext cx="7696200" cy="685800"/>
          </a:xfrm>
        </p:spPr>
        <p:txBody>
          <a:bodyPr>
            <a:normAutofit fontScale="90000"/>
          </a:bodyPr>
          <a:lstStyle/>
          <a:p>
            <a:pPr marL="484632" indent="0" eaLnBrk="1" fontAlgn="auto" hangingPunct="1">
              <a:spcAft>
                <a:spcPts val="0"/>
              </a:spcAft>
              <a:defRPr/>
            </a:pPr>
            <a:r>
              <a:rPr lang="ja-JP" altLang="en-US">
                <a:solidFill>
                  <a:schemeClr val="accent1">
                    <a:tint val="83000"/>
                    <a:satMod val="150000"/>
                  </a:schemeClr>
                </a:solidFill>
              </a:rPr>
              <a:t>２つの基準の計上方法</a:t>
            </a:r>
          </a:p>
        </p:txBody>
      </p:sp>
      <p:sp>
        <p:nvSpPr>
          <p:cNvPr id="73731" name="Rectangle 3"/>
          <p:cNvSpPr>
            <a:spLocks noGrp="1" noChangeArrowheads="1"/>
          </p:cNvSpPr>
          <p:nvPr>
            <p:ph type="subTitle" idx="1"/>
          </p:nvPr>
        </p:nvSpPr>
        <p:spPr>
          <a:xfrm>
            <a:off x="142844" y="1484313"/>
            <a:ext cx="9001156" cy="4764087"/>
          </a:xfrm>
        </p:spPr>
        <p:txBody>
          <a:bodyPr>
            <a:normAutofit/>
          </a:bodyPr>
          <a:lstStyle/>
          <a:p>
            <a:pPr algn="l" eaLnBrk="1" fontAlgn="auto" hangingPunct="1">
              <a:lnSpc>
                <a:spcPct val="120000"/>
              </a:lnSpc>
              <a:spcAft>
                <a:spcPts val="0"/>
              </a:spcAft>
              <a:buFont typeface="Wingdings 2"/>
              <a:buNone/>
              <a:defRPr/>
            </a:pPr>
            <a:r>
              <a:rPr lang="ja-JP" altLang="en-US" sz="3200" dirty="0">
                <a:solidFill>
                  <a:srgbClr val="FF9933"/>
                </a:solidFill>
                <a:latin typeface="HGS創英角ｺﾞｼｯｸUB" pitchFamily="50" charset="-128"/>
                <a:ea typeface="HGS創英角ｺﾞｼｯｸUB" pitchFamily="50" charset="-128"/>
              </a:rPr>
              <a:t>国籍基準</a:t>
            </a:r>
            <a:r>
              <a:rPr lang="ja-JP" altLang="en-US" sz="3200" dirty="0" smtClean="0">
                <a:latin typeface="HGS創英角ｺﾞｼｯｸUB" pitchFamily="50" charset="-128"/>
                <a:ea typeface="HGS創英角ｺﾞｼｯｸUB" pitchFamily="50" charset="-128"/>
              </a:rPr>
              <a:t>（</a:t>
            </a:r>
            <a:r>
              <a:rPr lang="en-US" altLang="ja-JP" sz="3200" dirty="0" smtClean="0">
                <a:latin typeface="HGS創英角ｺﾞｼｯｸUB" pitchFamily="50" charset="-128"/>
                <a:ea typeface="HGS創英角ｺﾞｼｯｸUB" pitchFamily="50" charset="-128"/>
              </a:rPr>
              <a:t>Resident-based</a:t>
            </a:r>
            <a:r>
              <a:rPr lang="ja-JP" altLang="en-US" sz="3200" dirty="0" smtClean="0">
                <a:latin typeface="HGS創英角ｺﾞｼｯｸUB" pitchFamily="50" charset="-128"/>
                <a:ea typeface="HGS創英角ｺﾞｼｯｸUB" pitchFamily="50" charset="-128"/>
              </a:rPr>
              <a:t>）</a:t>
            </a:r>
            <a:r>
              <a:rPr lang="ja-JP" altLang="en-US" sz="3200" dirty="0">
                <a:latin typeface="HGS創英角ｺﾞｼｯｸUB" pitchFamily="50" charset="-128"/>
                <a:ea typeface="HGS創英角ｺﾞｼｯｸUB" pitchFamily="50" charset="-128"/>
              </a:rPr>
              <a:t>：</a:t>
            </a:r>
          </a:p>
          <a:p>
            <a:pPr algn="l">
              <a:lnSpc>
                <a:spcPct val="120000"/>
              </a:lnSpc>
              <a:buFont typeface="Arial" pitchFamily="34" charset="0"/>
              <a:buChar char="•"/>
              <a:defRPr/>
            </a:pPr>
            <a:r>
              <a:rPr lang="ja-JP" altLang="en-US" sz="3200" dirty="0" smtClean="0">
                <a:latin typeface="HGS創英角ｺﾞｼｯｸUB" pitchFamily="50" charset="-128"/>
                <a:ea typeface="HGS創英角ｺﾞｼｯｸUB" pitchFamily="50" charset="-128"/>
              </a:rPr>
              <a:t>Ｘ</a:t>
            </a:r>
            <a:r>
              <a:rPr lang="ja-JP" altLang="en-US" sz="3200" dirty="0">
                <a:latin typeface="HGS創英角ｺﾞｼｯｸUB" pitchFamily="50" charset="-128"/>
                <a:ea typeface="HGS創英角ｺﾞｼｯｸUB" pitchFamily="50" charset="-128"/>
              </a:rPr>
              <a:t>国輸出＝（</a:t>
            </a:r>
            <a:r>
              <a:rPr lang="en-US" altLang="ja-JP" sz="3200" dirty="0" smtClean="0">
                <a:latin typeface="HGS創英角ｺﾞｼｯｸUB" pitchFamily="50" charset="-128"/>
                <a:ea typeface="HGS創英角ｺﾞｼｯｸUB" pitchFamily="50" charset="-128"/>
              </a:rPr>
              <a:t>AB</a:t>
            </a:r>
            <a:r>
              <a:rPr lang="ja-JP" altLang="en-US" sz="3200" dirty="0" smtClean="0">
                <a:latin typeface="HGS創英角ｺﾞｼｯｸUB" pitchFamily="50" charset="-128"/>
                <a:ea typeface="HGS創英角ｺﾞｼｯｸUB" pitchFamily="50" charset="-128"/>
              </a:rPr>
              <a:t>＋</a:t>
            </a:r>
            <a:r>
              <a:rPr lang="en-US" altLang="ja-JP" sz="3200" dirty="0" err="1" smtClean="0">
                <a:latin typeface="HGS創英角ｺﾞｼｯｸUB" pitchFamily="50" charset="-128"/>
                <a:ea typeface="HGS創英角ｺﾞｼｯｸUB" pitchFamily="50" charset="-128"/>
              </a:rPr>
              <a:t>Aα</a:t>
            </a:r>
            <a:r>
              <a:rPr lang="ja-JP" altLang="en-US" sz="3200" dirty="0" smtClean="0">
                <a:latin typeface="HGS創英角ｺﾞｼｯｸUB" pitchFamily="50" charset="-128"/>
                <a:ea typeface="HGS創英角ｺﾞｼｯｸUB" pitchFamily="50" charset="-128"/>
              </a:rPr>
              <a:t>）</a:t>
            </a:r>
            <a:r>
              <a:rPr lang="ja-JP" altLang="en-US" sz="3200" dirty="0">
                <a:latin typeface="HGS創英角ｺﾞｼｯｸUB" pitchFamily="50" charset="-128"/>
                <a:ea typeface="HGS創英角ｺﾞｼｯｸUB" pitchFamily="50" charset="-128"/>
              </a:rPr>
              <a:t>＋</a:t>
            </a:r>
            <a:r>
              <a:rPr lang="ja-JP" altLang="en-US" sz="3200" dirty="0" smtClean="0">
                <a:latin typeface="HGS創英角ｺﾞｼｯｸUB" pitchFamily="50" charset="-128"/>
                <a:ea typeface="HGS創英角ｺﾞｼｯｸUB" pitchFamily="50" charset="-128"/>
              </a:rPr>
              <a:t>（</a:t>
            </a:r>
            <a:r>
              <a:rPr lang="en-US" altLang="ja-JP" sz="3200" dirty="0" err="1" smtClean="0">
                <a:latin typeface="HGS創英角ｺﾞｼｯｸUB" pitchFamily="50" charset="-128"/>
                <a:ea typeface="HGS創英角ｺﾞｼｯｸUB" pitchFamily="50" charset="-128"/>
              </a:rPr>
              <a:t>βB</a:t>
            </a:r>
            <a:r>
              <a:rPr lang="ja-JP" altLang="en-US" sz="3200" dirty="0" smtClean="0">
                <a:latin typeface="HGS創英角ｺﾞｼｯｸUB" pitchFamily="50" charset="-128"/>
                <a:ea typeface="HGS創英角ｺﾞｼｯｸUB" pitchFamily="50" charset="-128"/>
              </a:rPr>
              <a:t>＋</a:t>
            </a:r>
            <a:r>
              <a:rPr lang="en-US" altLang="ja-JP" sz="3200" dirty="0" err="1" smtClean="0">
                <a:latin typeface="HGS創英角ｺﾞｼｯｸUB" pitchFamily="50" charset="-128"/>
                <a:ea typeface="HGS創英角ｺﾞｼｯｸUB" pitchFamily="50" charset="-128"/>
              </a:rPr>
              <a:t>βα</a:t>
            </a:r>
            <a:r>
              <a:rPr lang="ja-JP" altLang="en-US" sz="3200" dirty="0" smtClean="0">
                <a:latin typeface="HGS創英角ｺﾞｼｯｸUB" pitchFamily="50" charset="-128"/>
                <a:ea typeface="HGS創英角ｺﾞｼｯｸUB" pitchFamily="50" charset="-128"/>
              </a:rPr>
              <a:t>）</a:t>
            </a:r>
            <a:endParaRPr lang="ja-JP" altLang="en-US" sz="3200" dirty="0">
              <a:latin typeface="HGS創英角ｺﾞｼｯｸUB" pitchFamily="50" charset="-128"/>
              <a:ea typeface="HGS創英角ｺﾞｼｯｸUB" pitchFamily="50" charset="-128"/>
            </a:endParaRPr>
          </a:p>
          <a:p>
            <a:pPr algn="l">
              <a:lnSpc>
                <a:spcPct val="120000"/>
              </a:lnSpc>
              <a:buFont typeface="Arial" pitchFamily="34" charset="0"/>
              <a:buChar char="•"/>
              <a:defRPr/>
            </a:pPr>
            <a:r>
              <a:rPr lang="ja-JP" altLang="en-US" sz="3200" dirty="0" smtClean="0">
                <a:latin typeface="HGS創英角ｺﾞｼｯｸUB" pitchFamily="50" charset="-128"/>
                <a:ea typeface="HGS創英角ｺﾞｼｯｸUB" pitchFamily="50" charset="-128"/>
              </a:rPr>
              <a:t>Ｘ</a:t>
            </a:r>
            <a:r>
              <a:rPr lang="ja-JP" altLang="en-US" sz="3200" dirty="0">
                <a:latin typeface="HGS創英角ｺﾞｼｯｸUB" pitchFamily="50" charset="-128"/>
                <a:ea typeface="HGS創英角ｺﾞｼｯｸUB" pitchFamily="50" charset="-128"/>
              </a:rPr>
              <a:t>国輸入＝</a:t>
            </a:r>
            <a:r>
              <a:rPr lang="ja-JP" altLang="en-US" sz="3200" dirty="0" smtClean="0">
                <a:latin typeface="HGS創英角ｺﾞｼｯｸUB" pitchFamily="50" charset="-128"/>
                <a:ea typeface="HGS創英角ｺﾞｼｯｸUB" pitchFamily="50" charset="-128"/>
              </a:rPr>
              <a:t>（</a:t>
            </a:r>
            <a:r>
              <a:rPr lang="en-US" altLang="ja-JP" sz="3200" dirty="0" smtClean="0">
                <a:latin typeface="HGS創英角ｺﾞｼｯｸUB" pitchFamily="50" charset="-128"/>
                <a:ea typeface="HGS創英角ｺﾞｼｯｸUB" pitchFamily="50" charset="-128"/>
              </a:rPr>
              <a:t>BA</a:t>
            </a:r>
            <a:r>
              <a:rPr lang="ja-JP" altLang="en-US" sz="3200" dirty="0" smtClean="0">
                <a:latin typeface="HGS創英角ｺﾞｼｯｸUB" pitchFamily="50" charset="-128"/>
                <a:ea typeface="HGS創英角ｺﾞｼｯｸUB" pitchFamily="50" charset="-128"/>
              </a:rPr>
              <a:t>＋</a:t>
            </a:r>
            <a:r>
              <a:rPr lang="en-US" altLang="ja-JP" sz="3200" dirty="0" err="1" smtClean="0">
                <a:latin typeface="HGS創英角ｺﾞｼｯｸUB" pitchFamily="50" charset="-128"/>
                <a:ea typeface="HGS創英角ｺﾞｼｯｸUB" pitchFamily="50" charset="-128"/>
              </a:rPr>
              <a:t>Bβ</a:t>
            </a:r>
            <a:r>
              <a:rPr lang="ja-JP" altLang="en-US" sz="3200" dirty="0" smtClean="0">
                <a:latin typeface="HGS創英角ｺﾞｼｯｸUB" pitchFamily="50" charset="-128"/>
                <a:ea typeface="HGS創英角ｺﾞｼｯｸUB" pitchFamily="50" charset="-128"/>
              </a:rPr>
              <a:t>）</a:t>
            </a:r>
            <a:r>
              <a:rPr lang="ja-JP" altLang="en-US" sz="3200" dirty="0">
                <a:latin typeface="HGS創英角ｺﾞｼｯｸUB" pitchFamily="50" charset="-128"/>
                <a:ea typeface="HGS創英角ｺﾞｼｯｸUB" pitchFamily="50" charset="-128"/>
              </a:rPr>
              <a:t>＋</a:t>
            </a:r>
            <a:r>
              <a:rPr lang="ja-JP" altLang="en-US" sz="3200" dirty="0" smtClean="0">
                <a:latin typeface="HGS創英角ｺﾞｼｯｸUB" pitchFamily="50" charset="-128"/>
                <a:ea typeface="HGS創英角ｺﾞｼｯｸUB" pitchFamily="50" charset="-128"/>
              </a:rPr>
              <a:t>（</a:t>
            </a:r>
            <a:r>
              <a:rPr lang="en-US" altLang="ja-JP" sz="3200" dirty="0" err="1" smtClean="0">
                <a:latin typeface="HGS創英角ｺﾞｼｯｸUB" pitchFamily="50" charset="-128"/>
                <a:ea typeface="HGS創英角ｺﾞｼｯｸUB" pitchFamily="50" charset="-128"/>
              </a:rPr>
              <a:t>αA</a:t>
            </a:r>
            <a:r>
              <a:rPr lang="ja-JP" altLang="en-US" sz="3200" dirty="0" smtClean="0">
                <a:latin typeface="HGS創英角ｺﾞｼｯｸUB" pitchFamily="50" charset="-128"/>
                <a:ea typeface="HGS創英角ｺﾞｼｯｸUB" pitchFamily="50" charset="-128"/>
              </a:rPr>
              <a:t>＋</a:t>
            </a:r>
            <a:r>
              <a:rPr lang="en-US" altLang="ja-JP" sz="3200" dirty="0" err="1" smtClean="0">
                <a:latin typeface="HGS創英角ｺﾞｼｯｸUB" pitchFamily="50" charset="-128"/>
                <a:ea typeface="HGS創英角ｺﾞｼｯｸUB" pitchFamily="50" charset="-128"/>
              </a:rPr>
              <a:t>αβ</a:t>
            </a:r>
            <a:r>
              <a:rPr lang="ja-JP" altLang="en-US" sz="3200" dirty="0" smtClean="0">
                <a:latin typeface="HGS創英角ｺﾞｼｯｸUB" pitchFamily="50" charset="-128"/>
                <a:ea typeface="HGS創英角ｺﾞｼｯｸUB" pitchFamily="50" charset="-128"/>
              </a:rPr>
              <a:t>）</a:t>
            </a:r>
            <a:endParaRPr lang="ja-JP" altLang="en-US" sz="3200" dirty="0">
              <a:latin typeface="HGS創英角ｺﾞｼｯｸUB" pitchFamily="50" charset="-128"/>
              <a:ea typeface="HGS創英角ｺﾞｼｯｸUB" pitchFamily="50" charset="-128"/>
            </a:endParaRPr>
          </a:p>
          <a:p>
            <a:pPr algn="l" eaLnBrk="1" fontAlgn="auto" hangingPunct="1">
              <a:lnSpc>
                <a:spcPct val="120000"/>
              </a:lnSpc>
              <a:spcAft>
                <a:spcPts val="0"/>
              </a:spcAft>
              <a:buFont typeface="Wingdings 2"/>
              <a:buNone/>
              <a:defRPr/>
            </a:pPr>
            <a:r>
              <a:rPr lang="ja-JP" altLang="en-US" sz="3200" dirty="0">
                <a:solidFill>
                  <a:srgbClr val="FF9933"/>
                </a:solidFill>
                <a:latin typeface="HGS創英角ｺﾞｼｯｸUB" pitchFamily="50" charset="-128"/>
                <a:ea typeface="HGS創英角ｺﾞｼｯｸUB" pitchFamily="50" charset="-128"/>
              </a:rPr>
              <a:t>企業基準</a:t>
            </a:r>
            <a:r>
              <a:rPr lang="ja-JP" altLang="en-US" sz="3200" dirty="0" smtClean="0">
                <a:latin typeface="HGS創英角ｺﾞｼｯｸUB" pitchFamily="50" charset="-128"/>
                <a:ea typeface="HGS創英角ｺﾞｼｯｸUB" pitchFamily="50" charset="-128"/>
              </a:rPr>
              <a:t>（</a:t>
            </a:r>
            <a:r>
              <a:rPr lang="en-US" altLang="ja-JP" sz="3200" dirty="0" smtClean="0">
                <a:latin typeface="HGS創英角ｺﾞｼｯｸUB" pitchFamily="50" charset="-128"/>
                <a:ea typeface="HGS創英角ｺﾞｼｯｸUB" pitchFamily="50" charset="-128"/>
              </a:rPr>
              <a:t>Ownership-based</a:t>
            </a:r>
            <a:r>
              <a:rPr lang="ja-JP" altLang="en-US" sz="3200" dirty="0" smtClean="0">
                <a:latin typeface="HGS創英角ｺﾞｼｯｸUB" pitchFamily="50" charset="-128"/>
                <a:ea typeface="HGS創英角ｺﾞｼｯｸUB" pitchFamily="50" charset="-128"/>
              </a:rPr>
              <a:t>）</a:t>
            </a:r>
            <a:r>
              <a:rPr lang="ja-JP" altLang="en-US" sz="3200" dirty="0">
                <a:latin typeface="HGS創英角ｺﾞｼｯｸUB" pitchFamily="50" charset="-128"/>
                <a:ea typeface="HGS創英角ｺﾞｼｯｸUB" pitchFamily="50" charset="-128"/>
              </a:rPr>
              <a:t>：</a:t>
            </a:r>
          </a:p>
          <a:p>
            <a:pPr algn="l">
              <a:lnSpc>
                <a:spcPct val="120000"/>
              </a:lnSpc>
              <a:buFont typeface="Arial" pitchFamily="34" charset="0"/>
              <a:buChar char="•"/>
              <a:defRPr/>
            </a:pPr>
            <a:r>
              <a:rPr lang="ja-JP" altLang="en-US" sz="3200" dirty="0" smtClean="0">
                <a:latin typeface="HGS創英角ｺﾞｼｯｸUB" pitchFamily="50" charset="-128"/>
                <a:ea typeface="HGS創英角ｺﾞｼｯｸUB" pitchFamily="50" charset="-128"/>
              </a:rPr>
              <a:t>Ｘ</a:t>
            </a:r>
            <a:r>
              <a:rPr lang="ja-JP" altLang="en-US" sz="3200" dirty="0">
                <a:latin typeface="HGS創英角ｺﾞｼｯｸUB" pitchFamily="50" charset="-128"/>
                <a:ea typeface="HGS創英角ｺﾞｼｯｸUB" pitchFamily="50" charset="-128"/>
              </a:rPr>
              <a:t>国企業の輸出＝</a:t>
            </a:r>
            <a:r>
              <a:rPr lang="ja-JP" altLang="en-US" sz="3200" spc="-300" dirty="0">
                <a:latin typeface="HGS創英角ｺﾞｼｯｸUB" pitchFamily="50" charset="-128"/>
                <a:ea typeface="HGS創英角ｺﾞｼｯｸUB" pitchFamily="50" charset="-128"/>
              </a:rPr>
              <a:t>（</a:t>
            </a:r>
            <a:r>
              <a:rPr lang="en-US" altLang="ja-JP" sz="3200" spc="-300" dirty="0" smtClean="0">
                <a:latin typeface="HGS創英角ｺﾞｼｯｸUB" pitchFamily="50" charset="-128"/>
                <a:ea typeface="HGS創英角ｺﾞｼｯｸUB" pitchFamily="50" charset="-128"/>
              </a:rPr>
              <a:t>AB</a:t>
            </a:r>
            <a:r>
              <a:rPr lang="ja-JP" altLang="en-US" sz="3200" spc="-300" dirty="0" smtClean="0">
                <a:latin typeface="HGS創英角ｺﾞｼｯｸUB" pitchFamily="50" charset="-128"/>
                <a:ea typeface="HGS創英角ｺﾞｼｯｸUB" pitchFamily="50" charset="-128"/>
              </a:rPr>
              <a:t>＋</a:t>
            </a:r>
            <a:r>
              <a:rPr lang="en-US" altLang="ja-JP" sz="3200" spc="-300" dirty="0" err="1" smtClean="0">
                <a:latin typeface="HGS創英角ｺﾞｼｯｸUB" pitchFamily="50" charset="-128"/>
                <a:ea typeface="HGS創英角ｺﾞｼｯｸUB" pitchFamily="50" charset="-128"/>
              </a:rPr>
              <a:t>Aβ</a:t>
            </a:r>
            <a:r>
              <a:rPr lang="ja-JP" altLang="en-US" sz="3200" spc="-300" dirty="0" smtClean="0">
                <a:latin typeface="HGS創英角ｺﾞｼｯｸUB" pitchFamily="50" charset="-128"/>
                <a:ea typeface="HGS創英角ｺﾞｼｯｸUB" pitchFamily="50" charset="-128"/>
              </a:rPr>
              <a:t>）</a:t>
            </a:r>
            <a:r>
              <a:rPr lang="ja-JP" altLang="en-US" sz="3200" spc="-300" dirty="0">
                <a:latin typeface="HGS創英角ｺﾞｼｯｸUB" pitchFamily="50" charset="-128"/>
                <a:ea typeface="HGS創英角ｺﾞｼｯｸUB" pitchFamily="50" charset="-128"/>
              </a:rPr>
              <a:t>＋</a:t>
            </a:r>
            <a:r>
              <a:rPr lang="ja-JP" altLang="en-US" sz="3200" spc="-300" dirty="0" smtClean="0">
                <a:latin typeface="HGS創英角ｺﾞｼｯｸUB" pitchFamily="50" charset="-128"/>
                <a:ea typeface="HGS創英角ｺﾞｼｯｸUB" pitchFamily="50" charset="-128"/>
              </a:rPr>
              <a:t>（</a:t>
            </a:r>
            <a:r>
              <a:rPr lang="en-US" altLang="ja-JP" sz="3200" spc="-300" dirty="0" err="1" smtClean="0">
                <a:latin typeface="HGS創英角ｺﾞｼｯｸUB" pitchFamily="50" charset="-128"/>
                <a:ea typeface="HGS創英角ｺﾞｼｯｸUB" pitchFamily="50" charset="-128"/>
              </a:rPr>
              <a:t>αB</a:t>
            </a:r>
            <a:r>
              <a:rPr lang="ja-JP" altLang="en-US" sz="3200" spc="-300" dirty="0" smtClean="0">
                <a:latin typeface="HGS創英角ｺﾞｼｯｸUB" pitchFamily="50" charset="-128"/>
                <a:ea typeface="HGS創英角ｺﾞｼｯｸUB" pitchFamily="50" charset="-128"/>
              </a:rPr>
              <a:t>＋</a:t>
            </a:r>
            <a:r>
              <a:rPr lang="en-US" altLang="ja-JP" sz="3200" spc="-300" dirty="0" err="1" smtClean="0">
                <a:latin typeface="HGS創英角ｺﾞｼｯｸUB" pitchFamily="50" charset="-128"/>
                <a:ea typeface="HGS創英角ｺﾞｼｯｸUB" pitchFamily="50" charset="-128"/>
              </a:rPr>
              <a:t>αβ</a:t>
            </a:r>
            <a:r>
              <a:rPr lang="ja-JP" altLang="en-US" sz="3200" spc="-300" dirty="0" smtClean="0">
                <a:latin typeface="HGS創英角ｺﾞｼｯｸUB" pitchFamily="50" charset="-128"/>
                <a:ea typeface="HGS創英角ｺﾞｼｯｸUB" pitchFamily="50" charset="-128"/>
              </a:rPr>
              <a:t>）</a:t>
            </a:r>
            <a:endParaRPr lang="ja-JP" altLang="en-US" sz="3200" spc="-300" dirty="0">
              <a:latin typeface="HGS創英角ｺﾞｼｯｸUB" pitchFamily="50" charset="-128"/>
              <a:ea typeface="HGS創英角ｺﾞｼｯｸUB" pitchFamily="50" charset="-128"/>
            </a:endParaRPr>
          </a:p>
          <a:p>
            <a:pPr algn="l">
              <a:lnSpc>
                <a:spcPct val="120000"/>
              </a:lnSpc>
              <a:buFont typeface="Arial" pitchFamily="34" charset="0"/>
              <a:buChar char="•"/>
              <a:defRPr/>
            </a:pPr>
            <a:r>
              <a:rPr lang="ja-JP" altLang="en-US" sz="3200" dirty="0" smtClean="0">
                <a:latin typeface="HGS創英角ｺﾞｼｯｸUB" pitchFamily="50" charset="-128"/>
                <a:ea typeface="HGS創英角ｺﾞｼｯｸUB" pitchFamily="50" charset="-128"/>
              </a:rPr>
              <a:t>Ｘ</a:t>
            </a:r>
            <a:r>
              <a:rPr lang="ja-JP" altLang="en-US" sz="3200" dirty="0">
                <a:latin typeface="HGS創英角ｺﾞｼｯｸUB" pitchFamily="50" charset="-128"/>
                <a:ea typeface="HGS創英角ｺﾞｼｯｸUB" pitchFamily="50" charset="-128"/>
              </a:rPr>
              <a:t>国企業の輸入＝</a:t>
            </a:r>
            <a:r>
              <a:rPr lang="ja-JP" altLang="en-US" sz="3200" dirty="0" smtClean="0">
                <a:latin typeface="HGS創英角ｺﾞｼｯｸUB" pitchFamily="50" charset="-128"/>
                <a:ea typeface="HGS創英角ｺﾞｼｯｸUB" pitchFamily="50" charset="-128"/>
              </a:rPr>
              <a:t>（</a:t>
            </a:r>
            <a:r>
              <a:rPr lang="en-US" altLang="ja-JP" sz="3200" dirty="0" smtClean="0">
                <a:latin typeface="HGS創英角ｺﾞｼｯｸUB" pitchFamily="50" charset="-128"/>
                <a:ea typeface="HGS創英角ｺﾞｼｯｸUB" pitchFamily="50" charset="-128"/>
              </a:rPr>
              <a:t>BA</a:t>
            </a:r>
            <a:r>
              <a:rPr lang="ja-JP" altLang="en-US" sz="3200" dirty="0" smtClean="0">
                <a:latin typeface="HGS創英角ｺﾞｼｯｸUB" pitchFamily="50" charset="-128"/>
                <a:ea typeface="HGS創英角ｺﾞｼｯｸUB" pitchFamily="50" charset="-128"/>
              </a:rPr>
              <a:t>＋</a:t>
            </a:r>
            <a:r>
              <a:rPr lang="en-US" altLang="ja-JP" sz="3200" spc="-300" dirty="0" err="1" smtClean="0">
                <a:latin typeface="HGS創英角ｺﾞｼｯｸUB" pitchFamily="50" charset="-128"/>
                <a:ea typeface="HGS創英角ｺﾞｼｯｸUB" pitchFamily="50" charset="-128"/>
              </a:rPr>
              <a:t>β</a:t>
            </a:r>
            <a:r>
              <a:rPr lang="en-US" altLang="ja-JP" sz="3200" dirty="0" err="1" smtClean="0">
                <a:latin typeface="HGS創英角ｺﾞｼｯｸUB" pitchFamily="50" charset="-128"/>
                <a:ea typeface="HGS創英角ｺﾞｼｯｸUB" pitchFamily="50" charset="-128"/>
              </a:rPr>
              <a:t>A</a:t>
            </a:r>
            <a:r>
              <a:rPr lang="ja-JP" altLang="en-US" sz="3200" dirty="0" smtClean="0">
                <a:latin typeface="HGS創英角ｺﾞｼｯｸUB" pitchFamily="50" charset="-128"/>
                <a:ea typeface="HGS創英角ｺﾞｼｯｸUB" pitchFamily="50" charset="-128"/>
              </a:rPr>
              <a:t>）＋（</a:t>
            </a:r>
            <a:r>
              <a:rPr lang="en-US" altLang="ja-JP" sz="3200" dirty="0" err="1" smtClean="0">
                <a:latin typeface="HGS創英角ｺﾞｼｯｸUB" pitchFamily="50" charset="-128"/>
                <a:ea typeface="HGS創英角ｺﾞｼｯｸUB" pitchFamily="50" charset="-128"/>
              </a:rPr>
              <a:t>B</a:t>
            </a:r>
            <a:r>
              <a:rPr lang="en-US" altLang="ja-JP" sz="3200" spc="-300" dirty="0" err="1" smtClean="0">
                <a:latin typeface="HGS創英角ｺﾞｼｯｸUB" pitchFamily="50" charset="-128"/>
                <a:ea typeface="HGS創英角ｺﾞｼｯｸUB" pitchFamily="50" charset="-128"/>
              </a:rPr>
              <a:t>α</a:t>
            </a:r>
            <a:r>
              <a:rPr lang="ja-JP" altLang="en-US" sz="3200" dirty="0" smtClean="0">
                <a:latin typeface="HGS創英角ｺﾞｼｯｸUB" pitchFamily="50" charset="-128"/>
                <a:ea typeface="HGS創英角ｺﾞｼｯｸUB" pitchFamily="50" charset="-128"/>
              </a:rPr>
              <a:t>＋</a:t>
            </a:r>
            <a:r>
              <a:rPr lang="en-US" altLang="ja-JP" sz="3200" spc="-300" dirty="0" err="1" smtClean="0">
                <a:latin typeface="HGS創英角ｺﾞｼｯｸUB" pitchFamily="50" charset="-128"/>
                <a:ea typeface="HGS創英角ｺﾞｼｯｸUB" pitchFamily="50" charset="-128"/>
              </a:rPr>
              <a:t>βα</a:t>
            </a:r>
            <a:r>
              <a:rPr lang="ja-JP" altLang="en-US" sz="3200" dirty="0" smtClean="0">
                <a:latin typeface="HGS創英角ｺﾞｼｯｸUB" pitchFamily="50" charset="-128"/>
                <a:ea typeface="HGS創英角ｺﾞｼｯｸUB" pitchFamily="50" charset="-128"/>
              </a:rPr>
              <a:t>）</a:t>
            </a:r>
            <a:endParaRPr lang="ja-JP" altLang="en-US" sz="3200" dirty="0">
              <a:latin typeface="HGS創英角ｺﾞｼｯｸUB" pitchFamily="50" charset="-128"/>
              <a:ea typeface="HGS創英角ｺﾞｼｯｸUB" pitchFamily="50" charset="-128"/>
            </a:endParaRPr>
          </a:p>
          <a:p>
            <a:pPr algn="l" eaLnBrk="1" fontAlgn="auto" hangingPunct="1">
              <a:lnSpc>
                <a:spcPct val="120000"/>
              </a:lnSpc>
              <a:spcAft>
                <a:spcPts val="0"/>
              </a:spcAft>
              <a:buFont typeface="Wingdings 2"/>
              <a:buNone/>
              <a:defRPr/>
            </a:pPr>
            <a:endParaRPr lang="en-US" altLang="ja-JP" sz="2800" dirty="0">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3731">
                                            <p:txEl>
                                              <p:pRg st="1" end="1"/>
                                            </p:txEl>
                                          </p:spTgt>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 calcmode="lin" valueType="num">
                                      <p:cBhvr additive="base">
                                        <p:cTn id="17" dur="5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73731">
                                            <p:txEl>
                                              <p:pRg st="3" end="3"/>
                                            </p:txEl>
                                          </p:spTgt>
                                        </p:tgtEl>
                                        <p:attrNameLst>
                                          <p:attrName>style.visibility</p:attrName>
                                        </p:attrNameLst>
                                      </p:cBhvr>
                                      <p:to>
                                        <p:strVal val="visible"/>
                                      </p:to>
                                    </p:set>
                                    <p:anim calcmode="lin" valueType="num">
                                      <p:cBhvr additive="base">
                                        <p:cTn id="23" dur="50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73731">
                                            <p:txEl>
                                              <p:pRg st="4" end="4"/>
                                            </p:txEl>
                                          </p:spTgt>
                                        </p:tgtEl>
                                        <p:attrNameLst>
                                          <p:attrName>style.visibility</p:attrName>
                                        </p:attrNameLst>
                                      </p:cBhvr>
                                      <p:to>
                                        <p:strVal val="visible"/>
                                      </p:to>
                                    </p:set>
                                    <p:anim calcmode="lin" valueType="num">
                                      <p:cBhvr additive="base">
                                        <p:cTn id="29" dur="5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73731">
                                            <p:txEl>
                                              <p:pRg st="4" end="4"/>
                                            </p:txEl>
                                          </p:spTgt>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73731">
                                            <p:txEl>
                                              <p:pRg st="5" end="5"/>
                                            </p:txEl>
                                          </p:spTgt>
                                        </p:tgtEl>
                                        <p:attrNameLst>
                                          <p:attrName>style.visibility</p:attrName>
                                        </p:attrNameLst>
                                      </p:cBhvr>
                                      <p:to>
                                        <p:strVal val="visible"/>
                                      </p:to>
                                    </p:set>
                                    <p:anim calcmode="lin" valueType="num">
                                      <p:cBhvr additive="base">
                                        <p:cTn id="33" dur="50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effectLst/>
              </a:rPr>
              <a:t>符号表示の変更</a:t>
            </a:r>
            <a:endParaRPr kumimoji="1" lang="ja-JP" altLang="en-US" dirty="0"/>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39552" y="2204864"/>
            <a:ext cx="8136903" cy="4032448"/>
          </a:xfrm>
          <a:prstGeom prst="rect">
            <a:avLst/>
          </a:prstGeom>
        </p:spPr>
      </p:pic>
    </p:spTree>
    <p:extLst>
      <p:ext uri="{BB962C8B-B14F-4D97-AF65-F5344CB8AC3E}">
        <p14:creationId xmlns:p14="http://schemas.microsoft.com/office/powerpoint/2010/main" val="10148121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323850" y="260350"/>
            <a:ext cx="8497888" cy="838200"/>
          </a:xfrm>
        </p:spPr>
        <p:txBody>
          <a:bodyPr>
            <a:normAutofit fontScale="90000"/>
          </a:bodyPr>
          <a:lstStyle/>
          <a:p>
            <a:pPr marL="484632" indent="0" eaLnBrk="1" fontAlgn="auto" hangingPunct="1">
              <a:spcAft>
                <a:spcPts val="0"/>
              </a:spcAft>
              <a:defRPr/>
            </a:pPr>
            <a:r>
              <a:rPr lang="ja-JP" altLang="en-US" sz="4000" dirty="0">
                <a:solidFill>
                  <a:srgbClr val="FFCC66"/>
                </a:solidFill>
              </a:rPr>
              <a:t>企業基準でみた米国の貿易収支の例</a:t>
            </a:r>
          </a:p>
        </p:txBody>
      </p:sp>
      <p:sp>
        <p:nvSpPr>
          <p:cNvPr id="54275" name="Oval 3"/>
          <p:cNvSpPr>
            <a:spLocks noChangeArrowheads="1"/>
          </p:cNvSpPr>
          <p:nvPr/>
        </p:nvSpPr>
        <p:spPr bwMode="auto">
          <a:xfrm>
            <a:off x="323850" y="2276475"/>
            <a:ext cx="3505200" cy="35052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54276" name="Text Box 4"/>
          <p:cNvSpPr txBox="1">
            <a:spLocks noChangeArrowheads="1"/>
          </p:cNvSpPr>
          <p:nvPr/>
        </p:nvSpPr>
        <p:spPr bwMode="auto">
          <a:xfrm>
            <a:off x="1619250" y="1700213"/>
            <a:ext cx="796925" cy="457200"/>
          </a:xfrm>
          <a:prstGeom prst="rect">
            <a:avLst/>
          </a:prstGeom>
          <a:noFill/>
          <a:ln w="9525">
            <a:noFill/>
            <a:miter lim="800000"/>
            <a:headEnd/>
            <a:tailEnd/>
          </a:ln>
        </p:spPr>
        <p:txBody>
          <a:bodyPr wrap="none">
            <a:spAutoFit/>
          </a:bodyPr>
          <a:lstStyle/>
          <a:p>
            <a:pPr algn="l"/>
            <a:r>
              <a:rPr lang="ja-JP" altLang="en-US" sz="2400" b="1">
                <a:latin typeface="Times New Roman" pitchFamily="18" charset="0"/>
              </a:rPr>
              <a:t>米国</a:t>
            </a:r>
          </a:p>
        </p:txBody>
      </p:sp>
      <p:sp>
        <p:nvSpPr>
          <p:cNvPr id="54277" name="Oval 5"/>
          <p:cNvSpPr>
            <a:spLocks noChangeArrowheads="1"/>
          </p:cNvSpPr>
          <p:nvPr/>
        </p:nvSpPr>
        <p:spPr bwMode="auto">
          <a:xfrm>
            <a:off x="5580063" y="2349500"/>
            <a:ext cx="3429000" cy="3429000"/>
          </a:xfrm>
          <a:prstGeom prst="ellipse">
            <a:avLst/>
          </a:prstGeom>
          <a:solidFill>
            <a:srgbClr val="FFCC66"/>
          </a:solidFill>
          <a:ln w="9525">
            <a:solidFill>
              <a:srgbClr val="99FF33"/>
            </a:solidFill>
            <a:round/>
            <a:headEnd/>
            <a:tailEnd/>
          </a:ln>
        </p:spPr>
        <p:txBody>
          <a:bodyPr wrap="none" anchor="ctr"/>
          <a:lstStyle/>
          <a:p>
            <a:pPr algn="ctr"/>
            <a:endParaRPr lang="ja-JP" altLang="ja-JP" sz="2400">
              <a:solidFill>
                <a:srgbClr val="FFCC66"/>
              </a:solidFill>
              <a:latin typeface="Times New Roman" pitchFamily="18" charset="0"/>
            </a:endParaRPr>
          </a:p>
        </p:txBody>
      </p:sp>
      <p:sp>
        <p:nvSpPr>
          <p:cNvPr id="54278" name="Text Box 6"/>
          <p:cNvSpPr txBox="1">
            <a:spLocks noChangeArrowheads="1"/>
          </p:cNvSpPr>
          <p:nvPr/>
        </p:nvSpPr>
        <p:spPr bwMode="auto">
          <a:xfrm>
            <a:off x="6729413" y="1747838"/>
            <a:ext cx="796925" cy="457200"/>
          </a:xfrm>
          <a:prstGeom prst="rect">
            <a:avLst/>
          </a:prstGeom>
          <a:noFill/>
          <a:ln w="9525">
            <a:noFill/>
            <a:miter lim="800000"/>
            <a:headEnd/>
            <a:tailEnd/>
          </a:ln>
        </p:spPr>
        <p:txBody>
          <a:bodyPr wrap="none">
            <a:spAutoFit/>
          </a:bodyPr>
          <a:lstStyle/>
          <a:p>
            <a:pPr algn="l"/>
            <a:r>
              <a:rPr lang="ja-JP" altLang="en-US" sz="2400" b="1">
                <a:latin typeface="Times New Roman" pitchFamily="18" charset="0"/>
              </a:rPr>
              <a:t>外国</a:t>
            </a:r>
          </a:p>
        </p:txBody>
      </p:sp>
      <p:sp>
        <p:nvSpPr>
          <p:cNvPr id="74759" name="AutoShape 7"/>
          <p:cNvSpPr>
            <a:spLocks noChangeArrowheads="1"/>
          </p:cNvSpPr>
          <p:nvPr/>
        </p:nvSpPr>
        <p:spPr bwMode="auto">
          <a:xfrm>
            <a:off x="3203575" y="1125538"/>
            <a:ext cx="3121025" cy="792162"/>
          </a:xfrm>
          <a:prstGeom prst="rightArrow">
            <a:avLst>
              <a:gd name="adj1" fmla="val 50000"/>
              <a:gd name="adj2" fmla="val 98497"/>
            </a:avLst>
          </a:prstGeom>
          <a:solidFill>
            <a:srgbClr val="EDD5CD"/>
          </a:solidFill>
          <a:ln w="9525">
            <a:solidFill>
              <a:schemeClr val="accent2"/>
            </a:solidFill>
            <a:miter lim="800000"/>
            <a:headEnd/>
            <a:tailEnd/>
          </a:ln>
        </p:spPr>
        <p:txBody>
          <a:bodyPr wrap="none" anchor="ctr"/>
          <a:lstStyle/>
          <a:p>
            <a:pPr algn="ctr"/>
            <a:r>
              <a:rPr lang="ja-JP" altLang="en-US" sz="1800" b="1">
                <a:solidFill>
                  <a:srgbClr val="000000"/>
                </a:solidFill>
              </a:rPr>
              <a:t>米国の輸出（</a:t>
            </a:r>
            <a:r>
              <a:rPr lang="en-US" altLang="ja-JP" sz="1800" b="1">
                <a:solidFill>
                  <a:srgbClr val="000000"/>
                </a:solidFill>
              </a:rPr>
              <a:t>581.2</a:t>
            </a:r>
            <a:r>
              <a:rPr lang="ja-JP" altLang="en-US" sz="1800" b="1">
                <a:solidFill>
                  <a:srgbClr val="000000"/>
                </a:solidFill>
              </a:rPr>
              <a:t>）</a:t>
            </a:r>
          </a:p>
        </p:txBody>
      </p:sp>
      <p:sp>
        <p:nvSpPr>
          <p:cNvPr id="74761" name="AutoShape 9"/>
          <p:cNvSpPr>
            <a:spLocks noChangeArrowheads="1"/>
          </p:cNvSpPr>
          <p:nvPr/>
        </p:nvSpPr>
        <p:spPr bwMode="auto">
          <a:xfrm>
            <a:off x="3132138" y="1989138"/>
            <a:ext cx="2879725" cy="719137"/>
          </a:xfrm>
          <a:prstGeom prst="leftArrow">
            <a:avLst>
              <a:gd name="adj1" fmla="val 50000"/>
              <a:gd name="adj2" fmla="val 100110"/>
            </a:avLst>
          </a:prstGeom>
          <a:solidFill>
            <a:srgbClr val="EDD5CD"/>
          </a:solidFill>
          <a:ln w="9525">
            <a:solidFill>
              <a:schemeClr val="accent2"/>
            </a:solidFill>
            <a:miter lim="800000"/>
            <a:headEnd/>
            <a:tailEnd/>
          </a:ln>
        </p:spPr>
        <p:txBody>
          <a:bodyPr wrap="none" anchor="ctr"/>
          <a:lstStyle/>
          <a:p>
            <a:pPr algn="ctr"/>
            <a:r>
              <a:rPr lang="ja-JP" altLang="en-US" sz="1800" b="1">
                <a:solidFill>
                  <a:srgbClr val="000000"/>
                </a:solidFill>
              </a:rPr>
              <a:t>米国の輸入（</a:t>
            </a:r>
            <a:r>
              <a:rPr lang="en-US" altLang="ja-JP" sz="1800" b="1">
                <a:solidFill>
                  <a:srgbClr val="000000"/>
                </a:solidFill>
              </a:rPr>
              <a:t>609.1</a:t>
            </a:r>
            <a:r>
              <a:rPr lang="ja-JP" altLang="en-US" sz="1800" b="1">
                <a:solidFill>
                  <a:srgbClr val="000000"/>
                </a:solidFill>
              </a:rPr>
              <a:t>）</a:t>
            </a:r>
          </a:p>
        </p:txBody>
      </p:sp>
      <p:sp>
        <p:nvSpPr>
          <p:cNvPr id="54281" name="Oval 11"/>
          <p:cNvSpPr>
            <a:spLocks noChangeArrowheads="1"/>
          </p:cNvSpPr>
          <p:nvPr/>
        </p:nvSpPr>
        <p:spPr bwMode="auto">
          <a:xfrm>
            <a:off x="1187450" y="3860800"/>
            <a:ext cx="1944688" cy="1676400"/>
          </a:xfrm>
          <a:prstGeom prst="ellipse">
            <a:avLst/>
          </a:prstGeom>
          <a:solidFill>
            <a:srgbClr val="FFCC66"/>
          </a:solidFill>
          <a:ln w="9525">
            <a:solidFill>
              <a:srgbClr val="99FF33"/>
            </a:solidFill>
            <a:round/>
            <a:headEnd/>
            <a:tailEnd/>
          </a:ln>
        </p:spPr>
        <p:txBody>
          <a:bodyPr wrap="none" anchor="ctr"/>
          <a:lstStyle/>
          <a:p>
            <a:pPr algn="l"/>
            <a:r>
              <a:rPr lang="ja-JP" altLang="en-US" sz="2400" b="1">
                <a:solidFill>
                  <a:srgbClr val="996633"/>
                </a:solidFill>
                <a:latin typeface="Times New Roman" pitchFamily="18" charset="0"/>
              </a:rPr>
              <a:t>外資系</a:t>
            </a:r>
          </a:p>
          <a:p>
            <a:pPr algn="l"/>
            <a:r>
              <a:rPr lang="ja-JP" altLang="en-US" sz="2400" b="1">
                <a:solidFill>
                  <a:srgbClr val="996633"/>
                </a:solidFill>
                <a:latin typeface="Times New Roman" pitchFamily="18" charset="0"/>
              </a:rPr>
              <a:t>　企業</a:t>
            </a:r>
          </a:p>
        </p:txBody>
      </p:sp>
      <p:sp>
        <p:nvSpPr>
          <p:cNvPr id="54282" name="Oval 12"/>
          <p:cNvSpPr>
            <a:spLocks noChangeArrowheads="1"/>
          </p:cNvSpPr>
          <p:nvPr/>
        </p:nvSpPr>
        <p:spPr bwMode="auto">
          <a:xfrm>
            <a:off x="6516688" y="3860800"/>
            <a:ext cx="1800225" cy="1676400"/>
          </a:xfrm>
          <a:prstGeom prst="ellipse">
            <a:avLst/>
          </a:prstGeom>
          <a:solidFill>
            <a:schemeClr val="accent1"/>
          </a:solidFill>
          <a:ln w="9525">
            <a:solidFill>
              <a:schemeClr val="bg1"/>
            </a:solidFill>
            <a:round/>
            <a:headEnd/>
            <a:tailEnd/>
          </a:ln>
        </p:spPr>
        <p:txBody>
          <a:bodyPr wrap="none" anchor="ctr"/>
          <a:lstStyle/>
          <a:p>
            <a:pPr algn="ctr"/>
            <a:r>
              <a:rPr lang="ja-JP" altLang="en-US" sz="2400" b="1">
                <a:solidFill>
                  <a:schemeClr val="bg1"/>
                </a:solidFill>
                <a:latin typeface="Times New Roman" pitchFamily="18" charset="0"/>
              </a:rPr>
              <a:t>米国系</a:t>
            </a:r>
          </a:p>
          <a:p>
            <a:pPr algn="ctr"/>
            <a:r>
              <a:rPr lang="ja-JP" altLang="en-US" sz="2400" b="1">
                <a:solidFill>
                  <a:schemeClr val="bg1"/>
                </a:solidFill>
                <a:latin typeface="Times New Roman" pitchFamily="18" charset="0"/>
              </a:rPr>
              <a:t>企業</a:t>
            </a:r>
          </a:p>
        </p:txBody>
      </p:sp>
      <p:sp>
        <p:nvSpPr>
          <p:cNvPr id="74765" name="AutoShape 13"/>
          <p:cNvSpPr>
            <a:spLocks noChangeArrowheads="1"/>
          </p:cNvSpPr>
          <p:nvPr/>
        </p:nvSpPr>
        <p:spPr bwMode="auto">
          <a:xfrm>
            <a:off x="2627313" y="4292600"/>
            <a:ext cx="3960812" cy="720725"/>
          </a:xfrm>
          <a:prstGeom prst="rightArrow">
            <a:avLst>
              <a:gd name="adj1" fmla="val 50000"/>
              <a:gd name="adj2" fmla="val 90016"/>
            </a:avLst>
          </a:prstGeom>
          <a:solidFill>
            <a:srgbClr val="66FFFF"/>
          </a:solidFill>
          <a:ln w="41275">
            <a:solidFill>
              <a:srgbClr val="3333CC"/>
            </a:solidFill>
            <a:miter lim="800000"/>
            <a:headEnd/>
            <a:tailEnd/>
          </a:ln>
        </p:spPr>
        <p:txBody>
          <a:bodyPr wrap="none" anchor="ctr"/>
          <a:lstStyle/>
          <a:p>
            <a:pPr algn="ctr"/>
            <a:r>
              <a:rPr lang="ja-JP" altLang="en-US" sz="1800" b="1">
                <a:solidFill>
                  <a:srgbClr val="FF0000"/>
                </a:solidFill>
              </a:rPr>
              <a:t>在米外資企業の輸出（▲</a:t>
            </a:r>
            <a:r>
              <a:rPr lang="en-US" altLang="ja-JP" sz="1800" b="1">
                <a:solidFill>
                  <a:srgbClr val="FF0000"/>
                </a:solidFill>
              </a:rPr>
              <a:t>100.0</a:t>
            </a:r>
            <a:r>
              <a:rPr lang="ja-JP" altLang="en-US" sz="1800" b="1">
                <a:solidFill>
                  <a:srgbClr val="FF0000"/>
                </a:solidFill>
              </a:rPr>
              <a:t>）</a:t>
            </a:r>
          </a:p>
        </p:txBody>
      </p:sp>
      <p:sp>
        <p:nvSpPr>
          <p:cNvPr id="74767" name="AutoShape 15"/>
          <p:cNvSpPr>
            <a:spLocks noChangeArrowheads="1"/>
          </p:cNvSpPr>
          <p:nvPr/>
        </p:nvSpPr>
        <p:spPr bwMode="auto">
          <a:xfrm>
            <a:off x="2571750" y="4857750"/>
            <a:ext cx="3671888" cy="663575"/>
          </a:xfrm>
          <a:prstGeom prst="leftArrow">
            <a:avLst>
              <a:gd name="adj1" fmla="val 50000"/>
              <a:gd name="adj2" fmla="val 138337"/>
            </a:avLst>
          </a:prstGeom>
          <a:solidFill>
            <a:srgbClr val="FF99FF"/>
          </a:solidFill>
          <a:ln w="44450">
            <a:solidFill>
              <a:srgbClr val="FF0000"/>
            </a:solidFill>
            <a:miter lim="800000"/>
            <a:headEnd/>
            <a:tailEnd/>
          </a:ln>
        </p:spPr>
        <p:txBody>
          <a:bodyPr wrap="none" anchor="ctr"/>
          <a:lstStyle/>
          <a:p>
            <a:pPr algn="ctr"/>
            <a:r>
              <a:rPr lang="ja-JP" altLang="en-US" sz="1800" b="1">
                <a:solidFill>
                  <a:srgbClr val="0000FF"/>
                </a:solidFill>
              </a:rPr>
              <a:t>在米外資企業の輸入（</a:t>
            </a:r>
            <a:r>
              <a:rPr lang="en-US" altLang="ja-JP" sz="1800" b="1">
                <a:solidFill>
                  <a:srgbClr val="0000FF"/>
                </a:solidFill>
              </a:rPr>
              <a:t>182.2</a:t>
            </a:r>
            <a:r>
              <a:rPr lang="ja-JP" altLang="en-US" sz="1800" b="1">
                <a:solidFill>
                  <a:srgbClr val="0000FF"/>
                </a:solidFill>
              </a:rPr>
              <a:t>）</a:t>
            </a:r>
          </a:p>
        </p:txBody>
      </p:sp>
      <p:sp>
        <p:nvSpPr>
          <p:cNvPr id="74769" name="AutoShape 17"/>
          <p:cNvSpPr>
            <a:spLocks noChangeArrowheads="1"/>
          </p:cNvSpPr>
          <p:nvPr/>
        </p:nvSpPr>
        <p:spPr bwMode="auto">
          <a:xfrm rot="919091">
            <a:off x="2268538" y="3068638"/>
            <a:ext cx="5111750" cy="503237"/>
          </a:xfrm>
          <a:prstGeom prst="leftArrow">
            <a:avLst>
              <a:gd name="adj1" fmla="val 49315"/>
              <a:gd name="adj2" fmla="val 105951"/>
            </a:avLst>
          </a:prstGeom>
          <a:solidFill>
            <a:srgbClr val="FF99FF"/>
          </a:solidFill>
          <a:ln w="44450">
            <a:solidFill>
              <a:srgbClr val="FF0000"/>
            </a:solidFill>
            <a:miter lim="800000"/>
            <a:headEnd/>
            <a:tailEnd/>
          </a:ln>
        </p:spPr>
        <p:txBody>
          <a:bodyPr wrap="none" anchor="ctr"/>
          <a:lstStyle/>
          <a:p>
            <a:pPr algn="ctr"/>
            <a:r>
              <a:rPr lang="ja-JP" altLang="en-US" sz="1800" b="1">
                <a:solidFill>
                  <a:srgbClr val="3333CC"/>
                </a:solidFill>
              </a:rPr>
              <a:t>米系在外子会社から米国本社への輸入（▲</a:t>
            </a:r>
            <a:r>
              <a:rPr lang="en-US" altLang="ja-JP" sz="1800" b="1">
                <a:solidFill>
                  <a:srgbClr val="3333CC"/>
                </a:solidFill>
              </a:rPr>
              <a:t>108.8</a:t>
            </a:r>
            <a:r>
              <a:rPr lang="ja-JP" altLang="en-US" sz="1800" b="1">
                <a:solidFill>
                  <a:srgbClr val="3333CC"/>
                </a:solidFill>
              </a:rPr>
              <a:t>）</a:t>
            </a:r>
          </a:p>
        </p:txBody>
      </p:sp>
      <p:sp>
        <p:nvSpPr>
          <p:cNvPr id="74771" name="AutoShape 19"/>
          <p:cNvSpPr>
            <a:spLocks noChangeArrowheads="1"/>
          </p:cNvSpPr>
          <p:nvPr/>
        </p:nvSpPr>
        <p:spPr bwMode="auto">
          <a:xfrm rot="918927">
            <a:off x="1835150" y="3284538"/>
            <a:ext cx="5211763" cy="733425"/>
          </a:xfrm>
          <a:prstGeom prst="rightArrow">
            <a:avLst>
              <a:gd name="adj1" fmla="val 50000"/>
              <a:gd name="adj2" fmla="val 59974"/>
            </a:avLst>
          </a:prstGeom>
          <a:solidFill>
            <a:srgbClr val="66FFFF"/>
          </a:solidFill>
          <a:ln w="44450">
            <a:solidFill>
              <a:srgbClr val="3333CC"/>
            </a:solidFill>
            <a:miter lim="800000"/>
            <a:headEnd/>
            <a:tailEnd/>
          </a:ln>
        </p:spPr>
        <p:txBody>
          <a:bodyPr wrap="none" anchor="ctr"/>
          <a:lstStyle/>
          <a:p>
            <a:pPr algn="ctr"/>
            <a:r>
              <a:rPr lang="ja-JP" altLang="en-US" sz="1800" b="1">
                <a:solidFill>
                  <a:srgbClr val="FF0000"/>
                </a:solidFill>
              </a:rPr>
              <a:t>米国本社から米系在外子会社への輸出（▲</a:t>
            </a:r>
            <a:r>
              <a:rPr lang="en-US" altLang="ja-JP" sz="1800" b="1">
                <a:solidFill>
                  <a:srgbClr val="FF0000"/>
                </a:solidFill>
              </a:rPr>
              <a:t>140.0</a:t>
            </a:r>
            <a:r>
              <a:rPr lang="ja-JP" altLang="en-US" sz="1800" b="1">
                <a:solidFill>
                  <a:srgbClr val="FF0000"/>
                </a:solidFill>
              </a:rPr>
              <a:t>）</a:t>
            </a:r>
          </a:p>
        </p:txBody>
      </p:sp>
      <p:sp>
        <p:nvSpPr>
          <p:cNvPr id="74776" name="Text Box 24"/>
          <p:cNvSpPr txBox="1">
            <a:spLocks noChangeArrowheads="1"/>
          </p:cNvSpPr>
          <p:nvPr/>
        </p:nvSpPr>
        <p:spPr bwMode="auto">
          <a:xfrm>
            <a:off x="0" y="3789363"/>
            <a:ext cx="1114425" cy="650875"/>
          </a:xfrm>
          <a:prstGeom prst="rect">
            <a:avLst/>
          </a:prstGeom>
          <a:solidFill>
            <a:srgbClr val="FF3300"/>
          </a:solidFill>
          <a:ln w="9525">
            <a:solidFill>
              <a:srgbClr val="FF66CC"/>
            </a:solidFill>
            <a:miter lim="800000"/>
            <a:headEnd/>
            <a:tailEnd/>
          </a:ln>
        </p:spPr>
        <p:txBody>
          <a:bodyPr wrap="none">
            <a:spAutoFit/>
          </a:bodyPr>
          <a:lstStyle/>
          <a:p>
            <a:pPr algn="l"/>
            <a:r>
              <a:rPr lang="ja-JP" altLang="en-US" sz="1800" b="1">
                <a:latin typeface="Times New Roman" pitchFamily="18" charset="0"/>
              </a:rPr>
              <a:t>国内販売</a:t>
            </a:r>
          </a:p>
          <a:p>
            <a:pPr algn="l"/>
            <a:r>
              <a:rPr lang="ja-JP" altLang="en-US" sz="1800" b="1">
                <a:latin typeface="Times New Roman" pitchFamily="18" charset="0"/>
              </a:rPr>
              <a:t>（</a:t>
            </a:r>
            <a:r>
              <a:rPr lang="en-US" altLang="ja-JP" sz="1800" b="1">
                <a:latin typeface="Times New Roman" pitchFamily="18" charset="0"/>
              </a:rPr>
              <a:t>1065.6</a:t>
            </a:r>
            <a:r>
              <a:rPr lang="ja-JP" altLang="en-US" sz="1800" b="1">
                <a:latin typeface="Times New Roman" pitchFamily="18" charset="0"/>
              </a:rPr>
              <a:t>）</a:t>
            </a:r>
          </a:p>
        </p:txBody>
      </p:sp>
      <p:sp>
        <p:nvSpPr>
          <p:cNvPr id="74777" name="AutoShape 25"/>
          <p:cNvSpPr>
            <a:spLocks noChangeArrowheads="1"/>
          </p:cNvSpPr>
          <p:nvPr/>
        </p:nvSpPr>
        <p:spPr bwMode="auto">
          <a:xfrm rot="-1952659">
            <a:off x="1476375" y="3716338"/>
            <a:ext cx="517525" cy="571500"/>
          </a:xfrm>
          <a:prstGeom prst="downArrow">
            <a:avLst>
              <a:gd name="adj1" fmla="val 50000"/>
              <a:gd name="adj2" fmla="val 27607"/>
            </a:avLst>
          </a:prstGeom>
          <a:solidFill>
            <a:srgbClr val="3333CC"/>
          </a:solidFill>
          <a:ln w="9525">
            <a:solidFill>
              <a:srgbClr val="66FFFF"/>
            </a:solidFill>
            <a:miter lim="800000"/>
            <a:headEnd/>
            <a:tailEnd/>
          </a:ln>
        </p:spPr>
        <p:txBody>
          <a:bodyPr vert="eaVert" wrap="none" anchor="ctr"/>
          <a:lstStyle/>
          <a:p>
            <a:endParaRPr lang="ja-JP" altLang="en-US"/>
          </a:p>
        </p:txBody>
      </p:sp>
      <p:sp>
        <p:nvSpPr>
          <p:cNvPr id="74778" name="Text Box 26"/>
          <p:cNvSpPr txBox="1">
            <a:spLocks noChangeArrowheads="1"/>
          </p:cNvSpPr>
          <p:nvPr/>
        </p:nvSpPr>
        <p:spPr bwMode="auto">
          <a:xfrm>
            <a:off x="827088" y="2997200"/>
            <a:ext cx="1114425" cy="650875"/>
          </a:xfrm>
          <a:prstGeom prst="rect">
            <a:avLst/>
          </a:prstGeom>
          <a:solidFill>
            <a:srgbClr val="3333CC"/>
          </a:solidFill>
          <a:ln w="9525">
            <a:solidFill>
              <a:srgbClr val="66FFFF"/>
            </a:solidFill>
            <a:miter lim="800000"/>
            <a:headEnd/>
            <a:tailEnd/>
          </a:ln>
        </p:spPr>
        <p:txBody>
          <a:bodyPr wrap="none">
            <a:spAutoFit/>
          </a:bodyPr>
          <a:lstStyle/>
          <a:p>
            <a:pPr algn="l"/>
            <a:r>
              <a:rPr lang="ja-JP" altLang="en-US" sz="1800" b="1">
                <a:latin typeface="Times New Roman" pitchFamily="18" charset="0"/>
              </a:rPr>
              <a:t>国内仕入</a:t>
            </a:r>
          </a:p>
          <a:p>
            <a:pPr algn="l"/>
            <a:r>
              <a:rPr lang="ja-JP" altLang="en-US" sz="1800" b="1">
                <a:latin typeface="Times New Roman" pitchFamily="18" charset="0"/>
              </a:rPr>
              <a:t>（</a:t>
            </a:r>
            <a:r>
              <a:rPr lang="en-US" altLang="ja-JP" sz="1800" b="1">
                <a:latin typeface="Times New Roman" pitchFamily="18" charset="0"/>
              </a:rPr>
              <a:t>993.3</a:t>
            </a:r>
            <a:r>
              <a:rPr lang="ja-JP" altLang="en-US" sz="1800" b="1">
                <a:latin typeface="Times New Roman" pitchFamily="18" charset="0"/>
              </a:rPr>
              <a:t>）</a:t>
            </a:r>
          </a:p>
        </p:txBody>
      </p:sp>
      <p:sp>
        <p:nvSpPr>
          <p:cNvPr id="74779" name="AutoShape 27"/>
          <p:cNvSpPr>
            <a:spLocks noChangeArrowheads="1"/>
          </p:cNvSpPr>
          <p:nvPr/>
        </p:nvSpPr>
        <p:spPr bwMode="auto">
          <a:xfrm>
            <a:off x="7235825" y="3429000"/>
            <a:ext cx="493713" cy="571500"/>
          </a:xfrm>
          <a:prstGeom prst="upArrow">
            <a:avLst>
              <a:gd name="adj1" fmla="val 50000"/>
              <a:gd name="adj2" fmla="val 28939"/>
            </a:avLst>
          </a:prstGeom>
          <a:solidFill>
            <a:srgbClr val="3333CC"/>
          </a:solidFill>
          <a:ln w="9525">
            <a:solidFill>
              <a:srgbClr val="66FFFF"/>
            </a:solidFill>
            <a:miter lim="800000"/>
            <a:headEnd/>
            <a:tailEnd/>
          </a:ln>
        </p:spPr>
        <p:txBody>
          <a:bodyPr vert="eaVert" wrap="none" anchor="ctr"/>
          <a:lstStyle/>
          <a:p>
            <a:endParaRPr lang="ja-JP" altLang="en-US"/>
          </a:p>
        </p:txBody>
      </p:sp>
      <p:sp>
        <p:nvSpPr>
          <p:cNvPr id="74780" name="Text Box 28"/>
          <p:cNvSpPr txBox="1">
            <a:spLocks noChangeArrowheads="1"/>
          </p:cNvSpPr>
          <p:nvPr/>
        </p:nvSpPr>
        <p:spPr bwMode="auto">
          <a:xfrm>
            <a:off x="6804025" y="2781300"/>
            <a:ext cx="1114425" cy="650875"/>
          </a:xfrm>
          <a:prstGeom prst="rect">
            <a:avLst/>
          </a:prstGeom>
          <a:solidFill>
            <a:srgbClr val="3333CC"/>
          </a:solidFill>
          <a:ln w="9525">
            <a:solidFill>
              <a:srgbClr val="66FFFF"/>
            </a:solidFill>
            <a:miter lim="800000"/>
            <a:headEnd/>
            <a:tailEnd/>
          </a:ln>
        </p:spPr>
        <p:txBody>
          <a:bodyPr wrap="none">
            <a:spAutoFit/>
          </a:bodyPr>
          <a:lstStyle/>
          <a:p>
            <a:pPr algn="l"/>
            <a:r>
              <a:rPr lang="ja-JP" altLang="en-US" sz="1800" b="1">
                <a:latin typeface="Times New Roman" pitchFamily="18" charset="0"/>
              </a:rPr>
              <a:t>現地販売</a:t>
            </a:r>
          </a:p>
          <a:p>
            <a:pPr algn="l"/>
            <a:r>
              <a:rPr lang="ja-JP" altLang="en-US" sz="1800" b="1">
                <a:latin typeface="Times New Roman" pitchFamily="18" charset="0"/>
              </a:rPr>
              <a:t>（</a:t>
            </a:r>
            <a:r>
              <a:rPr lang="en-US" altLang="ja-JP" sz="1800" b="1">
                <a:latin typeface="Times New Roman" pitchFamily="18" charset="0"/>
              </a:rPr>
              <a:t>1188.5</a:t>
            </a:r>
            <a:r>
              <a:rPr lang="ja-JP" altLang="en-US" sz="1800" b="1">
                <a:latin typeface="Times New Roman" pitchFamily="18" charset="0"/>
              </a:rPr>
              <a:t>）</a:t>
            </a:r>
          </a:p>
        </p:txBody>
      </p:sp>
      <p:sp>
        <p:nvSpPr>
          <p:cNvPr id="74781" name="AutoShape 29"/>
          <p:cNvSpPr>
            <a:spLocks noChangeArrowheads="1"/>
          </p:cNvSpPr>
          <p:nvPr/>
        </p:nvSpPr>
        <p:spPr bwMode="auto">
          <a:xfrm rot="2667872">
            <a:off x="8243888" y="3933825"/>
            <a:ext cx="504825" cy="719138"/>
          </a:xfrm>
          <a:prstGeom prst="downArrow">
            <a:avLst>
              <a:gd name="adj1" fmla="val 50000"/>
              <a:gd name="adj2" fmla="val 35613"/>
            </a:avLst>
          </a:prstGeom>
          <a:solidFill>
            <a:srgbClr val="FF3300"/>
          </a:solidFill>
          <a:ln w="9525">
            <a:solidFill>
              <a:srgbClr val="FF66CC"/>
            </a:solidFill>
            <a:miter lim="800000"/>
            <a:headEnd/>
            <a:tailEnd/>
          </a:ln>
        </p:spPr>
        <p:txBody>
          <a:bodyPr vert="eaVert" wrap="none" anchor="ctr"/>
          <a:lstStyle/>
          <a:p>
            <a:endParaRPr lang="ja-JP" altLang="en-US"/>
          </a:p>
        </p:txBody>
      </p:sp>
      <p:sp>
        <p:nvSpPr>
          <p:cNvPr id="74782" name="Text Box 30"/>
          <p:cNvSpPr txBox="1">
            <a:spLocks noChangeArrowheads="1"/>
          </p:cNvSpPr>
          <p:nvPr/>
        </p:nvSpPr>
        <p:spPr bwMode="auto">
          <a:xfrm>
            <a:off x="7845425" y="3141663"/>
            <a:ext cx="1298575" cy="925512"/>
          </a:xfrm>
          <a:prstGeom prst="rect">
            <a:avLst/>
          </a:prstGeom>
          <a:solidFill>
            <a:srgbClr val="FF3300"/>
          </a:solidFill>
          <a:ln w="9525">
            <a:solidFill>
              <a:srgbClr val="FF66CC"/>
            </a:solidFill>
            <a:miter lim="800000"/>
            <a:headEnd/>
            <a:tailEnd/>
          </a:ln>
        </p:spPr>
        <p:txBody>
          <a:bodyPr wrap="none">
            <a:spAutoFit/>
          </a:bodyPr>
          <a:lstStyle/>
          <a:p>
            <a:pPr algn="l"/>
            <a:r>
              <a:rPr lang="ja-JP" altLang="en-US" sz="1800" b="1">
                <a:latin typeface="Times New Roman" pitchFamily="18" charset="0"/>
              </a:rPr>
              <a:t>米国以外</a:t>
            </a:r>
          </a:p>
          <a:p>
            <a:pPr algn="l"/>
            <a:r>
              <a:rPr lang="ja-JP" altLang="en-US" sz="1800" b="1">
                <a:latin typeface="Times New Roman" pitchFamily="18" charset="0"/>
              </a:rPr>
              <a:t>からの仕入</a:t>
            </a:r>
          </a:p>
          <a:p>
            <a:pPr algn="l"/>
            <a:r>
              <a:rPr lang="ja-JP" altLang="en-US" sz="1800" b="1">
                <a:latin typeface="Times New Roman" pitchFamily="18" charset="0"/>
              </a:rPr>
              <a:t>（</a:t>
            </a:r>
            <a:r>
              <a:rPr lang="en-US" altLang="ja-JP" sz="1800" b="1">
                <a:latin typeface="Times New Roman" pitchFamily="18" charset="0"/>
              </a:rPr>
              <a:t>1114.9</a:t>
            </a:r>
            <a:r>
              <a:rPr lang="ja-JP" altLang="en-US" sz="1800" b="1">
                <a:latin typeface="Times New Roman" pitchFamily="18" charset="0"/>
              </a:rPr>
              <a:t>）</a:t>
            </a:r>
          </a:p>
        </p:txBody>
      </p:sp>
      <p:sp>
        <p:nvSpPr>
          <p:cNvPr id="54294" name="Text Box 31"/>
          <p:cNvSpPr txBox="1">
            <a:spLocks noChangeArrowheads="1"/>
          </p:cNvSpPr>
          <p:nvPr/>
        </p:nvSpPr>
        <p:spPr bwMode="auto">
          <a:xfrm>
            <a:off x="5635625" y="6308725"/>
            <a:ext cx="3508375" cy="396875"/>
          </a:xfrm>
          <a:prstGeom prst="rect">
            <a:avLst/>
          </a:prstGeom>
          <a:noFill/>
          <a:ln w="9525">
            <a:noFill/>
            <a:miter lim="800000"/>
            <a:headEnd/>
            <a:tailEnd/>
          </a:ln>
        </p:spPr>
        <p:txBody>
          <a:bodyPr>
            <a:spAutoFit/>
          </a:bodyPr>
          <a:lstStyle/>
          <a:p>
            <a:pPr algn="l"/>
            <a:r>
              <a:rPr lang="ja-JP" altLang="en-US" sz="2000" b="1">
                <a:solidFill>
                  <a:srgbClr val="000000"/>
                </a:solidFill>
                <a:latin typeface="Times New Roman" pitchFamily="18" charset="0"/>
              </a:rPr>
              <a:t>単位：１０億ドル　統計は’</a:t>
            </a:r>
            <a:r>
              <a:rPr lang="en-US" altLang="ja-JP" sz="2000" b="1">
                <a:solidFill>
                  <a:srgbClr val="000000"/>
                </a:solidFill>
                <a:latin typeface="Times New Roman" pitchFamily="18" charset="0"/>
              </a:rPr>
              <a:t>96</a:t>
            </a:r>
          </a:p>
        </p:txBody>
      </p:sp>
      <p:sp>
        <p:nvSpPr>
          <p:cNvPr id="74784" name="AutoShape 32"/>
          <p:cNvSpPr>
            <a:spLocks noChangeArrowheads="1"/>
          </p:cNvSpPr>
          <p:nvPr/>
        </p:nvSpPr>
        <p:spPr bwMode="auto">
          <a:xfrm>
            <a:off x="468313" y="5949950"/>
            <a:ext cx="1871662" cy="647700"/>
          </a:xfrm>
          <a:prstGeom prst="rightArrow">
            <a:avLst>
              <a:gd name="adj1" fmla="val 50000"/>
              <a:gd name="adj2" fmla="val 72243"/>
            </a:avLst>
          </a:prstGeom>
          <a:solidFill>
            <a:srgbClr val="3333CC"/>
          </a:solidFill>
          <a:ln w="9525">
            <a:solidFill>
              <a:srgbClr val="66FFFF"/>
            </a:solidFill>
            <a:miter lim="800000"/>
            <a:headEnd/>
            <a:tailEnd/>
          </a:ln>
        </p:spPr>
        <p:txBody>
          <a:bodyPr wrap="none" anchor="ctr"/>
          <a:lstStyle/>
          <a:p>
            <a:pPr algn="ctr"/>
            <a:r>
              <a:rPr lang="ja-JP" altLang="en-US" sz="1800"/>
              <a:t>青：</a:t>
            </a:r>
            <a:r>
              <a:rPr lang="en-US" altLang="ja-JP" sz="1800"/>
              <a:t>OB</a:t>
            </a:r>
            <a:r>
              <a:rPr lang="ja-JP" altLang="en-US" sz="1800"/>
              <a:t>輸出</a:t>
            </a:r>
          </a:p>
        </p:txBody>
      </p:sp>
      <p:sp>
        <p:nvSpPr>
          <p:cNvPr id="74774" name="AutoShape 22"/>
          <p:cNvSpPr>
            <a:spLocks noChangeArrowheads="1"/>
          </p:cNvSpPr>
          <p:nvPr/>
        </p:nvSpPr>
        <p:spPr bwMode="auto">
          <a:xfrm rot="-2955674">
            <a:off x="782637" y="4410076"/>
            <a:ext cx="517525" cy="571500"/>
          </a:xfrm>
          <a:prstGeom prst="upArrow">
            <a:avLst>
              <a:gd name="adj1" fmla="val 50000"/>
              <a:gd name="adj2" fmla="val 27607"/>
            </a:avLst>
          </a:prstGeom>
          <a:solidFill>
            <a:srgbClr val="FF3300"/>
          </a:solidFill>
          <a:ln w="9525">
            <a:solidFill>
              <a:srgbClr val="FF66CC"/>
            </a:solidFill>
            <a:miter lim="800000"/>
            <a:headEnd/>
            <a:tailEnd/>
          </a:ln>
        </p:spPr>
        <p:txBody>
          <a:bodyPr vert="eaVert" wrap="none" anchor="ctr"/>
          <a:lstStyle/>
          <a:p>
            <a:endParaRPr lang="ja-JP" altLang="en-US"/>
          </a:p>
        </p:txBody>
      </p:sp>
      <p:sp>
        <p:nvSpPr>
          <p:cNvPr id="74785" name="AutoShape 33"/>
          <p:cNvSpPr>
            <a:spLocks noChangeArrowheads="1"/>
          </p:cNvSpPr>
          <p:nvPr/>
        </p:nvSpPr>
        <p:spPr bwMode="auto">
          <a:xfrm flipH="1">
            <a:off x="2627313" y="5949950"/>
            <a:ext cx="1871662" cy="647700"/>
          </a:xfrm>
          <a:prstGeom prst="rightArrow">
            <a:avLst>
              <a:gd name="adj1" fmla="val 50000"/>
              <a:gd name="adj2" fmla="val 72243"/>
            </a:avLst>
          </a:prstGeom>
          <a:solidFill>
            <a:srgbClr val="FF3300"/>
          </a:solidFill>
          <a:ln w="9525">
            <a:solidFill>
              <a:srgbClr val="FF66CC"/>
            </a:solidFill>
            <a:miter lim="800000"/>
            <a:headEnd/>
            <a:tailEnd/>
          </a:ln>
        </p:spPr>
        <p:txBody>
          <a:bodyPr wrap="none" anchor="ctr"/>
          <a:lstStyle/>
          <a:p>
            <a:pPr algn="ctr"/>
            <a:r>
              <a:rPr lang="ja-JP" altLang="en-US" sz="1800"/>
              <a:t>赤：</a:t>
            </a:r>
            <a:r>
              <a:rPr lang="en-US" altLang="ja-JP" sz="1800"/>
              <a:t>OB</a:t>
            </a:r>
            <a:r>
              <a:rPr lang="ja-JP" altLang="en-US" sz="1800"/>
              <a:t>輸入</a:t>
            </a:r>
          </a:p>
        </p:txBody>
      </p:sp>
      <p:sp>
        <p:nvSpPr>
          <p:cNvPr id="54298" name="Text Box 35"/>
          <p:cNvSpPr txBox="1">
            <a:spLocks noChangeArrowheads="1"/>
          </p:cNvSpPr>
          <p:nvPr/>
        </p:nvSpPr>
        <p:spPr bwMode="auto">
          <a:xfrm>
            <a:off x="827088" y="2420938"/>
            <a:ext cx="1152525" cy="519112"/>
          </a:xfrm>
          <a:prstGeom prst="rect">
            <a:avLst/>
          </a:prstGeom>
          <a:noFill/>
          <a:ln w="9525">
            <a:noFill/>
            <a:miter lim="800000"/>
            <a:headEnd/>
            <a:tailEnd/>
          </a:ln>
        </p:spPr>
        <p:txBody>
          <a:bodyPr>
            <a:spAutoFit/>
          </a:bodyPr>
          <a:lstStyle/>
          <a:p>
            <a:pPr>
              <a:spcBef>
                <a:spcPct val="50000"/>
              </a:spcBef>
            </a:pPr>
            <a:r>
              <a:rPr lang="ja-JP" altLang="en-US" sz="2800" b="1">
                <a:solidFill>
                  <a:schemeClr val="bg1"/>
                </a:solidFill>
              </a:rPr>
              <a:t>本社</a:t>
            </a:r>
          </a:p>
        </p:txBody>
      </p:sp>
      <p:sp>
        <p:nvSpPr>
          <p:cNvPr id="54299" name="Text Box 36"/>
          <p:cNvSpPr txBox="1">
            <a:spLocks noChangeArrowheads="1"/>
          </p:cNvSpPr>
          <p:nvPr/>
        </p:nvSpPr>
        <p:spPr bwMode="auto">
          <a:xfrm>
            <a:off x="6156325" y="2349500"/>
            <a:ext cx="1728788" cy="457200"/>
          </a:xfrm>
          <a:prstGeom prst="rect">
            <a:avLst/>
          </a:prstGeom>
          <a:noFill/>
          <a:ln w="9525">
            <a:noFill/>
            <a:miter lim="800000"/>
            <a:headEnd/>
            <a:tailEnd/>
          </a:ln>
        </p:spPr>
        <p:txBody>
          <a:bodyPr>
            <a:spAutoFit/>
          </a:bodyPr>
          <a:lstStyle/>
          <a:p>
            <a:pPr>
              <a:spcBef>
                <a:spcPct val="50000"/>
              </a:spcBef>
            </a:pPr>
            <a:r>
              <a:rPr lang="ja-JP" altLang="en-US" sz="2400" b="1">
                <a:solidFill>
                  <a:schemeClr val="bg1"/>
                </a:solidFill>
              </a:rPr>
              <a:t>外国企業</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fade">
                                      <p:cBhvr>
                                        <p:cTn id="7" dur="500"/>
                                        <p:tgtEl>
                                          <p:spTgt spid="747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761"/>
                                        </p:tgtEl>
                                        <p:attrNameLst>
                                          <p:attrName>style.visibility</p:attrName>
                                        </p:attrNameLst>
                                      </p:cBhvr>
                                      <p:to>
                                        <p:strVal val="visible"/>
                                      </p:to>
                                    </p:set>
                                    <p:animEffect transition="in" filter="fade">
                                      <p:cBhvr>
                                        <p:cTn id="10" dur="500"/>
                                        <p:tgtEl>
                                          <p:spTgt spid="7476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4761"/>
                                        </p:tgtEl>
                                      </p:cBhvr>
                                    </p:animEffect>
                                    <p:set>
                                      <p:cBhvr>
                                        <p:cTn id="15" dur="1" fill="hold">
                                          <p:stCondLst>
                                            <p:cond delay="499"/>
                                          </p:stCondLst>
                                        </p:cTn>
                                        <p:tgtEl>
                                          <p:spTgt spid="7476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4784"/>
                                        </p:tgtEl>
                                        <p:attrNameLst>
                                          <p:attrName>style.visibility</p:attrName>
                                        </p:attrNameLst>
                                      </p:cBhvr>
                                      <p:to>
                                        <p:strVal val="visible"/>
                                      </p:to>
                                    </p:set>
                                  </p:childTnLst>
                                </p:cTn>
                              </p:par>
                            </p:childTnLst>
                          </p:cTn>
                        </p:par>
                        <p:par>
                          <p:cTn id="20" fill="hold">
                            <p:stCondLst>
                              <p:cond delay="0"/>
                            </p:stCondLst>
                            <p:childTnLst>
                              <p:par>
                                <p:cTn id="21" presetID="2" presetClass="entr" presetSubtype="8" fill="hold" grpId="0" nodeType="afterEffect">
                                  <p:stCondLst>
                                    <p:cond delay="0"/>
                                  </p:stCondLst>
                                  <p:childTnLst>
                                    <p:set>
                                      <p:cBhvr>
                                        <p:cTn id="22" dur="1" fill="hold">
                                          <p:stCondLst>
                                            <p:cond delay="0"/>
                                          </p:stCondLst>
                                        </p:cTn>
                                        <p:tgtEl>
                                          <p:spTgt spid="74771"/>
                                        </p:tgtEl>
                                        <p:attrNameLst>
                                          <p:attrName>style.visibility</p:attrName>
                                        </p:attrNameLst>
                                      </p:cBhvr>
                                      <p:to>
                                        <p:strVal val="visible"/>
                                      </p:to>
                                    </p:set>
                                    <p:anim calcmode="lin" valueType="num">
                                      <p:cBhvr additive="base">
                                        <p:cTn id="23" dur="500" fill="hold"/>
                                        <p:tgtEl>
                                          <p:spTgt spid="74771"/>
                                        </p:tgtEl>
                                        <p:attrNameLst>
                                          <p:attrName>ppt_x</p:attrName>
                                        </p:attrNameLst>
                                      </p:cBhvr>
                                      <p:tavLst>
                                        <p:tav tm="0">
                                          <p:val>
                                            <p:strVal val="0-#ppt_w/2"/>
                                          </p:val>
                                        </p:tav>
                                        <p:tav tm="100000">
                                          <p:val>
                                            <p:strVal val="#ppt_x"/>
                                          </p:val>
                                        </p:tav>
                                      </p:tavLst>
                                    </p:anim>
                                    <p:anim calcmode="lin" valueType="num">
                                      <p:cBhvr additive="base">
                                        <p:cTn id="24" dur="500" fill="hold"/>
                                        <p:tgtEl>
                                          <p:spTgt spid="7477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4765"/>
                                        </p:tgtEl>
                                        <p:attrNameLst>
                                          <p:attrName>style.visibility</p:attrName>
                                        </p:attrNameLst>
                                      </p:cBhvr>
                                      <p:to>
                                        <p:strVal val="visible"/>
                                      </p:to>
                                    </p:set>
                                    <p:animEffect transition="in" filter="fade">
                                      <p:cBhvr>
                                        <p:cTn id="28" dur="500"/>
                                        <p:tgtEl>
                                          <p:spTgt spid="747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4780"/>
                                        </p:tgtEl>
                                        <p:attrNameLst>
                                          <p:attrName>style.visibility</p:attrName>
                                        </p:attrNameLst>
                                      </p:cBhvr>
                                      <p:to>
                                        <p:strVal val="visible"/>
                                      </p:to>
                                    </p:set>
                                    <p:animEffect transition="in" filter="fade">
                                      <p:cBhvr>
                                        <p:cTn id="33" dur="1000"/>
                                        <p:tgtEl>
                                          <p:spTgt spid="7478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4779"/>
                                        </p:tgtEl>
                                        <p:attrNameLst>
                                          <p:attrName>style.visibility</p:attrName>
                                        </p:attrNameLst>
                                      </p:cBhvr>
                                      <p:to>
                                        <p:strVal val="visible"/>
                                      </p:to>
                                    </p:set>
                                    <p:animEffect transition="in" filter="fade">
                                      <p:cBhvr>
                                        <p:cTn id="36" dur="1000"/>
                                        <p:tgtEl>
                                          <p:spTgt spid="74779"/>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4778"/>
                                        </p:tgtEl>
                                        <p:attrNameLst>
                                          <p:attrName>style.visibility</p:attrName>
                                        </p:attrNameLst>
                                      </p:cBhvr>
                                      <p:to>
                                        <p:strVal val="visible"/>
                                      </p:to>
                                    </p:set>
                                    <p:animEffect transition="in" filter="fade">
                                      <p:cBhvr>
                                        <p:cTn id="41" dur="1000"/>
                                        <p:tgtEl>
                                          <p:spTgt spid="74778"/>
                                        </p:tgtEl>
                                      </p:cBhvr>
                                    </p:animEffect>
                                    <p:anim calcmode="lin" valueType="num">
                                      <p:cBhvr>
                                        <p:cTn id="42" dur="1000" fill="hold"/>
                                        <p:tgtEl>
                                          <p:spTgt spid="74778"/>
                                        </p:tgtEl>
                                        <p:attrNameLst>
                                          <p:attrName>ppt_x</p:attrName>
                                        </p:attrNameLst>
                                      </p:cBhvr>
                                      <p:tavLst>
                                        <p:tav tm="0">
                                          <p:val>
                                            <p:strVal val="#ppt_x"/>
                                          </p:val>
                                        </p:tav>
                                        <p:tav tm="100000">
                                          <p:val>
                                            <p:strVal val="#ppt_x"/>
                                          </p:val>
                                        </p:tav>
                                      </p:tavLst>
                                    </p:anim>
                                    <p:anim calcmode="lin" valueType="num">
                                      <p:cBhvr>
                                        <p:cTn id="43" dur="1000" fill="hold"/>
                                        <p:tgtEl>
                                          <p:spTgt spid="7477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74777"/>
                                        </p:tgtEl>
                                        <p:attrNameLst>
                                          <p:attrName>style.visibility</p:attrName>
                                        </p:attrNameLst>
                                      </p:cBhvr>
                                      <p:to>
                                        <p:strVal val="visible"/>
                                      </p:to>
                                    </p:set>
                                    <p:animEffect transition="in" filter="fade">
                                      <p:cBhvr>
                                        <p:cTn id="46" dur="1000"/>
                                        <p:tgtEl>
                                          <p:spTgt spid="74777"/>
                                        </p:tgtEl>
                                      </p:cBhvr>
                                    </p:animEffect>
                                    <p:anim calcmode="lin" valueType="num">
                                      <p:cBhvr>
                                        <p:cTn id="47" dur="1000" fill="hold"/>
                                        <p:tgtEl>
                                          <p:spTgt spid="74777"/>
                                        </p:tgtEl>
                                        <p:attrNameLst>
                                          <p:attrName>ppt_x</p:attrName>
                                        </p:attrNameLst>
                                      </p:cBhvr>
                                      <p:tavLst>
                                        <p:tav tm="0">
                                          <p:val>
                                            <p:strVal val="#ppt_x"/>
                                          </p:val>
                                        </p:tav>
                                        <p:tav tm="100000">
                                          <p:val>
                                            <p:strVal val="#ppt_x"/>
                                          </p:val>
                                        </p:tav>
                                      </p:tavLst>
                                    </p:anim>
                                    <p:anim calcmode="lin" valueType="num">
                                      <p:cBhvr>
                                        <p:cTn id="48" dur="1000" fill="hold"/>
                                        <p:tgtEl>
                                          <p:spTgt spid="7477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74759"/>
                                        </p:tgtEl>
                                      </p:cBhvr>
                                    </p:animEffect>
                                    <p:set>
                                      <p:cBhvr>
                                        <p:cTn id="53" dur="1" fill="hold">
                                          <p:stCondLst>
                                            <p:cond delay="499"/>
                                          </p:stCondLst>
                                        </p:cTn>
                                        <p:tgtEl>
                                          <p:spTgt spid="7475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1000"/>
                                        <p:tgtEl>
                                          <p:spTgt spid="74771"/>
                                        </p:tgtEl>
                                      </p:cBhvr>
                                    </p:animEffect>
                                    <p:set>
                                      <p:cBhvr>
                                        <p:cTn id="56" dur="1" fill="hold">
                                          <p:stCondLst>
                                            <p:cond delay="999"/>
                                          </p:stCondLst>
                                        </p:cTn>
                                        <p:tgtEl>
                                          <p:spTgt spid="74771"/>
                                        </p:tgtEl>
                                        <p:attrNameLst>
                                          <p:attrName>style.visibility</p:attrName>
                                        </p:attrNameLst>
                                      </p:cBhvr>
                                      <p:to>
                                        <p:strVal val="hidden"/>
                                      </p:to>
                                    </p:set>
                                  </p:childTnLst>
                                </p:cTn>
                              </p:par>
                              <p:par>
                                <p:cTn id="57" presetID="5" presetClass="exit" presetSubtype="10" fill="hold" grpId="1" nodeType="withEffect">
                                  <p:stCondLst>
                                    <p:cond delay="0"/>
                                  </p:stCondLst>
                                  <p:childTnLst>
                                    <p:animEffect transition="out" filter="checkerboard(across)">
                                      <p:cBhvr>
                                        <p:cTn id="58" dur="500"/>
                                        <p:tgtEl>
                                          <p:spTgt spid="74779"/>
                                        </p:tgtEl>
                                      </p:cBhvr>
                                    </p:animEffect>
                                    <p:set>
                                      <p:cBhvr>
                                        <p:cTn id="59" dur="1" fill="hold">
                                          <p:stCondLst>
                                            <p:cond delay="499"/>
                                          </p:stCondLst>
                                        </p:cTn>
                                        <p:tgtEl>
                                          <p:spTgt spid="74779"/>
                                        </p:tgtEl>
                                        <p:attrNameLst>
                                          <p:attrName>style.visibility</p:attrName>
                                        </p:attrNameLst>
                                      </p:cBhvr>
                                      <p:to>
                                        <p:strVal val="hidden"/>
                                      </p:to>
                                    </p:set>
                                  </p:childTnLst>
                                </p:cTn>
                              </p:par>
                              <p:par>
                                <p:cTn id="60" presetID="5" presetClass="exit" presetSubtype="10" fill="hold" grpId="1" nodeType="withEffect">
                                  <p:stCondLst>
                                    <p:cond delay="0"/>
                                  </p:stCondLst>
                                  <p:childTnLst>
                                    <p:animEffect transition="out" filter="checkerboard(across)">
                                      <p:cBhvr>
                                        <p:cTn id="61" dur="500"/>
                                        <p:tgtEl>
                                          <p:spTgt spid="74780"/>
                                        </p:tgtEl>
                                      </p:cBhvr>
                                    </p:animEffect>
                                    <p:set>
                                      <p:cBhvr>
                                        <p:cTn id="62" dur="1" fill="hold">
                                          <p:stCondLst>
                                            <p:cond delay="499"/>
                                          </p:stCondLst>
                                        </p:cTn>
                                        <p:tgtEl>
                                          <p:spTgt spid="74780"/>
                                        </p:tgtEl>
                                        <p:attrNameLst>
                                          <p:attrName>style.visibility</p:attrName>
                                        </p:attrNameLst>
                                      </p:cBhvr>
                                      <p:to>
                                        <p:strVal val="hidden"/>
                                      </p:to>
                                    </p:set>
                                  </p:childTnLst>
                                </p:cTn>
                              </p:par>
                              <p:par>
                                <p:cTn id="63" presetID="5" presetClass="exit" presetSubtype="10" fill="hold" grpId="1" nodeType="withEffect">
                                  <p:stCondLst>
                                    <p:cond delay="0"/>
                                  </p:stCondLst>
                                  <p:childTnLst>
                                    <p:animEffect transition="out" filter="checkerboard(across)">
                                      <p:cBhvr>
                                        <p:cTn id="64" dur="500"/>
                                        <p:tgtEl>
                                          <p:spTgt spid="74778"/>
                                        </p:tgtEl>
                                      </p:cBhvr>
                                    </p:animEffect>
                                    <p:set>
                                      <p:cBhvr>
                                        <p:cTn id="65" dur="1" fill="hold">
                                          <p:stCondLst>
                                            <p:cond delay="499"/>
                                          </p:stCondLst>
                                        </p:cTn>
                                        <p:tgtEl>
                                          <p:spTgt spid="74778"/>
                                        </p:tgtEl>
                                        <p:attrNameLst>
                                          <p:attrName>style.visibility</p:attrName>
                                        </p:attrNameLst>
                                      </p:cBhvr>
                                      <p:to>
                                        <p:strVal val="hidden"/>
                                      </p:to>
                                    </p:set>
                                  </p:childTnLst>
                                </p:cTn>
                              </p:par>
                              <p:par>
                                <p:cTn id="66" presetID="5" presetClass="exit" presetSubtype="10" fill="hold" grpId="1" nodeType="withEffect">
                                  <p:stCondLst>
                                    <p:cond delay="0"/>
                                  </p:stCondLst>
                                  <p:childTnLst>
                                    <p:animEffect transition="out" filter="checkerboard(across)">
                                      <p:cBhvr>
                                        <p:cTn id="67" dur="500"/>
                                        <p:tgtEl>
                                          <p:spTgt spid="74777"/>
                                        </p:tgtEl>
                                      </p:cBhvr>
                                    </p:animEffect>
                                    <p:set>
                                      <p:cBhvr>
                                        <p:cTn id="68" dur="1" fill="hold">
                                          <p:stCondLst>
                                            <p:cond delay="499"/>
                                          </p:stCondLst>
                                        </p:cTn>
                                        <p:tgtEl>
                                          <p:spTgt spid="74777"/>
                                        </p:tgtEl>
                                        <p:attrNameLst>
                                          <p:attrName>style.visibility</p:attrName>
                                        </p:attrNameLst>
                                      </p:cBhvr>
                                      <p:to>
                                        <p:strVal val="hidden"/>
                                      </p:to>
                                    </p:set>
                                  </p:childTnLst>
                                </p:cTn>
                              </p:par>
                              <p:par>
                                <p:cTn id="69" presetID="8" presetClass="exit" presetSubtype="16" fill="hold" grpId="1" nodeType="withEffect">
                                  <p:stCondLst>
                                    <p:cond delay="0"/>
                                  </p:stCondLst>
                                  <p:childTnLst>
                                    <p:animEffect transition="out" filter="diamond(in)">
                                      <p:cBhvr>
                                        <p:cTn id="70" dur="1000"/>
                                        <p:tgtEl>
                                          <p:spTgt spid="74765"/>
                                        </p:tgtEl>
                                      </p:cBhvr>
                                    </p:animEffect>
                                    <p:set>
                                      <p:cBhvr>
                                        <p:cTn id="71" dur="1" fill="hold">
                                          <p:stCondLst>
                                            <p:cond delay="999"/>
                                          </p:stCondLst>
                                        </p:cTn>
                                        <p:tgtEl>
                                          <p:spTgt spid="74765"/>
                                        </p:tgtEl>
                                        <p:attrNameLst>
                                          <p:attrName>style.visibility</p:attrName>
                                        </p:attrNameLst>
                                      </p:cBhvr>
                                      <p:to>
                                        <p:strVal val="hidden"/>
                                      </p:to>
                                    </p:set>
                                  </p:childTnLst>
                                </p:cTn>
                              </p:par>
                            </p:childTnLst>
                          </p:cTn>
                        </p:par>
                        <p:par>
                          <p:cTn id="72" fill="hold">
                            <p:stCondLst>
                              <p:cond delay="1000"/>
                            </p:stCondLst>
                            <p:childTnLst>
                              <p:par>
                                <p:cTn id="73" presetID="5" presetClass="exit" presetSubtype="10" fill="hold" grpId="1" nodeType="afterEffect">
                                  <p:stCondLst>
                                    <p:cond delay="0"/>
                                  </p:stCondLst>
                                  <p:childTnLst>
                                    <p:animEffect transition="out" filter="checkerboard(across)">
                                      <p:cBhvr>
                                        <p:cTn id="74" dur="1000"/>
                                        <p:tgtEl>
                                          <p:spTgt spid="74784"/>
                                        </p:tgtEl>
                                      </p:cBhvr>
                                    </p:animEffect>
                                    <p:set>
                                      <p:cBhvr>
                                        <p:cTn id="75" dur="1" fill="hold">
                                          <p:stCondLst>
                                            <p:cond delay="999"/>
                                          </p:stCondLst>
                                        </p:cTn>
                                        <p:tgtEl>
                                          <p:spTgt spid="74784"/>
                                        </p:tgtEl>
                                        <p:attrNameLst>
                                          <p:attrName>style.visibility</p:attrName>
                                        </p:attrNameLst>
                                      </p:cBhvr>
                                      <p:to>
                                        <p:strVal val="hidden"/>
                                      </p:to>
                                    </p:set>
                                  </p:childTnLst>
                                </p:cTn>
                              </p:par>
                            </p:childTnLst>
                          </p:cTn>
                        </p:par>
                        <p:par>
                          <p:cTn id="76" fill="hold">
                            <p:stCondLst>
                              <p:cond delay="2000"/>
                            </p:stCondLst>
                            <p:childTnLst>
                              <p:par>
                                <p:cTn id="77" presetID="1" presetClass="entr" presetSubtype="0" fill="hold" grpId="0" nodeType="afterEffect">
                                  <p:stCondLst>
                                    <p:cond delay="0"/>
                                  </p:stCondLst>
                                  <p:childTnLst>
                                    <p:set>
                                      <p:cBhvr>
                                        <p:cTn id="78" dur="1" fill="hold">
                                          <p:stCondLst>
                                            <p:cond delay="0"/>
                                          </p:stCondLst>
                                        </p:cTn>
                                        <p:tgtEl>
                                          <p:spTgt spid="747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2" nodeType="clickEffect">
                                  <p:stCondLst>
                                    <p:cond delay="0"/>
                                  </p:stCondLst>
                                  <p:childTnLst>
                                    <p:set>
                                      <p:cBhvr>
                                        <p:cTn id="82" dur="1" fill="hold">
                                          <p:stCondLst>
                                            <p:cond delay="0"/>
                                          </p:stCondLst>
                                        </p:cTn>
                                        <p:tgtEl>
                                          <p:spTgt spid="74761"/>
                                        </p:tgtEl>
                                        <p:attrNameLst>
                                          <p:attrName>style.visibility</p:attrName>
                                        </p:attrNameLst>
                                      </p:cBhvr>
                                      <p:to>
                                        <p:strVal val="visible"/>
                                      </p:to>
                                    </p:set>
                                    <p:animEffect transition="in" filter="fade">
                                      <p:cBhvr>
                                        <p:cTn id="83" dur="2000"/>
                                        <p:tgtEl>
                                          <p:spTgt spid="74761"/>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74769"/>
                                        </p:tgtEl>
                                        <p:attrNameLst>
                                          <p:attrName>style.visibility</p:attrName>
                                        </p:attrNameLst>
                                      </p:cBhvr>
                                      <p:to>
                                        <p:strVal val="visible"/>
                                      </p:to>
                                    </p:set>
                                    <p:anim calcmode="lin" valueType="num">
                                      <p:cBhvr additive="base">
                                        <p:cTn id="88" dur="500" fill="hold"/>
                                        <p:tgtEl>
                                          <p:spTgt spid="74769"/>
                                        </p:tgtEl>
                                        <p:attrNameLst>
                                          <p:attrName>ppt_x</p:attrName>
                                        </p:attrNameLst>
                                      </p:cBhvr>
                                      <p:tavLst>
                                        <p:tav tm="0">
                                          <p:val>
                                            <p:strVal val="1+#ppt_w/2"/>
                                          </p:val>
                                        </p:tav>
                                        <p:tav tm="100000">
                                          <p:val>
                                            <p:strVal val="#ppt_x"/>
                                          </p:val>
                                        </p:tav>
                                      </p:tavLst>
                                    </p:anim>
                                    <p:anim calcmode="lin" valueType="num">
                                      <p:cBhvr additive="base">
                                        <p:cTn id="89" dur="500" fill="hold"/>
                                        <p:tgtEl>
                                          <p:spTgt spid="74769"/>
                                        </p:tgtEl>
                                        <p:attrNameLst>
                                          <p:attrName>ppt_y</p:attrName>
                                        </p:attrNameLst>
                                      </p:cBhvr>
                                      <p:tavLst>
                                        <p:tav tm="0">
                                          <p:val>
                                            <p:strVal val="#ppt_y"/>
                                          </p:val>
                                        </p:tav>
                                        <p:tav tm="100000">
                                          <p:val>
                                            <p:strVal val="#ppt_y"/>
                                          </p:val>
                                        </p:tav>
                                      </p:tavLst>
                                    </p:anim>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74767"/>
                                        </p:tgtEl>
                                        <p:attrNameLst>
                                          <p:attrName>style.visibility</p:attrName>
                                        </p:attrNameLst>
                                      </p:cBhvr>
                                      <p:to>
                                        <p:strVal val="visible"/>
                                      </p:to>
                                    </p:set>
                                    <p:animEffect transition="in" filter="fade">
                                      <p:cBhvr>
                                        <p:cTn id="93" dur="500"/>
                                        <p:tgtEl>
                                          <p:spTgt spid="7476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4781"/>
                                        </p:tgtEl>
                                        <p:attrNameLst>
                                          <p:attrName>style.visibility</p:attrName>
                                        </p:attrNameLst>
                                      </p:cBhvr>
                                      <p:to>
                                        <p:strVal val="visible"/>
                                      </p:to>
                                    </p:set>
                                    <p:animEffect transition="in" filter="fade">
                                      <p:cBhvr>
                                        <p:cTn id="98" dur="500"/>
                                        <p:tgtEl>
                                          <p:spTgt spid="7478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4782"/>
                                        </p:tgtEl>
                                        <p:attrNameLst>
                                          <p:attrName>style.visibility</p:attrName>
                                        </p:attrNameLst>
                                      </p:cBhvr>
                                      <p:to>
                                        <p:strVal val="visible"/>
                                      </p:to>
                                    </p:set>
                                    <p:animEffect transition="in" filter="fade">
                                      <p:cBhvr>
                                        <p:cTn id="101" dur="500"/>
                                        <p:tgtEl>
                                          <p:spTgt spid="7478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4774"/>
                                        </p:tgtEl>
                                        <p:attrNameLst>
                                          <p:attrName>style.visibility</p:attrName>
                                        </p:attrNameLst>
                                      </p:cBhvr>
                                      <p:to>
                                        <p:strVal val="visible"/>
                                      </p:to>
                                    </p:set>
                                    <p:animEffect transition="in" filter="fade">
                                      <p:cBhvr>
                                        <p:cTn id="104" dur="500"/>
                                        <p:tgtEl>
                                          <p:spTgt spid="7477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4776"/>
                                        </p:tgtEl>
                                        <p:attrNameLst>
                                          <p:attrName>style.visibility</p:attrName>
                                        </p:attrNameLst>
                                      </p:cBhvr>
                                      <p:to>
                                        <p:strVal val="visible"/>
                                      </p:to>
                                    </p:set>
                                    <p:animEffect transition="in" filter="fade">
                                      <p:cBhvr>
                                        <p:cTn id="107" dur="500"/>
                                        <p:tgtEl>
                                          <p:spTgt spid="74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P spid="74759" grpId="1" animBg="1"/>
      <p:bldP spid="74761" grpId="0" animBg="1"/>
      <p:bldP spid="74761" grpId="1" animBg="1"/>
      <p:bldP spid="74761" grpId="2" animBg="1"/>
      <p:bldP spid="74765" grpId="0" animBg="1"/>
      <p:bldP spid="74765" grpId="1" animBg="1"/>
      <p:bldP spid="74767" grpId="0" animBg="1"/>
      <p:bldP spid="74769" grpId="0" animBg="1"/>
      <p:bldP spid="74771" grpId="0" animBg="1"/>
      <p:bldP spid="74771" grpId="1" animBg="1"/>
      <p:bldP spid="74776" grpId="0" animBg="1"/>
      <p:bldP spid="74777" grpId="0" animBg="1"/>
      <p:bldP spid="74777" grpId="1" animBg="1"/>
      <p:bldP spid="74778" grpId="0" animBg="1"/>
      <p:bldP spid="74778" grpId="1" animBg="1"/>
      <p:bldP spid="74779" grpId="0" animBg="1"/>
      <p:bldP spid="74779" grpId="1" animBg="1"/>
      <p:bldP spid="74780" grpId="0" animBg="1"/>
      <p:bldP spid="74780" grpId="1" animBg="1"/>
      <p:bldP spid="74781" grpId="0" animBg="1"/>
      <p:bldP spid="74782" grpId="0" animBg="1"/>
      <p:bldP spid="74784" grpId="0" animBg="1"/>
      <p:bldP spid="74784" grpId="1" animBg="1"/>
      <p:bldP spid="74774" grpId="0" animBg="1"/>
      <p:bldP spid="74785"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384175"/>
            <a:ext cx="7772400" cy="838200"/>
          </a:xfrm>
        </p:spPr>
        <p:txBody>
          <a:bodyPr/>
          <a:lstStyle/>
          <a:p>
            <a:pPr marL="484632" indent="0" eaLnBrk="1" fontAlgn="auto" hangingPunct="1">
              <a:spcAft>
                <a:spcPts val="0"/>
              </a:spcAft>
              <a:defRPr/>
            </a:pPr>
            <a:r>
              <a:rPr lang="ja-JP" altLang="en-US" sz="3700" dirty="0">
                <a:solidFill>
                  <a:schemeClr val="accent1">
                    <a:tint val="83000"/>
                    <a:satMod val="150000"/>
                  </a:schemeClr>
                </a:solidFill>
              </a:rPr>
              <a:t>米国の貿易収支</a:t>
            </a:r>
          </a:p>
        </p:txBody>
      </p:sp>
      <p:sp>
        <p:nvSpPr>
          <p:cNvPr id="75779" name="Rectangle 3"/>
          <p:cNvSpPr>
            <a:spLocks noGrp="1" noChangeArrowheads="1"/>
          </p:cNvSpPr>
          <p:nvPr>
            <p:ph idx="1"/>
          </p:nvPr>
        </p:nvSpPr>
        <p:spPr>
          <a:xfrm>
            <a:off x="285750" y="1143000"/>
            <a:ext cx="8607425" cy="5486400"/>
          </a:xfrm>
          <a:ln>
            <a:solidFill>
              <a:srgbClr val="3333CC"/>
            </a:solidFill>
          </a:ln>
        </p:spPr>
        <p:txBody>
          <a:bodyPr/>
          <a:lstStyle/>
          <a:p>
            <a:pPr eaLnBrk="1" hangingPunct="1"/>
            <a:r>
              <a:rPr lang="ja-JP" altLang="en-US" smtClean="0"/>
              <a:t>国籍基準：</a:t>
            </a:r>
          </a:p>
          <a:p>
            <a:pPr lvl="1" eaLnBrk="1" hangingPunct="1"/>
            <a:r>
              <a:rPr lang="ja-JP" altLang="en-US" smtClean="0"/>
              <a:t>輸出</a:t>
            </a:r>
            <a:r>
              <a:rPr lang="en-US" altLang="ja-JP" smtClean="0"/>
              <a:t>(581.2)</a:t>
            </a:r>
            <a:r>
              <a:rPr lang="ja-JP" altLang="en-US" smtClean="0"/>
              <a:t>－輸入（</a:t>
            </a:r>
            <a:r>
              <a:rPr lang="en-US" altLang="ja-JP" smtClean="0"/>
              <a:t>609.1</a:t>
            </a:r>
            <a:r>
              <a:rPr lang="ja-JP" altLang="en-US" smtClean="0"/>
              <a:t>）＝</a:t>
            </a:r>
            <a:r>
              <a:rPr lang="ja-JP" altLang="en-US" smtClean="0">
                <a:solidFill>
                  <a:srgbClr val="FFC000"/>
                </a:solidFill>
              </a:rPr>
              <a:t>－</a:t>
            </a:r>
            <a:r>
              <a:rPr lang="en-US" altLang="ja-JP" smtClean="0">
                <a:solidFill>
                  <a:srgbClr val="FFC000"/>
                </a:solidFill>
              </a:rPr>
              <a:t>279</a:t>
            </a:r>
            <a:r>
              <a:rPr lang="ja-JP" altLang="en-US" smtClean="0">
                <a:solidFill>
                  <a:srgbClr val="FFC000"/>
                </a:solidFill>
              </a:rPr>
              <a:t>億ドル</a:t>
            </a:r>
          </a:p>
          <a:p>
            <a:pPr lvl="1" eaLnBrk="1" hangingPunct="1"/>
            <a:endParaRPr lang="ja-JP" altLang="en-US" smtClean="0"/>
          </a:p>
          <a:p>
            <a:pPr eaLnBrk="1" hangingPunct="1"/>
            <a:r>
              <a:rPr lang="ja-JP" altLang="en-US" smtClean="0"/>
              <a:t>企業基準：</a:t>
            </a:r>
          </a:p>
          <a:p>
            <a:pPr lvl="1" eaLnBrk="1" hangingPunct="1"/>
            <a:r>
              <a:rPr lang="ja-JP" altLang="en-US" smtClean="0"/>
              <a:t>輸出</a:t>
            </a:r>
            <a:r>
              <a:rPr lang="en-US" altLang="ja-JP" smtClean="0"/>
              <a:t>〔581.2</a:t>
            </a:r>
            <a:r>
              <a:rPr lang="ja-JP" altLang="en-US" smtClean="0"/>
              <a:t>－</a:t>
            </a:r>
            <a:r>
              <a:rPr lang="en-US" altLang="ja-JP" smtClean="0"/>
              <a:t>140.0</a:t>
            </a:r>
            <a:r>
              <a:rPr lang="ja-JP" altLang="en-US" smtClean="0"/>
              <a:t>－</a:t>
            </a:r>
            <a:r>
              <a:rPr lang="en-US" altLang="ja-JP" smtClean="0"/>
              <a:t>100.0 </a:t>
            </a:r>
            <a:r>
              <a:rPr lang="ja-JP" altLang="en-US" smtClean="0"/>
              <a:t>＋</a:t>
            </a:r>
            <a:r>
              <a:rPr lang="en-US" altLang="ja-JP" smtClean="0"/>
              <a:t>1188.5</a:t>
            </a:r>
            <a:r>
              <a:rPr lang="ja-JP" altLang="en-US" smtClean="0"/>
              <a:t>＋</a:t>
            </a:r>
            <a:r>
              <a:rPr lang="en-US" altLang="ja-JP" smtClean="0"/>
              <a:t>993.3〕</a:t>
            </a:r>
            <a:r>
              <a:rPr lang="ja-JP" altLang="en-US" smtClean="0"/>
              <a:t>＝ </a:t>
            </a:r>
            <a:r>
              <a:rPr lang="en-US" altLang="ja-JP" smtClean="0"/>
              <a:t>2</a:t>
            </a:r>
            <a:r>
              <a:rPr lang="ja-JP" altLang="en-US" smtClean="0"/>
              <a:t>兆</a:t>
            </a:r>
            <a:r>
              <a:rPr lang="en-US" altLang="ja-JP" smtClean="0"/>
              <a:t>5230</a:t>
            </a:r>
            <a:r>
              <a:rPr lang="ja-JP" altLang="en-US" smtClean="0"/>
              <a:t>億ドル。　　　　　　　　　　　　　　</a:t>
            </a:r>
          </a:p>
          <a:p>
            <a:pPr lvl="1" eaLnBrk="1" hangingPunct="1"/>
            <a:r>
              <a:rPr lang="ja-JP" altLang="en-US" smtClean="0"/>
              <a:t>輸入</a:t>
            </a:r>
            <a:r>
              <a:rPr lang="en-US" altLang="ja-JP" smtClean="0"/>
              <a:t>〔609.1</a:t>
            </a:r>
            <a:r>
              <a:rPr lang="ja-JP" altLang="en-US" smtClean="0"/>
              <a:t>－</a:t>
            </a:r>
            <a:r>
              <a:rPr lang="en-US" altLang="ja-JP" smtClean="0"/>
              <a:t>108.8</a:t>
            </a:r>
            <a:r>
              <a:rPr lang="ja-JP" altLang="en-US" smtClean="0"/>
              <a:t>－</a:t>
            </a:r>
            <a:r>
              <a:rPr lang="en-US" altLang="ja-JP" smtClean="0"/>
              <a:t>182.2</a:t>
            </a:r>
            <a:r>
              <a:rPr lang="ja-JP" altLang="en-US" smtClean="0"/>
              <a:t>＋</a:t>
            </a:r>
            <a:r>
              <a:rPr lang="en-US" altLang="ja-JP" smtClean="0"/>
              <a:t>1114.9 </a:t>
            </a:r>
            <a:r>
              <a:rPr lang="ja-JP" altLang="en-US" smtClean="0"/>
              <a:t>＋</a:t>
            </a:r>
            <a:r>
              <a:rPr lang="en-US" altLang="ja-JP" smtClean="0"/>
              <a:t>1065.6〕 </a:t>
            </a:r>
            <a:r>
              <a:rPr lang="ja-JP" altLang="en-US" smtClean="0"/>
              <a:t>＝ </a:t>
            </a:r>
            <a:r>
              <a:rPr lang="en-US" altLang="ja-JP" smtClean="0"/>
              <a:t>2</a:t>
            </a:r>
            <a:r>
              <a:rPr lang="ja-JP" altLang="en-US" smtClean="0"/>
              <a:t>兆</a:t>
            </a:r>
            <a:r>
              <a:rPr lang="en-US" altLang="ja-JP" smtClean="0"/>
              <a:t>4986</a:t>
            </a:r>
            <a:r>
              <a:rPr lang="ja-JP" altLang="en-US" smtClean="0"/>
              <a:t>億ドル。</a:t>
            </a:r>
          </a:p>
          <a:p>
            <a:pPr lvl="1" eaLnBrk="1" hangingPunct="1"/>
            <a:r>
              <a:rPr lang="ja-JP" altLang="en-US" smtClean="0"/>
              <a:t>輸出</a:t>
            </a:r>
            <a:r>
              <a:rPr lang="en-US" altLang="ja-JP" smtClean="0"/>
              <a:t>(2523.0</a:t>
            </a:r>
            <a:r>
              <a:rPr lang="ja-JP" altLang="en-US" smtClean="0"/>
              <a:t>）－輸入（</a:t>
            </a:r>
            <a:r>
              <a:rPr lang="en-US" altLang="ja-JP" smtClean="0"/>
              <a:t>2498.6</a:t>
            </a:r>
            <a:r>
              <a:rPr lang="ja-JP" altLang="en-US" smtClean="0"/>
              <a:t>）＝</a:t>
            </a:r>
            <a:r>
              <a:rPr lang="ja-JP" altLang="en-US" sz="3200" smtClean="0">
                <a:solidFill>
                  <a:srgbClr val="66FFFF"/>
                </a:solidFill>
              </a:rPr>
              <a:t>＋</a:t>
            </a:r>
            <a:r>
              <a:rPr lang="en-US" altLang="ja-JP" sz="3200" smtClean="0">
                <a:solidFill>
                  <a:srgbClr val="66FFFF"/>
                </a:solidFill>
              </a:rPr>
              <a:t>523</a:t>
            </a:r>
            <a:r>
              <a:rPr lang="ja-JP" altLang="en-US" sz="3200" smtClean="0">
                <a:solidFill>
                  <a:srgbClr val="66FFFF"/>
                </a:solidFill>
              </a:rPr>
              <a:t>億ドル</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5779">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75779">
                                            <p:txEl>
                                              <p:pRg st="1" end="1"/>
                                            </p:txEl>
                                          </p:spTgt>
                                        </p:tgtEl>
                                        <p:attrNameLst>
                                          <p:attrName>style.visibility</p:attrName>
                                        </p:attrNameLst>
                                      </p:cBhvr>
                                      <p:to>
                                        <p:strVal val="visible"/>
                                      </p:to>
                                    </p:set>
                                    <p:anim calcmode="lin" valueType="num">
                                      <p:cBhvr additive="base">
                                        <p:cTn id="17" dur="50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75779">
                                            <p:txEl>
                                              <p:pRg st="3" end="3"/>
                                            </p:txEl>
                                          </p:spTgt>
                                        </p:tgtEl>
                                        <p:attrNameLst>
                                          <p:attrName>style.visibility</p:attrName>
                                        </p:attrNameLst>
                                      </p:cBhvr>
                                      <p:to>
                                        <p:strVal val="visible"/>
                                      </p:to>
                                    </p:set>
                                    <p:anim calcmode="lin" valueType="num">
                                      <p:cBhvr additive="base">
                                        <p:cTn id="23" dur="50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75779">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 calcmode="lin" valueType="num">
                                      <p:cBhvr additive="base">
                                        <p:cTn id="27" dur="50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75779">
                                            <p:txEl>
                                              <p:pRg st="4" end="4"/>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75779">
                                            <p:txEl>
                                              <p:pRg st="5" end="5"/>
                                            </p:txEl>
                                          </p:spTgt>
                                        </p:tgtEl>
                                        <p:attrNameLst>
                                          <p:attrName>style.visibility</p:attrName>
                                        </p:attrNameLst>
                                      </p:cBhvr>
                                      <p:to>
                                        <p:strVal val="visible"/>
                                      </p:to>
                                    </p:set>
                                    <p:anim calcmode="lin" valueType="num">
                                      <p:cBhvr additive="base">
                                        <p:cTn id="31" dur="50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75779">
                                            <p:txEl>
                                              <p:pRg st="5" end="5"/>
                                            </p:txEl>
                                          </p:spTgt>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75779">
                                            <p:txEl>
                                              <p:pRg st="6" end="6"/>
                                            </p:txEl>
                                          </p:spTgt>
                                        </p:tgtEl>
                                        <p:attrNameLst>
                                          <p:attrName>style.visibility</p:attrName>
                                        </p:attrNameLst>
                                      </p:cBhvr>
                                      <p:to>
                                        <p:strVal val="visible"/>
                                      </p:to>
                                    </p:set>
                                    <p:anim calcmode="lin" valueType="num">
                                      <p:cBhvr additive="base">
                                        <p:cTn id="35" dur="50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757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1574"/>
            <a:ext cx="8229600" cy="1143000"/>
          </a:xfrm>
        </p:spPr>
        <p:txBody>
          <a:bodyPr/>
          <a:lstStyle/>
          <a:p>
            <a:r>
              <a:rPr lang="ja-JP" altLang="ja-JP" b="1" dirty="0">
                <a:effectLst/>
              </a:rPr>
              <a:t>国際収支項目（</a:t>
            </a:r>
            <a:r>
              <a:rPr lang="en-US" altLang="ja-JP" b="1" dirty="0">
                <a:effectLst/>
              </a:rPr>
              <a:t>IMF</a:t>
            </a:r>
            <a:r>
              <a:rPr lang="ja-JP" altLang="ja-JP" b="1" dirty="0">
                <a:effectLst/>
              </a:rPr>
              <a:t>基準第６版）</a:t>
            </a:r>
            <a:endParaRPr kumimoji="1" lang="ja-JP" altLang="en-US" dirty="0"/>
          </a:p>
        </p:txBody>
      </p:sp>
      <p:sp>
        <p:nvSpPr>
          <p:cNvPr id="3" name="コンテンツ プレースホルダー 2"/>
          <p:cNvSpPr>
            <a:spLocks noGrp="1"/>
          </p:cNvSpPr>
          <p:nvPr>
            <p:ph idx="1"/>
          </p:nvPr>
        </p:nvSpPr>
        <p:spPr>
          <a:xfrm>
            <a:off x="467544" y="980728"/>
            <a:ext cx="8496944" cy="5328592"/>
          </a:xfrm>
        </p:spPr>
        <p:txBody>
          <a:bodyPr>
            <a:noAutofit/>
          </a:bodyPr>
          <a:lstStyle/>
          <a:p>
            <a:pPr lvl="0"/>
            <a:r>
              <a:rPr lang="ja-JP" altLang="ja-JP" dirty="0">
                <a:effectLst/>
              </a:rPr>
              <a:t>経常収支　 </a:t>
            </a:r>
          </a:p>
          <a:p>
            <a:pPr lvl="1"/>
            <a:r>
              <a:rPr lang="ja-JP" altLang="ja-JP" dirty="0">
                <a:effectLst/>
              </a:rPr>
              <a:t>貿易・サービス</a:t>
            </a:r>
            <a:r>
              <a:rPr lang="ja-JP" altLang="ja-JP" dirty="0" smtClean="0">
                <a:effectLst/>
              </a:rPr>
              <a:t>収支</a:t>
            </a:r>
            <a:endParaRPr lang="ja-JP" altLang="ja-JP" dirty="0">
              <a:effectLst/>
            </a:endParaRPr>
          </a:p>
          <a:p>
            <a:pPr lvl="2"/>
            <a:r>
              <a:rPr lang="ja-JP" altLang="ja-JP" dirty="0">
                <a:effectLst/>
              </a:rPr>
              <a:t>貿易収支－輸出入とも</a:t>
            </a:r>
            <a:r>
              <a:rPr lang="en-US" altLang="ja-JP" dirty="0">
                <a:effectLst/>
              </a:rPr>
              <a:t>FOB</a:t>
            </a:r>
            <a:r>
              <a:rPr lang="ja-JP" altLang="ja-JP" dirty="0">
                <a:effectLst/>
              </a:rPr>
              <a:t>価格（</a:t>
            </a:r>
            <a:r>
              <a:rPr lang="en-US" altLang="ja-JP" dirty="0">
                <a:effectLst/>
              </a:rPr>
              <a:t>Free On Board</a:t>
            </a:r>
            <a:r>
              <a:rPr lang="ja-JP" altLang="ja-JP" dirty="0">
                <a:effectLst/>
              </a:rPr>
              <a:t>：本船渡条件）</a:t>
            </a:r>
          </a:p>
          <a:p>
            <a:pPr marL="1257300" lvl="3" indent="0">
              <a:buNone/>
            </a:pPr>
            <a:r>
              <a:rPr lang="zh-TW" altLang="ja-JP" dirty="0">
                <a:effectLst/>
              </a:rPr>
              <a:t>※通関統計（貿易統計）　輸出：</a:t>
            </a:r>
            <a:r>
              <a:rPr lang="en-US" altLang="ja-JP" dirty="0">
                <a:effectLst/>
              </a:rPr>
              <a:t>FOB</a:t>
            </a:r>
            <a:r>
              <a:rPr lang="zh-TW" altLang="ja-JP" dirty="0">
                <a:effectLst/>
              </a:rPr>
              <a:t>価格</a:t>
            </a:r>
            <a:r>
              <a:rPr lang="zh-TW" altLang="ja-JP" dirty="0" smtClean="0">
                <a:effectLst/>
              </a:rPr>
              <a:t>、輸入</a:t>
            </a:r>
            <a:r>
              <a:rPr lang="zh-TW" altLang="ja-JP" dirty="0">
                <a:effectLst/>
              </a:rPr>
              <a:t>：</a:t>
            </a:r>
            <a:r>
              <a:rPr lang="en-US" altLang="ja-JP" dirty="0">
                <a:effectLst/>
              </a:rPr>
              <a:t>CIF</a:t>
            </a:r>
            <a:r>
              <a:rPr lang="zh-TW" altLang="ja-JP" dirty="0">
                <a:effectLst/>
              </a:rPr>
              <a:t>価格</a:t>
            </a:r>
            <a:r>
              <a:rPr lang="ja-JP" altLang="ja-JP" dirty="0">
                <a:effectLst/>
              </a:rPr>
              <a:t>（</a:t>
            </a:r>
            <a:r>
              <a:rPr lang="en-US" altLang="ja-JP" dirty="0">
                <a:effectLst/>
              </a:rPr>
              <a:t>Cost, Insurance and Freight</a:t>
            </a:r>
            <a:r>
              <a:rPr lang="ja-JP" altLang="ja-JP" dirty="0">
                <a:effectLst/>
              </a:rPr>
              <a:t>：</a:t>
            </a:r>
            <a:r>
              <a:rPr lang="zh-TW" altLang="ja-JP" dirty="0">
                <a:effectLst/>
              </a:rPr>
              <a:t>運賃保険料込条件</a:t>
            </a:r>
            <a:r>
              <a:rPr lang="ja-JP" altLang="ja-JP" dirty="0">
                <a:effectLst/>
              </a:rPr>
              <a:t>）</a:t>
            </a:r>
            <a:endParaRPr lang="ja-JP" altLang="ja-JP" sz="3200" dirty="0">
              <a:effectLst/>
            </a:endParaRPr>
          </a:p>
          <a:p>
            <a:pPr lvl="2"/>
            <a:r>
              <a:rPr lang="ja-JP" altLang="ja-JP" dirty="0">
                <a:effectLst/>
              </a:rPr>
              <a:t>サービス収支：国際間のサービス取引に係る費用の受取および支払</a:t>
            </a:r>
          </a:p>
          <a:p>
            <a:pPr lvl="3"/>
            <a:r>
              <a:rPr lang="ja-JP" altLang="ja-JP" dirty="0">
                <a:effectLst/>
              </a:rPr>
              <a:t>輸送： 旅客運賃、貨物輸送費、船舶・航空機のチャーター費用</a:t>
            </a:r>
          </a:p>
          <a:p>
            <a:pPr lvl="3"/>
            <a:r>
              <a:rPr lang="ja-JP" altLang="ja-JP" dirty="0">
                <a:effectLst/>
              </a:rPr>
              <a:t>旅行： 旅行者が旅先で消費した商品やサービスに対する支払および　　旅行者からの受取</a:t>
            </a:r>
          </a:p>
          <a:p>
            <a:pPr lvl="3"/>
            <a:r>
              <a:rPr lang="ja-JP" altLang="ja-JP" dirty="0">
                <a:effectLst/>
              </a:rPr>
              <a:t>その他サービス： 通信、建設、保険、金融、情報、特許等使用料、文化・興行、公的その他サービスなどの各種サービスに対する受払</a:t>
            </a:r>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243"/>
            <a:ext cx="8229600" cy="1143000"/>
          </a:xfrm>
        </p:spPr>
        <p:txBody>
          <a:bodyPr/>
          <a:lstStyle/>
          <a:p>
            <a:r>
              <a:rPr kumimoji="1" lang="ja-JP" altLang="en-US" dirty="0" smtClean="0"/>
              <a:t>経常収支</a:t>
            </a:r>
            <a:endParaRPr kumimoji="1" lang="ja-JP" altLang="en-US" dirty="0"/>
          </a:p>
        </p:txBody>
      </p:sp>
      <p:sp>
        <p:nvSpPr>
          <p:cNvPr id="3" name="コンテンツ プレースホルダー 2"/>
          <p:cNvSpPr>
            <a:spLocks noGrp="1"/>
          </p:cNvSpPr>
          <p:nvPr>
            <p:ph idx="1"/>
          </p:nvPr>
        </p:nvSpPr>
        <p:spPr>
          <a:xfrm>
            <a:off x="467544" y="1124744"/>
            <a:ext cx="8229600" cy="4530725"/>
          </a:xfrm>
        </p:spPr>
        <p:txBody>
          <a:bodyPr/>
          <a:lstStyle/>
          <a:p>
            <a:r>
              <a:rPr lang="ja-JP" altLang="en-US" dirty="0" smtClean="0">
                <a:effectLst/>
              </a:rPr>
              <a:t>貿易・サービス収支</a:t>
            </a:r>
            <a:endParaRPr lang="en-US" altLang="ja-JP" dirty="0" smtClean="0">
              <a:effectLst/>
            </a:endParaRPr>
          </a:p>
          <a:p>
            <a:r>
              <a:rPr lang="ja-JP" altLang="ja-JP" dirty="0" smtClean="0">
                <a:effectLst/>
              </a:rPr>
              <a:t>第一次</a:t>
            </a:r>
            <a:r>
              <a:rPr lang="ja-JP" altLang="ja-JP" dirty="0">
                <a:effectLst/>
              </a:rPr>
              <a:t>所得収支（旧　所得収支）</a:t>
            </a:r>
          </a:p>
          <a:p>
            <a:pPr lvl="1"/>
            <a:r>
              <a:rPr lang="ja-JP" altLang="ja-JP" dirty="0">
                <a:effectLst/>
              </a:rPr>
              <a:t>雇用者報酬：居住者による非居住者労働者に対する報酬の支払と、居住者労働者が外国で稼得した報酬の受取</a:t>
            </a:r>
          </a:p>
          <a:p>
            <a:pPr lvl="1"/>
            <a:r>
              <a:rPr lang="ja-JP" altLang="ja-JP" dirty="0">
                <a:effectLst/>
              </a:rPr>
              <a:t>投資収益</a:t>
            </a:r>
            <a:r>
              <a:rPr lang="ja-JP" altLang="ja-JP" dirty="0" smtClean="0">
                <a:effectLst/>
              </a:rPr>
              <a:t>：居住者</a:t>
            </a:r>
            <a:r>
              <a:rPr lang="ja-JP" altLang="ja-JP" dirty="0">
                <a:effectLst/>
              </a:rPr>
              <a:t>・非居住者間における対外金融資産・負債に係る利子・配当金等の受取・支払</a:t>
            </a:r>
          </a:p>
          <a:p>
            <a:r>
              <a:rPr lang="ja-JP" altLang="ja-JP" dirty="0">
                <a:effectLst/>
              </a:rPr>
              <a:t>第二次所得収支（旧　経常移転収支）</a:t>
            </a:r>
          </a:p>
          <a:p>
            <a:pPr marL="457200" lvl="1" indent="0">
              <a:buNone/>
            </a:pPr>
            <a:r>
              <a:rPr lang="ja-JP" altLang="ja-JP" dirty="0">
                <a:effectLst/>
              </a:rPr>
              <a:t>実物資産（財貨・サービス）あるいは金融資産などの無償取引（援助・国際機関への拠出など）、労働者送金、生命保険以外の保険金の受取など</a:t>
            </a:r>
          </a:p>
          <a:p>
            <a:endParaRPr kumimoji="1" lang="ja-JP" altLang="en-US" dirty="0"/>
          </a:p>
        </p:txBody>
      </p:sp>
    </p:spTree>
    <p:extLst>
      <p:ext uri="{BB962C8B-B14F-4D97-AF65-F5344CB8AC3E}">
        <p14:creationId xmlns:p14="http://schemas.microsoft.com/office/powerpoint/2010/main" val="160769717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6699"/>
        </a:dk1>
        <a:lt1>
          <a:srgbClr val="FFFFFF"/>
        </a:lt1>
        <a:dk2>
          <a:srgbClr val="006666"/>
        </a:dk2>
        <a:lt2>
          <a:srgbClr val="FFFFCC"/>
        </a:lt2>
        <a:accent1>
          <a:srgbClr val="EDFAD2"/>
        </a:accent1>
        <a:accent2>
          <a:srgbClr val="F9F3F1"/>
        </a:accent2>
        <a:accent3>
          <a:srgbClr val="FFFFFF"/>
        </a:accent3>
        <a:accent4>
          <a:srgbClr val="005682"/>
        </a:accent4>
        <a:accent5>
          <a:srgbClr val="F4FCE5"/>
        </a:accent5>
        <a:accent6>
          <a:srgbClr val="E2DCDA"/>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標準デザイン 14">
        <a:dk1>
          <a:srgbClr val="006699"/>
        </a:dk1>
        <a:lt1>
          <a:srgbClr val="FFFFFF"/>
        </a:lt1>
        <a:dk2>
          <a:srgbClr val="006666"/>
        </a:dk2>
        <a:lt2>
          <a:srgbClr val="FFFFCC"/>
        </a:lt2>
        <a:accent1>
          <a:srgbClr val="EDFAD2"/>
        </a:accent1>
        <a:accent2>
          <a:srgbClr val="E24216"/>
        </a:accent2>
        <a:accent3>
          <a:srgbClr val="FFFFFF"/>
        </a:accent3>
        <a:accent4>
          <a:srgbClr val="005682"/>
        </a:accent4>
        <a:accent5>
          <a:srgbClr val="F4FCE5"/>
        </a:accent5>
        <a:accent6>
          <a:srgbClr val="CD3B13"/>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ance">
  <a:themeElements>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ネオン">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alance">
  <a:themeElements>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xml><?xml version="1.0" encoding="utf-8"?>
<a:themeOverride xmlns:a="http://schemas.openxmlformats.org/drawingml/2006/main">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6.xml><?xml version="1.0" encoding="utf-8"?>
<a:themeOverride xmlns:a="http://schemas.openxmlformats.org/drawingml/2006/main">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7.xml><?xml version="1.0" encoding="utf-8"?>
<a:themeOverride xmlns:a="http://schemas.openxmlformats.org/drawingml/2006/main">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8.xml><?xml version="1.0" encoding="utf-8"?>
<a:themeOverride xmlns:a="http://schemas.openxmlformats.org/drawingml/2006/main">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4225</TotalTime>
  <Words>4724</Words>
  <Application>Microsoft Office PowerPoint</Application>
  <PresentationFormat>画面に合わせる (4:3)</PresentationFormat>
  <Paragraphs>1883</Paragraphs>
  <Slides>71</Slides>
  <Notes>39</Notes>
  <HiddenSlides>0</HiddenSlides>
  <MMClips>0</MMClips>
  <ScaleCrop>false</ScaleCrop>
  <HeadingPairs>
    <vt:vector size="6" baseType="variant">
      <vt:variant>
        <vt:lpstr>テーマ</vt:lpstr>
      </vt:variant>
      <vt:variant>
        <vt:i4>5</vt:i4>
      </vt:variant>
      <vt:variant>
        <vt:lpstr>埋め込まれた OLE サーバー</vt:lpstr>
      </vt:variant>
      <vt:variant>
        <vt:i4>1</vt:i4>
      </vt:variant>
      <vt:variant>
        <vt:lpstr>スライド タイトル</vt:lpstr>
      </vt:variant>
      <vt:variant>
        <vt:i4>71</vt:i4>
      </vt:variant>
    </vt:vector>
  </HeadingPairs>
  <TitlesOfParts>
    <vt:vector size="77" baseType="lpstr">
      <vt:lpstr>標準デザイン</vt:lpstr>
      <vt:lpstr>Balance</vt:lpstr>
      <vt:lpstr>ネオン</vt:lpstr>
      <vt:lpstr>Office テーマ</vt:lpstr>
      <vt:lpstr>1_Balance</vt:lpstr>
      <vt:lpstr>ワークシート</vt:lpstr>
      <vt:lpstr>国際収支について</vt:lpstr>
      <vt:lpstr>国際収支の意味</vt:lpstr>
      <vt:lpstr>国際収支統計</vt:lpstr>
      <vt:lpstr>国際収支の体系(平成26年2月改訂）</vt:lpstr>
      <vt:lpstr>国際収支の体系（平成26年以前）</vt:lpstr>
      <vt:lpstr>国際収支に計上する基準</vt:lpstr>
      <vt:lpstr>符号表示の変更</vt:lpstr>
      <vt:lpstr>国際収支項目（IMF基準第６版）</vt:lpstr>
      <vt:lpstr>経常収支</vt:lpstr>
      <vt:lpstr>資本移転等収支</vt:lpstr>
      <vt:lpstr>金融収支 （旧投資収支＋外貨準備増減）</vt:lpstr>
      <vt:lpstr>誤差脱漏</vt:lpstr>
      <vt:lpstr>国際収支表の改正</vt:lpstr>
      <vt:lpstr>IMF基準第5版から第6版への変更 </vt:lpstr>
      <vt:lpstr>証券投資・金融派生商品・その他投資の部門の細分化</vt:lpstr>
      <vt:lpstr>計上基準等の変更  </vt:lpstr>
      <vt:lpstr>所有権移転原則の徹底</vt:lpstr>
      <vt:lpstr>計上基準等の変更 </vt:lpstr>
      <vt:lpstr>計上基準等の変更</vt:lpstr>
      <vt:lpstr>計上基準等の変更</vt:lpstr>
      <vt:lpstr>PowerPoint プレゼンテーション</vt:lpstr>
      <vt:lpstr>PowerPoint プレゼンテーション</vt:lpstr>
      <vt:lpstr>国際収支の例：経常収支　 </vt:lpstr>
      <vt:lpstr>経常収支</vt:lpstr>
      <vt:lpstr>資本移転等収支</vt:lpstr>
      <vt:lpstr>金融収支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日本の国際収支（第４版）</vt:lpstr>
      <vt:lpstr>統計より世界を観る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主要国の経常収支</vt:lpstr>
      <vt:lpstr>主要国の国際収支総務省：世界の統計より</vt:lpstr>
      <vt:lpstr>主要国の国際収支</vt:lpstr>
      <vt:lpstr>主要国の国際収支</vt:lpstr>
      <vt:lpstr>主要国の国際収支</vt:lpstr>
      <vt:lpstr>PowerPoint プレゼンテーション</vt:lpstr>
      <vt:lpstr>PowerPoint プレゼンテーション</vt:lpstr>
      <vt:lpstr>主要国の輸出依存度（IMF統計)</vt:lpstr>
      <vt:lpstr>政府債務残高対GDP比(IMF統計)</vt:lpstr>
      <vt:lpstr>政府債務残高対GDP比推移(IMF統計)</vt:lpstr>
      <vt:lpstr>家計貯蓄率（OECD統計）</vt:lpstr>
      <vt:lpstr>クローサー国際収支発展段階説</vt:lpstr>
      <vt:lpstr>クローサー国際収支発展段階説</vt:lpstr>
      <vt:lpstr>貿易の類型</vt:lpstr>
      <vt:lpstr>伝統的貿易と価格設定</vt:lpstr>
      <vt:lpstr>企業内貿易と価格設定</vt:lpstr>
      <vt:lpstr>貿易収支：国籍基準と企業基準</vt:lpstr>
      <vt:lpstr>２つの基準の計上方法</vt:lpstr>
      <vt:lpstr>企業基準でみた米国の貿易収支の例</vt:lpstr>
      <vt:lpstr>米国の貿易収支</vt:lpstr>
    </vt:vector>
  </TitlesOfParts>
  <Company>富山大学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国際経済の史的展開　Ⅲ</dc:title>
  <dc:creator>岸本 寿生</dc:creator>
  <cp:lastModifiedBy>T.Kishimoto</cp:lastModifiedBy>
  <cp:revision>175</cp:revision>
  <cp:lastPrinted>2014-12-03T04:31:18Z</cp:lastPrinted>
  <dcterms:created xsi:type="dcterms:W3CDTF">2001-11-05T11:33:52Z</dcterms:created>
  <dcterms:modified xsi:type="dcterms:W3CDTF">2014-12-08T01:01:11Z</dcterms:modified>
</cp:coreProperties>
</file>